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6" r:id="rId4"/>
    <p:sldId id="268" r:id="rId5"/>
    <p:sldId id="269" r:id="rId6"/>
    <p:sldId id="270" r:id="rId7"/>
    <p:sldId id="272" r:id="rId8"/>
    <p:sldId id="271" r:id="rId9"/>
    <p:sldId id="262" r:id="rId10"/>
    <p:sldId id="263" r:id="rId11"/>
  </p:sldIdLst>
  <p:sldSz cx="9144000" cy="6858000" type="screen4x3"/>
  <p:notesSz cx="9144000" cy="6858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  <a:srgbClr val="FFFFCC"/>
    <a:srgbClr val="FFCC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ลักษณะสีปานกลาง 3 - เน้น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ลักษณะสีปานกลาง 1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ลักษณะ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ลักษณะสีอ่อน 2 - เน้น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ลักษณะสีอ่อน 3 - เน้น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ลักษณะชุดรูปแบบ 2 - เน้น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8B7D9-D695-41A7-B211-5394B5C5769A}" type="datetimeFigureOut">
              <a:rPr lang="th-TH" smtClean="0"/>
              <a:pPr/>
              <a:t>24/03/58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B866B-1787-429B-A97D-B521FE47041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98AF2-500E-4961-ACAB-EA852EAA4E62}" type="datetimeFigureOut">
              <a:rPr lang="th-TH" smtClean="0"/>
              <a:pPr/>
              <a:t>24/03/58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1C772-7D90-4251-89B6-255FF117340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C772-7D90-4251-89B6-255FF117340A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C772-7D90-4251-89B6-255FF117340A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19AD-E5EA-4B9C-99BF-22C2F6A3A65A}" type="datetimeFigureOut">
              <a:rPr lang="th-TH" smtClean="0"/>
              <a:pPr/>
              <a:t>24/03/58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2CD0-D127-428B-9B69-E0AD75809A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19AD-E5EA-4B9C-99BF-22C2F6A3A65A}" type="datetimeFigureOut">
              <a:rPr lang="th-TH" smtClean="0"/>
              <a:pPr/>
              <a:t>24/03/58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2CD0-D127-428B-9B69-E0AD75809A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19AD-E5EA-4B9C-99BF-22C2F6A3A65A}" type="datetimeFigureOut">
              <a:rPr lang="th-TH" smtClean="0"/>
              <a:pPr/>
              <a:t>24/03/58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2CD0-D127-428B-9B69-E0AD75809A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19AD-E5EA-4B9C-99BF-22C2F6A3A65A}" type="datetimeFigureOut">
              <a:rPr lang="th-TH" smtClean="0"/>
              <a:pPr/>
              <a:t>24/03/58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2CD0-D127-428B-9B69-E0AD75809A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19AD-E5EA-4B9C-99BF-22C2F6A3A65A}" type="datetimeFigureOut">
              <a:rPr lang="th-TH" smtClean="0"/>
              <a:pPr/>
              <a:t>24/03/58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2CD0-D127-428B-9B69-E0AD75809A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19AD-E5EA-4B9C-99BF-22C2F6A3A65A}" type="datetimeFigureOut">
              <a:rPr lang="th-TH" smtClean="0"/>
              <a:pPr/>
              <a:t>24/03/58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2CD0-D127-428B-9B69-E0AD75809A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19AD-E5EA-4B9C-99BF-22C2F6A3A65A}" type="datetimeFigureOut">
              <a:rPr lang="th-TH" smtClean="0"/>
              <a:pPr/>
              <a:t>24/03/58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2CD0-D127-428B-9B69-E0AD75809A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19AD-E5EA-4B9C-99BF-22C2F6A3A65A}" type="datetimeFigureOut">
              <a:rPr lang="th-TH" smtClean="0"/>
              <a:pPr/>
              <a:t>24/03/58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2CD0-D127-428B-9B69-E0AD75809A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19AD-E5EA-4B9C-99BF-22C2F6A3A65A}" type="datetimeFigureOut">
              <a:rPr lang="th-TH" smtClean="0"/>
              <a:pPr/>
              <a:t>24/03/58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2CD0-D127-428B-9B69-E0AD75809A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19AD-E5EA-4B9C-99BF-22C2F6A3A65A}" type="datetimeFigureOut">
              <a:rPr lang="th-TH" smtClean="0"/>
              <a:pPr/>
              <a:t>24/03/58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2CD0-D127-428B-9B69-E0AD75809A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19AD-E5EA-4B9C-99BF-22C2F6A3A65A}" type="datetimeFigureOut">
              <a:rPr lang="th-TH" smtClean="0"/>
              <a:pPr/>
              <a:t>24/03/58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2CD0-D127-428B-9B69-E0AD75809A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019AD-E5EA-4B9C-99BF-22C2F6A3A65A}" type="datetimeFigureOut">
              <a:rPr lang="th-TH" smtClean="0"/>
              <a:pPr/>
              <a:t>24/03/58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32CD0-D127-428B-9B69-E0AD75809AC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242889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เกณฑ์การประกวดอำเภอดีเด่น </a:t>
            </a:r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ด้าน</a:t>
            </a:r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ป้องกันควบคุม</a:t>
            </a:r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โรคไม่ติดต่อ </a:t>
            </a: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4500570"/>
            <a:ext cx="9144000" cy="7143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สำนักโรคไม่ติดต่อ กรมควบคุมโรค</a:t>
            </a:r>
            <a:endParaRPr lang="th-TH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rushth.com/wp-content/uploads/2014/07/%E0%B8%81%E0%B8%B2%E0%B8%A3%E0%B9%8C%E0%B8%95%E0%B8%B9%E0%B8%99%E0%B8%AA%E0%B8%AD%E0%B8%99-png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928670"/>
            <a:ext cx="4143404" cy="4610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วัตถุประสงค์</a:t>
            </a:r>
            <a:endParaRPr lang="th-TH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0" y="928670"/>
            <a:ext cx="9144000" cy="5929330"/>
          </a:xfr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เป็น</a:t>
            </a:r>
            <a:r>
              <a:rPr lang="th-TH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ขวัญและกำลังใจแก่หน่วยปฏิบัติงานในภูมิภาค และเกิดกระบวนการสร้างความเข้มแข็งให้กับหน่วยงาน </a:t>
            </a:r>
            <a:endParaRPr lang="th-TH" sz="32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หา</a:t>
            </a:r>
            <a:r>
              <a:rPr lang="th-TH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รูปแบบการปฏิบัติงานที่เป็นเลิศ </a:t>
            </a:r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r>
              <a:rPr lang="th-TH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เป็น</a:t>
            </a:r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แบบอย่างอำเภอ</a:t>
            </a:r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ดีเด่นด้าน</a:t>
            </a:r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การป้องกันควบคุม</a:t>
            </a:r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โรคไม่ติดต่อ ระดับเขตบริการสุขภาพ </a:t>
            </a:r>
            <a:endParaRPr lang="th-TH" sz="32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จัดมหกรรมแสดงผลการพัฒนา</a:t>
            </a:r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สุขภาพ</a:t>
            </a:r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อำเภอดีเด่นด้านการ</a:t>
            </a:r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ป้องกันควบคุม</a:t>
            </a:r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โรคไม่ติดต่อ </a:t>
            </a:r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ระดับประเทศ</a:t>
            </a:r>
            <a:endParaRPr lang="en-US" sz="32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32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th-TH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2857488" y="428604"/>
            <a:ext cx="2863850" cy="142875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00B050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สำนัก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NCD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จัดงานมหกรรมการจัดการความรู้ ระดับประเทศ</a:t>
            </a:r>
            <a:endParaRPr kumimoji="0" lang="th-T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786050" y="2428868"/>
            <a:ext cx="3286148" cy="192882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00B050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สคร.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จัดมหกรรมความรู้ 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และคัดเลือก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อำเภอ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ดีเด่น </a:t>
            </a:r>
            <a:b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ด้านการ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ป้องกันควบคุม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โรคไม่ติดต่อ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12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เขตบริการสุขภาพ </a:t>
            </a:r>
            <a:r>
              <a:rPr kumimoji="0" lang="th-TH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th-T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6572264" y="2643182"/>
            <a:ext cx="2428892" cy="135732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F0000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ทีมประเมินจาก </a:t>
            </a:r>
            <a:r>
              <a:rPr lang="th-TH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สคร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+ </a:t>
            </a:r>
            <a:r>
              <a:rPr lang="th-TH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สสจ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ที่ปรึกษา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ผู้ตรวจราชการ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2928926" y="4786322"/>
            <a:ext cx="3357586" cy="17145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00B050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จังหวัดคัดเลือก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อำเภอดีเด่น </a:t>
            </a:r>
            <a:b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ด้านการป้องกันโรคควบคุมโรคไม่ติดต่อ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6786578" y="5214950"/>
            <a:ext cx="2154266" cy="7143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F0000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ทีมประเมินระดับอำเภอ / จังหวัด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2500298" y="5786454"/>
            <a:ext cx="342900" cy="381001"/>
          </a:xfrm>
          <a:prstGeom prst="rightArrow">
            <a:avLst>
              <a:gd name="adj1" fmla="val 50000"/>
              <a:gd name="adj2" fmla="val 36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 rot="5400000">
            <a:off x="4314823" y="4257681"/>
            <a:ext cx="442915" cy="500066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 rot="16200000">
            <a:off x="5973774" y="2884482"/>
            <a:ext cx="554039" cy="500066"/>
          </a:xfrm>
          <a:prstGeom prst="upArrow">
            <a:avLst>
              <a:gd name="adj1" fmla="val 50000"/>
              <a:gd name="adj2" fmla="val 54882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4143372" y="1785926"/>
            <a:ext cx="571504" cy="571504"/>
          </a:xfrm>
          <a:prstGeom prst="upArrow">
            <a:avLst>
              <a:gd name="adj1" fmla="val 50000"/>
              <a:gd name="adj2" fmla="val 26331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7500958" y="4786322"/>
            <a:ext cx="1411291" cy="384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เมย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th-TH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มิย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7500958" y="2214554"/>
            <a:ext cx="1411291" cy="42862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กค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6143636" y="642918"/>
            <a:ext cx="2857520" cy="135732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F0000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นำเสนอ </a:t>
            </a:r>
            <a:endPara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Beat practice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เขตบริการสุขภาพ</a:t>
            </a:r>
            <a:endParaRPr kumimoji="0" lang="th-TH" sz="2000" b="1" i="0" u="non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5643570" y="928670"/>
            <a:ext cx="500066" cy="500066"/>
          </a:xfrm>
          <a:prstGeom prst="leftArrow">
            <a:avLst>
              <a:gd name="adj1" fmla="val 50000"/>
              <a:gd name="adj2" fmla="val 53571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6286512" y="5357826"/>
            <a:ext cx="457200" cy="481014"/>
          </a:xfrm>
          <a:prstGeom prst="leftArrow">
            <a:avLst>
              <a:gd name="adj1" fmla="val 50000"/>
              <a:gd name="adj2" fmla="val 42857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4643446"/>
            <a:ext cx="2447925" cy="175736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F0000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สำนักโรคไม่ติดต่อ</a:t>
            </a:r>
          </a:p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จัดประชุมชี้แจงโครงการ</a:t>
            </a:r>
          </a:p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ให้กับ </a:t>
            </a:r>
            <a:r>
              <a:rPr lang="th-TH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สคร.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และ </a:t>
            </a:r>
            <a:r>
              <a:rPr lang="th-TH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สสจ.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142844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30" name="TextBox 29"/>
          <p:cNvSpPr txBox="1"/>
          <p:nvPr/>
        </p:nvSpPr>
        <p:spPr>
          <a:xfrm>
            <a:off x="0" y="0"/>
            <a:ext cx="2214578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ขั้นตอนกิจกรรม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7858148" y="214290"/>
            <a:ext cx="911225" cy="41908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สค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4214818"/>
            <a:ext cx="1214414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มีค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58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องค์ประกอบเกณฑ์และ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คะแนน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0" y="1071546"/>
          <a:ext cx="9144000" cy="5786453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7453513"/>
                <a:gridCol w="1690487"/>
              </a:tblGrid>
              <a:tr h="731617">
                <a:tc>
                  <a:txBody>
                    <a:bodyPr/>
                    <a:lstStyle/>
                    <a:p>
                      <a:pPr marL="910590" indent="-2266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องค์ประกอบ</a:t>
                      </a:r>
                    </a:p>
                    <a:p>
                      <a:pPr marL="910590" indent="-2266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9638" indent="-820738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9078">
                <a:tc>
                  <a:txBody>
                    <a:bodyPr/>
                    <a:lstStyle/>
                    <a:p>
                      <a:pPr marL="514350" lvl="0" indent="-5143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</a:t>
                      </a: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อำเภอที่ผ่านเกณฑ์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อำเภอ </a:t>
                      </a:r>
                    </a:p>
                    <a:p>
                      <a:pPr marL="514350" lvl="0" indent="-5143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ควบคุม</a:t>
                      </a: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โรคเข้มแข็งแบบยั่งยืนในระดับ “ดี”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คือ พื้นฐาน + 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DCCD </a:t>
                      </a: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ผ่านเกณฑ์ </a:t>
                      </a:r>
                      <a:r>
                        <a:rPr lang="en-US" sz="3200" b="1" u="sng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&gt;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%)</a:t>
                      </a:r>
                      <a:endParaRPr lang="th-TH" sz="32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lvl="0" indent="-5143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9638" indent="-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161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มี</a:t>
                      </a: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กิจกรรมและผลผลิตที่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สำคัญ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9638" indent="-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1410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มี</a:t>
                      </a: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ผลลัพธ์หรือผลความสำเร็จ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ดำเนินงาน</a:t>
                      </a: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ป้องกันควบคุมโรค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</a:t>
                      </a:r>
                      <a:endParaRPr lang="th-TH" sz="32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9638" indent="-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0036">
                <a:tc>
                  <a:txBody>
                    <a:bodyPr/>
                    <a:lstStyle/>
                    <a:p>
                      <a:pPr marL="457200" indent="-22669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9638" indent="-64452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4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กิจกรรมและผลผลิตที่สำคัญ (80 คะแนน</a:t>
            </a: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0" y="642916"/>
          <a:ext cx="9144000" cy="6215084"/>
        </p:xfrm>
        <a:graphic>
          <a:graphicData uri="http://schemas.openxmlformats.org/drawingml/2006/table">
            <a:tbl>
              <a:tblPr/>
              <a:tblGrid>
                <a:gridCol w="8072462"/>
                <a:gridCol w="1071538"/>
              </a:tblGrid>
              <a:tr h="474199">
                <a:tc>
                  <a:txBody>
                    <a:bodyPr/>
                    <a:lstStyle/>
                    <a:p>
                      <a:pPr marL="910590" indent="-2266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เกณฑ์การประกวด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6286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371">
                <a:tc>
                  <a:txBody>
                    <a:bodyPr/>
                    <a:lstStyle/>
                    <a:p>
                      <a:pPr marL="909638" indent="-90963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มาตรการ</a:t>
                      </a: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ลดความเสี่ยงในกลุ่มประชากรทั่วไป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265113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7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H SarabunPSK"/>
                        <a:buNone/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หมู่บ้าน</a:t>
                      </a: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ปรับเปลี่ยนพฤติกรรม อย่างน้อย 4 หมู่บ้าน ต่อตำบล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(5)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H SarabunPSK"/>
                        <a:buNone/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ตำบล</a:t>
                      </a: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ที่ผ่านเกณฑ์ตำบลจัดการสุขภาพ</a:t>
                      </a: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ดีใน</a:t>
                      </a: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</a:t>
                      </a: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ดีขึ้นไปไม่</a:t>
                      </a: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น้อยกว่าร้อยละ </a:t>
                      </a:r>
                      <a:r>
                        <a:rPr lang="en-US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12700" algn="ctr" defTabSz="265113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(5)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H SarabunPSK"/>
                        <a:buNone/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องค์กร</a:t>
                      </a: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ไร้</a:t>
                      </a: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พุง/สถานที่ทำงาน/สถาน</a:t>
                      </a: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ประกอบการปลอดโรคปลอดภัย กายใจเป็นสุข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12700" algn="ctr" defTabSz="265113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(5)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H SarabunPSK"/>
                        <a:buNone/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ชุมชน </a:t>
                      </a: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มีแผนการดำเนินงานโดยชุมชน ที่เป็นรูปธรรม อย่างน้อย </a:t>
                      </a:r>
                      <a:r>
                        <a:rPr lang="en-US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โครงการ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12700" algn="ctr" defTabSz="265113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(5)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371">
                <a:tc>
                  <a:txBody>
                    <a:bodyPr/>
                    <a:lstStyle/>
                    <a:p>
                      <a:pPr marL="909638" indent="-90963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มาตรการลดความเสี่ยงในกลุ่มเสี่ยงสูง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56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17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กลุ่ม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 DM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ได้รับการบริการลดเสี่ยง ปรับพฤติกรรม นัดติดตาม 1 /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 / 3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 </a:t>
                      </a:r>
                      <a:endParaRPr lang="th-TH" sz="1700" b="1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17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และ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นัดตรวจ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FPG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ในเดือนที่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r>
                        <a:rPr lang="en-US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 ≥ ร้อยละ 80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127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(10)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6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17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กลุ่ม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 HT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ได้รับการบริการลดเสี่ยง ปรับพฤติกรรม ติดตามค่าความดันโลหิต </a:t>
                      </a:r>
                      <a:endParaRPr lang="th-TH" sz="1700" b="1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17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1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2 , 3 , 6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 ได้ ≥ ร้อยละ 80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12700" algn="ctr" defTabSz="265113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(10)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371">
                <a:tc>
                  <a:txBody>
                    <a:bodyPr/>
                    <a:lstStyle/>
                    <a:p>
                      <a:pPr marL="909638" indent="-90963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มาตรการการจัดการโรคเรื้อรัง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12700" algn="ctr" defTabSz="265113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437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AutoNum type="arabicPeriod"/>
                      </a:pP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มีการพัฒนาคุณภาพของระบบบริการ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127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(20)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371">
                <a:tc>
                  <a:txBody>
                    <a:bodyPr/>
                    <a:lstStyle/>
                    <a:p>
                      <a:pPr marL="318770" indent="-2266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- </a:t>
                      </a: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การพัฒนาคุณภาพของคลินิก</a:t>
                      </a:r>
                      <a:r>
                        <a:rPr lang="en-US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NCD </a:t>
                      </a: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ในระดับ รพสต.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127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371">
                <a:tc>
                  <a:txBody>
                    <a:bodyPr/>
                    <a:lstStyle/>
                    <a:p>
                      <a:pPr marL="318770" indent="-2266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- </a:t>
                      </a: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 ผ่านเกณฑ์ประเมินคลินิก </a:t>
                      </a:r>
                      <a:r>
                        <a:rPr lang="en-US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 </a:t>
                      </a:r>
                      <a:r>
                        <a:rPr lang="th-TH" sz="17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127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0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th-TH" sz="17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ผู้ป่วย</a:t>
                      </a:r>
                      <a:r>
                        <a:rPr lang="th-TH" sz="17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โรคเบาหวาน ผู้ป่วยความดันโลหิตสูงได้รับการประเมิน </a:t>
                      </a:r>
                      <a:r>
                        <a:rPr lang="en-US" sz="17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CVD risk </a:t>
                      </a:r>
                      <a:r>
                        <a:rPr lang="th-TH" sz="17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 </a:t>
                      </a:r>
                      <a:endParaRPr lang="th-TH" sz="17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th-TH" sz="17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≥ </a:t>
                      </a:r>
                      <a:r>
                        <a:rPr lang="th-TH" sz="17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 60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12700" algn="ctr" defTabSz="265113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7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(20)</a:t>
                      </a:r>
                      <a:endParaRPr lang="en-US" sz="17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834" marR="36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7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ผลลัพธ์หรือผลความสำเร็จการดำเนินงานป้องกันควบคุมโรคไม่ติดต่อ (50 คะแนน)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0" y="1071546"/>
          <a:ext cx="9144000" cy="5786453"/>
        </p:xfrm>
        <a:graphic>
          <a:graphicData uri="http://schemas.openxmlformats.org/drawingml/2006/table">
            <a:tbl>
              <a:tblPr/>
              <a:tblGrid>
                <a:gridCol w="8075184"/>
                <a:gridCol w="1068816"/>
              </a:tblGrid>
              <a:tr h="305603">
                <a:tc>
                  <a:txBody>
                    <a:bodyPr/>
                    <a:lstStyle/>
                    <a:p>
                      <a:pPr marL="910590" indent="-2266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เกณฑ์การประกวด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865" marR="50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26988" indent="-539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865" marR="50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59958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8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</a:t>
                      </a:r>
                      <a:r>
                        <a:rPr lang="th-TH" sz="1800" b="1" dirty="0" err="1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มีนว</a:t>
                      </a: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ตก</a:t>
                      </a:r>
                      <a:r>
                        <a:rPr lang="th-TH" sz="1800" b="1" dirty="0" err="1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รรม</a:t>
                      </a: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หรือการแลกเปลี่ยนเรียนรู้ หรือผลิตภัณฑ์ ด้านการ</a:t>
                      </a:r>
                      <a:r>
                        <a:rPr lang="th-TH" sz="18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ป้องกัน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800" b="1" baseline="0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</a:t>
                      </a:r>
                      <a:r>
                        <a:rPr lang="th-TH" sz="18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ควบคุม</a:t>
                      </a: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โรคไม่ติดต่อ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865" marR="50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26988" indent="-539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865" marR="50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28570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8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ความ</a:t>
                      </a: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ชุกของภาวะน้ำหนักเกินและอ้วน หรือ รอบเอวเกิน ลดลง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865" marR="50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865" marR="50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59958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ผู้ป่วย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โรคเบาหวาน ผู้ป่วยความดันโลหิตสูงที่สูบบุหรี่สามารถเลิกบุหรี่ </a:t>
                      </a:r>
                      <a:endParaRPr lang="th-TH" sz="1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(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อย่างน้อย 3 เดือน) ได้ ≥ ร้อยละ 50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865" marR="50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865" marR="50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28570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8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ผู้ป่วย</a:t>
                      </a: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รายใหม่ในปี </a:t>
                      </a:r>
                      <a:r>
                        <a:rPr lang="en-US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 </a:t>
                      </a: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ด้วยโรคเบาหวานลดลง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865" marR="50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865" marR="50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28570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800" b="1" dirty="0" smtClean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ผู้ป่วย</a:t>
                      </a: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รายใหม่ในปี </a:t>
                      </a:r>
                      <a:r>
                        <a:rPr lang="en-US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 </a:t>
                      </a: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ด้วยโรคความดันโลหิตสูงลดลง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865" marR="50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865" marR="50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34245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ผู้ป่วยโรคเบาหวานที่ควบคุมระดับน้ำตาลในเลือด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</a:t>
                      </a: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800" b="1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&gt; </a:t>
                      </a: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 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เครือข่ายบริการปฐมภูมิ (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CUP) 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ระดับอำเภอ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ที่สามารถ</a:t>
                      </a: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ควบคุม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ระดับ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น้ำตาลในเลือด</a:t>
                      </a:r>
                      <a:r>
                        <a:rPr lang="th-TH" sz="18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ได้ตั้งแต่ร้อยละ 40 ขึ้นไป 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ในปีงบประมาณ 2557 </a:t>
                      </a:r>
                      <a:endParaRPr lang="th-TH" sz="1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ให้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เพิ่มเป้าหมายร้อยละ 5 จากเดิม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40385" indent="-226695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ตัวอย่าง 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2557 สามารถควบคุมระดับน้ำตาลในเลือดได้ ร้อยละ </a:t>
                      </a: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</a:p>
                    <a:p>
                      <a:pPr marL="540385" indent="-226695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เป้าหมายดำเนินการของ 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2558 คือร้อยละ </a:t>
                      </a: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</a:t>
                      </a:r>
                    </a:p>
                    <a:p>
                      <a:pPr marL="540385" indent="-226695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&gt;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 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เครือข่ายบริการปฐมภูมิ (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CUP) 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ระดับอำเภอ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ที่สามารถควบคุมระดับ</a:t>
                      </a: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น้ำตาลใน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เลือด</a:t>
                      </a:r>
                      <a:r>
                        <a:rPr lang="th-TH" sz="18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ได้น้อยกว่าร้อยละ 40 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ในปีงบประมาณ 2557 ให้เพิ่มเป้าหมายร้อยละ 10 จากเดิม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88645" indent="-2266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1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ตัวอย่าง 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2557 สามารถควบคุมระดับน้ำตาลในเลือดได้ร้อยละ </a:t>
                      </a: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 </a:t>
                      </a: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เป้าหมาย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ดำเนินการของ ปี 2558 คือร้อยละ </a:t>
                      </a: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33</a:t>
                      </a:r>
                    </a:p>
                  </a:txBody>
                  <a:tcPr marL="50865" marR="50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865" marR="50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7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ผลลัพธ์หรือผลความสำเร็จการดำเนินงานป้องกันควบคุมโรคไม่ติดต่อ (50 คะแนน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ต่อ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0" y="1071546"/>
          <a:ext cx="9144000" cy="3854832"/>
        </p:xfrm>
        <a:graphic>
          <a:graphicData uri="http://schemas.openxmlformats.org/drawingml/2006/table">
            <a:tbl>
              <a:tblPr/>
              <a:tblGrid>
                <a:gridCol w="8075184"/>
                <a:gridCol w="1068816"/>
              </a:tblGrid>
              <a:tr h="25698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 ผู้ป่วย</a:t>
                      </a: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โรคความดันโลหิตสูงควบคุมระดับความกันโลหิตได้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1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&gt; </a:t>
                      </a:r>
                      <a:r>
                        <a:rPr lang="th-TH" sz="20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 </a:t>
                      </a: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เครือข่ายบริการปฐมภูมิ (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CUP) </a:t>
                      </a: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ระดับอำเภอ</a:t>
                      </a:r>
                      <a:r>
                        <a:rPr lang="th-TH" sz="20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สามารถ</a:t>
                      </a: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ควบคุมระดับความ</a:t>
                      </a:r>
                      <a:r>
                        <a:rPr lang="th-TH" sz="20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ดันโลหิต</a:t>
                      </a:r>
                      <a:r>
                        <a:rPr lang="th-TH" sz="20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ได้ตั้งแต่ร้อยละ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20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 ขึ้น</a:t>
                      </a: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ไป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</a:t>
                      </a:r>
                      <a:r>
                        <a:rPr lang="th-TH" sz="20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</a:t>
                      </a: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 2557 ให้เพิ่มเป้าหมายร้อยละ 5 จาก</a:t>
                      </a:r>
                      <a:r>
                        <a:rPr lang="th-TH" sz="20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เดิม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1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-  </a:t>
                      </a:r>
                      <a:r>
                        <a:rPr lang="th-TH" sz="20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ตัวอย่าง </a:t>
                      </a: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2557 สามารถควบคุมความดันโลหิตได้ร้อยละ 50 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เป้าหมาย</a:t>
                      </a: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ดำเนินการของ ปี 2558 คือร้อยละ 52.5  </a:t>
                      </a:r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&gt; 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 </a:t>
                      </a: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เครือข่ายบริการปฐมภูมิ (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CUP) </a:t>
                      </a: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ระดับอำเภอที่</a:t>
                      </a:r>
                      <a:r>
                        <a:rPr lang="th-TH" sz="20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สามารถ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ควบคุม</a:t>
                      </a: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ระดับความดันโลหิต</a:t>
                      </a:r>
                      <a:r>
                        <a:rPr lang="th-TH" sz="20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ได้น้อยกว่าร้อยละ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20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 </a:t>
                      </a: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ในปีงบประมาณ </a:t>
                      </a:r>
                      <a:r>
                        <a:rPr lang="th-TH" sz="20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2557 </a:t>
                      </a: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ให้เพิ่มเป้าหมายร้อยละ 10 จากเดิม</a:t>
                      </a: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ตัวอย่าง ปี 2557 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สามารถ</a:t>
                      </a: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ควบคุมความดันโลหิตได้ร้อยละ 40 เป้าหมาย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ดำเนินการ 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ของ </a:t>
                      </a: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2558 คือร้อยละ 44    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063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25698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th-TH" sz="2000" b="1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อัตราตายจากโรคหลอดเลือดหัวใจลดลง</a:t>
                      </a:r>
                      <a:endParaRPr lang="en-US" sz="20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063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22222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2554545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กรรมการประกอบด้วย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ผู้ตรวจราชการเขตบริการสุขภาพ,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สำนักงานสาธารณสุขจังหวัด และ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สำนักงานป้องกันควบคุมโรคเขต (เลขา)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เกณฑ์และการให้คะแนน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เกณฑ์การให้คะแนน</a:t>
            </a:r>
            <a:endParaRPr lang="en-US" sz="36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143248"/>
            <a:ext cx="9144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3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การให้รางวัล</a:t>
            </a:r>
            <a:endParaRPr lang="en-US" sz="36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11012"/>
            <a:ext cx="9144000" cy="2554545"/>
          </a:xfrm>
          <a:prstGeom prst="rect">
            <a:avLst/>
          </a:prstGeom>
          <a:solidFill>
            <a:srgbClr val="E7F6FF"/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th-TH" sz="3200" b="1" dirty="0" smtClean="0">
                <a:solidFill>
                  <a:srgbClr val="22222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b="1" dirty="0" smtClean="0">
                <a:solidFill>
                  <a:srgbClr val="22222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รางวัล</a:t>
            </a:r>
            <a:r>
              <a:rPr lang="th-TH" sz="3200" b="1" dirty="0" smtClean="0">
                <a:solidFill>
                  <a:srgbClr val="22222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ดีเด่น / ดีเยี่ยม / ดี 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อำเภอดีเด่น </a:t>
            </a:r>
            <a:endParaRPr lang="th-TH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ด้านการป้องกันควบคุม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โรคไม่ติดต่อ </a:t>
            </a:r>
            <a:endParaRPr lang="th-TH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rgbClr val="22222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b="1" dirty="0" smtClean="0">
                <a:solidFill>
                  <a:srgbClr val="22222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ระดับ</a:t>
            </a:r>
            <a:r>
              <a:rPr lang="th-TH" sz="3200" b="1" dirty="0" smtClean="0">
                <a:solidFill>
                  <a:srgbClr val="22222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เขตบริการ</a:t>
            </a:r>
            <a:r>
              <a:rPr lang="th-TH" sz="3200" b="1" dirty="0" smtClean="0">
                <a:solidFill>
                  <a:srgbClr val="22222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สุขภาพ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th-TH" sz="3200" b="1" dirty="0" smtClean="0">
                <a:solidFill>
                  <a:srgbClr val="22222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b="1" dirty="0" smtClean="0">
                <a:solidFill>
                  <a:srgbClr val="22222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3200" b="1" dirty="0" smtClean="0">
                <a:solidFill>
                  <a:srgbClr val="22222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มอบ</a:t>
            </a:r>
            <a:r>
              <a:rPr lang="th-TH" sz="3200" b="1" dirty="0" smtClean="0">
                <a:solidFill>
                  <a:srgbClr val="22222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โล่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อำเภอดีเด่น 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ด้าน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ป้องกันควบคุม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โรค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ไม่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ติดต่อ</a:t>
            </a:r>
            <a:r>
              <a:rPr lang="th-TH" sz="3200" b="1" dirty="0" smtClean="0">
                <a:solidFill>
                  <a:srgbClr val="22222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</a:t>
            </a:r>
            <a:r>
              <a:rPr lang="th-TH" sz="3200" b="1" dirty="0" smtClean="0">
                <a:solidFill>
                  <a:srgbClr val="22222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เขตบริการสุขภาพ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-2" y="0"/>
          <a:ext cx="9001160" cy="685800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71540"/>
                <a:gridCol w="2928958"/>
                <a:gridCol w="3000396"/>
                <a:gridCol w="2000266"/>
              </a:tblGrid>
              <a:tr h="61754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งบประมาณที่จัดสรร (บาท)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747555">
                <a:tc>
                  <a:txBody>
                    <a:bodyPr/>
                    <a:lstStyle/>
                    <a:p>
                      <a:endParaRPr lang="th-TH" sz="20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คัดเลือกผลงาน /</a:t>
                      </a:r>
                    </a:p>
                    <a:p>
                      <a:pPr algn="ctr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มหกรรม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รางวัล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22531">
                <a:tc>
                  <a:txBody>
                    <a:bodyPr/>
                    <a:lstStyle/>
                    <a:p>
                      <a:r>
                        <a:rPr lang="th-TH" sz="2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120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,000 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(3 จังหวัด)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120,000  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(เขต 4)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240,000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22531">
                <a:tc>
                  <a:txBody>
                    <a:bodyPr/>
                    <a:lstStyle/>
                    <a:p>
                      <a:r>
                        <a:rPr lang="th-TH" sz="2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(5 จังหวัด)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,000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22531">
                <a:tc>
                  <a:txBody>
                    <a:bodyPr/>
                    <a:lstStyle/>
                    <a:p>
                      <a:r>
                        <a:rPr lang="th-TH" sz="2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3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(8 จังหวัด)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(เขต 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440,000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22531">
                <a:tc>
                  <a:txBody>
                    <a:bodyPr/>
                    <a:lstStyle/>
                    <a:p>
                      <a:r>
                        <a:rPr lang="th-TH" sz="2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4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(8 จังหวัด)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(เขต 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440,000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22531">
                <a:tc>
                  <a:txBody>
                    <a:bodyPr/>
                    <a:lstStyle/>
                    <a:p>
                      <a:r>
                        <a:rPr lang="th-TH" sz="2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(4 จังหวัด)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(เขต 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280,000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22531">
                <a:tc>
                  <a:txBody>
                    <a:bodyPr/>
                    <a:lstStyle/>
                    <a:p>
                      <a:r>
                        <a:rPr lang="th-TH" sz="2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6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(9 จังหวัด)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(เขต 7+8)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600,000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22531">
                <a:tc>
                  <a:txBody>
                    <a:bodyPr/>
                    <a:lstStyle/>
                    <a:p>
                      <a:r>
                        <a:rPr lang="th-TH" sz="2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7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(7 จังหวัด)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120,000   (เขต 10)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400,000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22531">
                <a:tc>
                  <a:txBody>
                    <a:bodyPr/>
                    <a:lstStyle/>
                    <a:p>
                      <a:r>
                        <a:rPr lang="th-TH" sz="2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8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(5 จังหวัด)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(เขต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320,000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22531">
                <a:tc>
                  <a:txBody>
                    <a:bodyPr/>
                    <a:lstStyle/>
                    <a:p>
                      <a:r>
                        <a:rPr lang="th-TH" sz="2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9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(5 จังหวัด)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(เขต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320,000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22531">
                <a:tc>
                  <a:txBody>
                    <a:bodyPr/>
                    <a:lstStyle/>
                    <a:p>
                      <a:r>
                        <a:rPr lang="th-TH" sz="2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10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(8 จังหวัด)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(เขต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440,000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22531">
                <a:tc>
                  <a:txBody>
                    <a:bodyPr/>
                    <a:lstStyle/>
                    <a:p>
                      <a:r>
                        <a:rPr lang="th-TH" sz="2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11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(7 จังหวัด)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(เขต 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400,000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22531">
                <a:tc>
                  <a:txBody>
                    <a:bodyPr/>
                    <a:lstStyle/>
                    <a:p>
                      <a:r>
                        <a:rPr lang="th-TH" sz="2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12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(7 จังหวัด)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120,000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(เขต 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400,000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22531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3,040,000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1,440,000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4,480,000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1095</Words>
  <Application>Microsoft Office PowerPoint</Application>
  <PresentationFormat>นำเสนอทางหน้าจอ (4:3)</PresentationFormat>
  <Paragraphs>183</Paragraphs>
  <Slides>10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ชุดรูปแบบของ Office</vt:lpstr>
      <vt:lpstr>เกณฑ์การประกวดอำเภอดีเด่น  ด้านการป้องกันควบคุมโรคไม่ติดต่อ </vt:lpstr>
      <vt:lpstr>วัตถุประสงค์</vt:lpstr>
      <vt:lpstr>ภาพนิ่ง 3</vt:lpstr>
      <vt:lpstr>องค์ประกอบเกณฑ์และคะแนน</vt:lpstr>
      <vt:lpstr>กิจกรรมและผลผลิตที่สำคัญ (80 คะแนน)</vt:lpstr>
      <vt:lpstr>ผลลัพธ์หรือผลความสำเร็จการดำเนินงานป้องกันควบคุมโรคไม่ติดต่อ (50 คะแนน) </vt:lpstr>
      <vt:lpstr>ผลลัพธ์หรือผลความสำเร็จการดำเนินงานป้องกันควบคุมโรคไม่ติดต่อ (50 คะแนน) ต่อ </vt:lpstr>
      <vt:lpstr>ภาพนิ่ง 8</vt:lpstr>
      <vt:lpstr>ภาพนิ่ง 9</vt:lpstr>
      <vt:lpstr>ภาพนิ่ง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โครงการคัดเลือกผลการพัฒนาการดำเนินงานกลุ่มวัยทำงานดีเด่น / ดีเยี่ยม ด้านโรคไม่ติดต่อ</dc:title>
  <dc:creator>Windows User</dc:creator>
  <cp:lastModifiedBy>Windows User</cp:lastModifiedBy>
  <cp:revision>72</cp:revision>
  <dcterms:created xsi:type="dcterms:W3CDTF">2015-02-28T09:06:44Z</dcterms:created>
  <dcterms:modified xsi:type="dcterms:W3CDTF">2015-03-24T16:45:16Z</dcterms:modified>
</cp:coreProperties>
</file>