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 LIGHT" initials="JL" lastIdx="1" clrIdx="0">
    <p:extLst>
      <p:ext uri="{19B8F6BF-5375-455C-9EA6-DF929625EA0E}">
        <p15:presenceInfo xmlns:p15="http://schemas.microsoft.com/office/powerpoint/2012/main" userId="93754e12472b63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1" autoAdjust="0"/>
  </p:normalViewPr>
  <p:slideViewPr>
    <p:cSldViewPr snapToGrid="0" showGuides="1">
      <p:cViewPr varScale="1">
        <p:scale>
          <a:sx n="32" d="100"/>
          <a:sy n="32" d="100"/>
        </p:scale>
        <p:origin x="90" y="122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A03A6-9AEF-4663-92C7-9656FF211F66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06A22-D28F-4182-A936-F04FD06C71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974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06A22-D28F-4182-A936-F04FD06C7180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46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314CF2-93C2-417D-83FC-1309C9296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6CF258A-0E5E-4F67-877E-BD84B7B98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1EAACE9-9656-4258-A70D-5D7AECDE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9608D7D-4109-4F57-BB32-40500254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C6AC19-95B9-4F49-A161-9C451A13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78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550EA7-1FF8-4E09-8AAC-FAF75C06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FA28793-B372-4878-A7D8-9662F4A09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307006F-288C-4A77-A600-DA0A06F2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41C8505-E951-4D0C-B81C-2253CA01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02E52D7-B2C4-45CF-82DE-68349614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710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2CCD880A-0259-4D66-B3B4-C50390C7F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DE18502-67C5-4BA4-B3B2-CA454F071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FAF6539-112B-428D-B493-3A43AAC8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0A6EC3D-2187-4E77-87DF-8DA2C918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70C04C-19D2-407F-B1DC-DB107271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583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DCD0BF-7DFB-4329-883D-52371887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312E9BE-E5BC-4586-95EF-B7BC9C6AC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4BB0CDA-D80E-4DC3-BB2B-B1F31AB4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9E41C1-01D1-4017-89EF-FE3190DD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62E643A-1C83-40BA-BCA5-2E6B92A7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41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C9C63D-C10F-4497-A731-5CD00ACE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9795550-C1A2-436E-B551-D955A718D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DB80D32-D694-462C-BE5B-D64B492B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67A1872-F370-4967-B24E-14594D7F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A0A9881-C35F-44B0-B09B-A233DE23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24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03B3B2-5312-4A5F-94A8-668A928D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7CACD70-821E-4815-8386-328DE03DE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296178B-7B23-466A-A342-346F68F4C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A455AD7-961B-44A3-BA3B-6369FF79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3C739EB-8E5B-4839-A514-4EFB33F3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8603ABF-4804-4A5A-9D77-7790B2AC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6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D5583E-9EE6-4799-9653-B0F6A159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A0E6A1F-9549-40BC-9144-BC33444F8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9218955-7434-48E9-BC8B-BCCB82B82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83B3298-B68F-4CC4-BCA4-38A2613E9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AA8EDC7-0F46-4914-ACA0-5425ADEA7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FB28F7F9-479C-4988-AFD5-F293363A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00357E0-6280-4FF9-9D07-0618804D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CF10DF3-5E94-4635-B687-339FF298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14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E7435F-8C70-45FE-AE10-9CF7EC2D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2A7C5A8-C077-4563-ADB8-FBD83C14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DB1CB7B-ED26-4039-87D4-84E1AA4C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2323906-17C0-4F9B-A71C-1B3AFF00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7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F871694-62A4-4B44-B371-6DE7179C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0D59DB4-240E-4FD7-98F1-0FC0DF7B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EBA75D9-0413-4E2B-8E63-53E3AFF6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659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842C00B-1E54-4FA9-90EC-B1839367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0F5C31-FAC2-4D98-86B3-D1826357E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EAA449D-D2A2-4ECC-BC9F-D636300F9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C7FCCEE-406B-4B7E-81A3-B7A61FF2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0547EFB-7340-4ED8-B6C1-3CB77B8F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9474B3B-77FF-4092-8CF1-2429581A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153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DFD1149-760E-449D-836B-9FEB4FFB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65A69E5-6F45-410F-A88E-B50E0A195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42ED673-D847-4460-94AF-E09C61A53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8BED6AE-A42A-4210-9326-8EE51296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4D5B61B-C068-4B71-874E-7D90A0D8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13C8B91-037B-4EB6-9271-EC7B40DC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614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6384FFD-8039-4A82-B4EB-933820D4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16A9FE0-924F-4430-9C60-43E475A1F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50A9EB-C40A-4DD7-9877-5EFE7D526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B87F-FA16-476F-8556-CA653FC45461}" type="datetimeFigureOut">
              <a:rPr lang="th-TH" smtClean="0"/>
              <a:t>11/05/64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241DCC-4863-4974-8423-893A2FF4C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3660B1-FE7B-4CF4-B868-6FBE3A675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1A46-47A7-40BB-8A19-03AC50E6F2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78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72164D4C-E467-4C5D-BDE8-5BF537711FAC}"/>
              </a:ext>
            </a:extLst>
          </p:cNvPr>
          <p:cNvSpPr txBox="1"/>
          <p:nvPr/>
        </p:nvSpPr>
        <p:spPr>
          <a:xfrm>
            <a:off x="3581400" y="3198864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Facilitator</a:t>
            </a:r>
            <a:endParaRPr lang="th-TH" sz="4400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BF9C2BC-FF5D-4063-895F-86D183F45011}"/>
              </a:ext>
            </a:extLst>
          </p:cNvPr>
          <p:cNvSpPr txBox="1"/>
          <p:nvPr/>
        </p:nvSpPr>
        <p:spPr>
          <a:xfrm>
            <a:off x="1730476" y="2120255"/>
            <a:ext cx="87310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400" b="1" dirty="0"/>
              <a:t>การพัฒนาทักษะการจัดการความรอบรู้ด้วยระบบ</a:t>
            </a:r>
          </a:p>
        </p:txBody>
      </p:sp>
    </p:spTree>
    <p:extLst>
      <p:ext uri="{BB962C8B-B14F-4D97-AF65-F5344CB8AC3E}">
        <p14:creationId xmlns:p14="http://schemas.microsoft.com/office/powerpoint/2010/main" val="421709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6508F97A-328B-4EA9-8AD6-8E5554E22485}"/>
              </a:ext>
            </a:extLst>
          </p:cNvPr>
          <p:cNvSpPr txBox="1"/>
          <p:nvPr/>
        </p:nvSpPr>
        <p:spPr>
          <a:xfrm>
            <a:off x="984455" y="886476"/>
            <a:ext cx="60984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การวางแผนการจัดวงสนทนาแลกเปลี่ยนเรียนรู้</a:t>
            </a:r>
            <a:endParaRPr lang="th-TH" sz="32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400F5CA-21E0-4BBD-8E04-C95D932B79F0}"/>
              </a:ext>
            </a:extLst>
          </p:cNvPr>
          <p:cNvSpPr txBox="1"/>
          <p:nvPr/>
        </p:nvSpPr>
        <p:spPr>
          <a:xfrm>
            <a:off x="1279424" y="1471251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“ชุมชนแห่งการเรียนรู้ ( </a:t>
            </a:r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Learning Community)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 ดังนี้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5C786BEC-307C-4FBC-ABAF-CAD814A06B39}"/>
              </a:ext>
            </a:extLst>
          </p:cNvPr>
          <p:cNvSpPr txBox="1"/>
          <p:nvPr/>
        </p:nvSpPr>
        <p:spPr>
          <a:xfrm>
            <a:off x="1648130" y="2139467"/>
            <a:ext cx="82627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pc="-4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ทีมฝึกรวบรวมความคิดและนำเสนอความคิดเห็นของตน สิ่งนี้เป็นทักษะการสื่อสาร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8CF6F025-9773-4EC8-AF29-4EC4DBAC5A0D}"/>
              </a:ext>
            </a:extLst>
          </p:cNvPr>
          <p:cNvSpPr txBox="1"/>
          <p:nvPr/>
        </p:nvSpPr>
        <p:spPr>
          <a:xfrm>
            <a:off x="1648130" y="2771490"/>
            <a:ext cx="102095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ทีมฝึกฟังความคิดเห็นของผู้อื่น เพื่อนำมาเทียบเคียง กับความคิดเห็นของตน และเริ่มต้นคิดเชิงวิพากษ์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48881B11-4B89-4F11-B36E-025937227B89}"/>
              </a:ext>
            </a:extLst>
          </p:cNvPr>
          <p:cNvSpPr txBox="1"/>
          <p:nvPr/>
        </p:nvSpPr>
        <p:spPr>
          <a:xfrm>
            <a:off x="1648130" y="3487381"/>
            <a:ext cx="100325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ทีมฝึกให้เหตุผลต่อเรื่องราวต่าง ๆ และต่อความเห็นของผู้อื่น สิ่งนี้เป็นทักษะการให้เหตุผล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C880438E-9A6C-4337-BE19-88AA3511B064}"/>
              </a:ext>
            </a:extLst>
          </p:cNvPr>
          <p:cNvSpPr txBox="1"/>
          <p:nvPr/>
        </p:nvSpPr>
        <p:spPr>
          <a:xfrm>
            <a:off x="1655504" y="4203272"/>
            <a:ext cx="97228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หัวหน้างานหรือผู้มีประสบการณ์ ได้ร่วมแสดงความคิดเห็นหลังจากรับฟังความเห็นของทีมแล้ว โดยทั้งอภิปรายเสริมความเห็นที่ดีของทีม และทั้งให้คำแนะนำความรู้และข้อคิดที่เป็นประโยชน์ต่อการเรียนรู้ของทีม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EB5A9921-136A-48BB-81F6-A92C37828335}"/>
              </a:ext>
            </a:extLst>
          </p:cNvPr>
          <p:cNvSpPr txBox="1"/>
          <p:nvPr/>
        </p:nvSpPr>
        <p:spPr>
          <a:xfrm>
            <a:off x="1655504" y="5588267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ทีมได้ฝึกฝนการทำงานร่วมกัน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756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A96BF152-E9AF-4458-95AA-417645E56774}"/>
              </a:ext>
            </a:extLst>
          </p:cNvPr>
          <p:cNvSpPr txBox="1"/>
          <p:nvPr/>
        </p:nvSpPr>
        <p:spPr>
          <a:xfrm>
            <a:off x="674738" y="945542"/>
            <a:ext cx="9899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จะต้องวางแผนการจัดวงสนทนาแลกเปลี่ยนเรียนรู้ โดยมีแนวทาง ดังต่อไปนี้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9F322C9-ED30-4ABD-85F9-68F7F05AEE21}"/>
              </a:ext>
            </a:extLst>
          </p:cNvPr>
          <p:cNvSpPr txBox="1"/>
          <p:nvPr/>
        </p:nvSpPr>
        <p:spPr>
          <a:xfrm>
            <a:off x="822223" y="1855747"/>
            <a:ext cx="60984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หัวข้อการสนทนา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75AD9AE7-FE0E-41B1-9FD0-15EDCCF551DA}"/>
              </a:ext>
            </a:extLst>
          </p:cNvPr>
          <p:cNvSpPr txBox="1"/>
          <p:nvPr/>
        </p:nvSpPr>
        <p:spPr>
          <a:xfrm>
            <a:off x="1339645" y="2530680"/>
            <a:ext cx="951271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ให้ 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 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คิดถึงประสบการณ์การทำงานที่อยากให้มีการทบทวนแลกเปลี่ยนเรียนรู้กัน เช่น การแก้ไขปัญหางานร่วมกัน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th-TH" sz="32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การทำ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โครงการร่วมกัน จากนั้นระบุหัวข้อที่จะใช้ในการแลกเปลี่ยน เรียนรู้ระหว่างทีม เพื่อสรุปการเรียนรู้จากสิ่งที่ได้ปฏิบัติร่วมกัน เช่น การแก้ปัญหางานหรือโครงการต่าง ๆ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8482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C8D6CB7-0C2F-47A4-8950-5C91920F5F49}"/>
              </a:ext>
            </a:extLst>
          </p:cNvPr>
          <p:cNvSpPr txBox="1"/>
          <p:nvPr/>
        </p:nvSpPr>
        <p:spPr>
          <a:xfrm>
            <a:off x="748480" y="556790"/>
            <a:ext cx="6098458" cy="378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945">
              <a:lnSpc>
                <a:spcPts val="1705"/>
              </a:lnSpc>
            </a:pPr>
            <a:r>
              <a:rPr lang="en-US" sz="32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2. </a:t>
            </a:r>
            <a:r>
              <a:rPr lang="en-US" sz="32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เป้าหมายการสนทนา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 </a:t>
            </a:r>
            <a:endParaRPr lang="en-US" sz="32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123849F8-A018-4C68-B56C-5F3DAA440726}"/>
              </a:ext>
            </a:extLst>
          </p:cNvPr>
          <p:cNvSpPr txBox="1"/>
          <p:nvPr/>
        </p:nvSpPr>
        <p:spPr>
          <a:xfrm>
            <a:off x="1820802" y="941266"/>
            <a:ext cx="9738018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600"/>
              <a:buFont typeface="Wingdings" panose="05000000000000000000" pitchFamily="2" charset="2"/>
              <a:buChar char=""/>
              <a:tabLst>
                <a:tab pos="342900" algn="l"/>
                <a:tab pos="34353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เป้าหมายในระดับความจำ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ความเข้าใจ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286385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ทีมสามารถพูดระบุความรู้สึกและความนึกคิดที่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เกิดขึ้นในระหว่างทำกิจกรรม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ทีมระบุสิ่งที่ตนได้กระทำในกิจกรรมนั้น</a:t>
            </a:r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ๆ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ได้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85C012EA-5692-42EA-8912-363F3F3E3CDA}"/>
              </a:ext>
            </a:extLst>
          </p:cNvPr>
          <p:cNvSpPr txBox="1"/>
          <p:nvPr/>
        </p:nvSpPr>
        <p:spPr>
          <a:xfrm>
            <a:off x="1820802" y="2274722"/>
            <a:ext cx="9299475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23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"/>
              <a:tabLst>
                <a:tab pos="342900" algn="l"/>
                <a:tab pos="34353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เป้าหมายในระดับการนำไปใช้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286385" marR="522605">
              <a:spcBef>
                <a:spcPts val="290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ทีมระบุสิ่งที่ตนและเพื่อนได้กระทำว่าเกิด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ประโยชน์อะไรบ้าง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286385" marR="664210"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ทีมระบุสิ่งที่เป็นประโยชน์นั้น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สามารถ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นำไปใช้ในสถานการณ์อื่นได้อย่างไร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177DC027-6136-4649-82D8-F16F3725667B}"/>
              </a:ext>
            </a:extLst>
          </p:cNvPr>
          <p:cNvSpPr txBox="1"/>
          <p:nvPr/>
        </p:nvSpPr>
        <p:spPr>
          <a:xfrm>
            <a:off x="1820801" y="3616759"/>
            <a:ext cx="6476349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600"/>
              <a:buFont typeface="Wingdings" panose="05000000000000000000" pitchFamily="2" charset="2"/>
              <a:buChar char=""/>
              <a:tabLst>
                <a:tab pos="342900" algn="l"/>
                <a:tab pos="34353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เป้าหมายในระดับการวิเคราะห์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286385">
              <a:spcBef>
                <a:spcPts val="290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ทีมระบุผลของกิจกรรมที่เกิดขึ้นได้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ทีมระบุสาเหตุที่เป็นปัจจัยให้เกิดผลดังกล่าว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C9A911DC-6F37-46CF-8CFD-35C94B150D0F}"/>
              </a:ext>
            </a:extLst>
          </p:cNvPr>
          <p:cNvSpPr txBox="1"/>
          <p:nvPr/>
        </p:nvSpPr>
        <p:spPr>
          <a:xfrm>
            <a:off x="1820801" y="4944048"/>
            <a:ext cx="9299475" cy="1731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23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"/>
              <a:tabLst>
                <a:tab pos="342900" algn="l"/>
                <a:tab pos="34353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เป้าหมายในระดับการประเมินคุณค่า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342900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ทีมระบุสิ่งที่เป็นด้านดี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,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ความสำเร็จ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ของการ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ทำงานร่วมกันที่ผ่านมา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342900" marR="87630">
              <a:spcBef>
                <a:spcPts val="2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ทีมระบุสิ่งที่เป็นจุดที่ควรปรับปรุง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,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จุดอ่อน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,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ปัญหา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หรืออุปสรรคของการทำงานร่วมกันที่ผ่านมา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(3)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ทีมระบุข้อเสนอแนะ</a:t>
            </a:r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ทางออก</a:t>
            </a:r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และแนวทาง</a:t>
            </a:r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แก้ปัญหาของการทำงานร่วมกันที่ผ่านมา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th-TH" sz="2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165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4FD9CAB-D6DA-4035-A26E-E875304B7047}"/>
              </a:ext>
            </a:extLst>
          </p:cNvPr>
          <p:cNvSpPr txBox="1"/>
          <p:nvPr/>
        </p:nvSpPr>
        <p:spPr>
          <a:xfrm>
            <a:off x="733732" y="577762"/>
            <a:ext cx="6098458" cy="378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675">
              <a:lnSpc>
                <a:spcPts val="1705"/>
              </a:lnSpc>
            </a:pPr>
            <a:r>
              <a:rPr lang="en-US" sz="32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3. </a:t>
            </a:r>
            <a:r>
              <a:rPr lang="en-US" sz="32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การตั้งคำถาม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</a:rPr>
              <a:t> </a:t>
            </a:r>
            <a:endParaRPr lang="en-US" sz="20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ECA62BE3-EAB2-4F51-86BB-365B9C4B7B53}"/>
              </a:ext>
            </a:extLst>
          </p:cNvPr>
          <p:cNvSpPr txBox="1"/>
          <p:nvPr/>
        </p:nvSpPr>
        <p:spPr>
          <a:xfrm>
            <a:off x="1500646" y="944343"/>
            <a:ext cx="8346785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23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"/>
              <a:tabLst>
                <a:tab pos="345440" algn="l"/>
                <a:tab pos="34607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คำถามในระดับความจำ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ความเข้าใจ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345440" marR="79375">
              <a:spcBef>
                <a:spcPts val="27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ในการทำโครงการ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ทีมแต่ละคนทำหน้าที่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อะไรบ้าง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345440" marR="73025"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ขณะที่ทีมร่วมกันทำงาน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มีความรู้สึก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และ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ความนึกคิดอะไรเกิดขึ้นบ้าง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4A82AEE-D06A-4245-8710-2370D5A6D520}"/>
              </a:ext>
            </a:extLst>
          </p:cNvPr>
          <p:cNvSpPr txBox="1"/>
          <p:nvPr/>
        </p:nvSpPr>
        <p:spPr>
          <a:xfrm>
            <a:off x="1500647" y="2168776"/>
            <a:ext cx="8150656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600"/>
              <a:buFont typeface="Wingdings" panose="05000000000000000000" pitchFamily="2" charset="2"/>
              <a:buChar char=""/>
              <a:tabLst>
                <a:tab pos="345440" algn="l"/>
                <a:tab pos="34607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คำถามในระดับการนำไปใช้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345440" marR="67945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จากการทำกิจกรรมที่ผ่านมา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เกิดประโยชน์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อะไร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ต่อตนเองบ้าง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345440" marR="66675">
              <a:spcBef>
                <a:spcPts val="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spc="-2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ประโยชน์ที่เกิดขึ้นนั้น</a:t>
            </a:r>
            <a:r>
              <a:rPr lang="en-US" sz="2600" spc="-2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spc="-2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ทีมนำไปใช้ในสถานการณ์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อื่นได้อย่างไร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AB412778-5C42-46CF-93AD-BF7D40EE18A8}"/>
              </a:ext>
            </a:extLst>
          </p:cNvPr>
          <p:cNvSpPr txBox="1"/>
          <p:nvPr/>
        </p:nvSpPr>
        <p:spPr>
          <a:xfrm>
            <a:off x="1500646" y="3407577"/>
            <a:ext cx="6238401" cy="1369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600"/>
              <a:buFont typeface="Wingdings" panose="05000000000000000000" pitchFamily="2" charset="2"/>
              <a:buChar char=""/>
              <a:tabLst>
                <a:tab pos="345440" algn="l"/>
                <a:tab pos="34607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คำถามในระดับการวิเคราะห์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345440" algn="just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จากการทำงานที่ผ่านมา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เกิดผลอะไรบ้าง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345440" algn="just">
              <a:spcBef>
                <a:spcPts val="290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อะไรเป็นสาเหตุที่ทำให้เกิดผลอย่างนั้น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1B5C2A02-0796-4B01-9FC1-72EBF4A20E5B}"/>
              </a:ext>
            </a:extLst>
          </p:cNvPr>
          <p:cNvSpPr txBox="1"/>
          <p:nvPr/>
        </p:nvSpPr>
        <p:spPr>
          <a:xfrm>
            <a:off x="1500647" y="4684850"/>
            <a:ext cx="10519288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23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"/>
              <a:tabLst>
                <a:tab pos="345440" algn="l"/>
                <a:tab pos="346075" algn="l"/>
              </a:tabLst>
            </a:pPr>
            <a:r>
              <a:rPr lang="en-US" sz="2600" b="1" dirty="0" err="1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คำถามในระดับการประเมินคุณค่า</a:t>
            </a:r>
            <a:r>
              <a:rPr lang="en-US" sz="2600" b="1" dirty="0">
                <a:effectLst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Wingdings" panose="05000000000000000000" pitchFamily="2" charset="2"/>
                <a:cs typeface="TH SarabunPSK" panose="020B0500040200020003" pitchFamily="34" charset="-34"/>
              </a:rPr>
              <a:t>เช่น</a:t>
            </a:r>
            <a:endParaRPr lang="en-US" sz="2600" dirty="0">
              <a:effectLst/>
              <a:latin typeface="TH SarabunPSK" panose="020B0500040200020003" pitchFamily="34" charset="-34"/>
              <a:ea typeface="Wingdings" panose="05000000000000000000" pitchFamily="2" charset="2"/>
              <a:cs typeface="TH SarabunPSK" panose="020B0500040200020003" pitchFamily="34" charset="-34"/>
            </a:endParaRPr>
          </a:p>
          <a:p>
            <a:pPr marL="345440" marR="73660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(1)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จากผลการทำงานที่ผ่านมา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ทีมพบว่ามีอะไรที่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เป็นความสำเร็จ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เป็นเรื่องดี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เป็นสิ่งที่เราทำแล้ว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ตัวเองรู้สึกว่าใช่เลย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</a:p>
          <a:p>
            <a:pPr marL="345440" marR="73660">
              <a:spcBef>
                <a:spcPts val="285"/>
              </a:spcBef>
              <a:spcAft>
                <a:spcPts val="0"/>
              </a:spcAft>
            </a:pP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(2)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จากผลการทำงานที่ผ่านมา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ทีมพบว่าอะไร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ที่เป็นปัญหา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อุปสรรค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หรือสิ่งที่ควรปรับปรุงบ้าง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  <a:p>
            <a:pPr marL="345440"/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(3)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จากผลการทำงานที่ผ่านมา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ทีมมีข้อเสนอแนะ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หรือทางแก้ปัญหาอะไรบ้างเพื่อเป็นแนวทาง</a:t>
            </a:r>
            <a:r>
              <a:rPr lang="en-US" sz="2600" dirty="0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 </a:t>
            </a:r>
            <a:r>
              <a:rPr lang="en-US" sz="2600" dirty="0" err="1">
                <a:effectLst/>
                <a:latin typeface="TH SarabunPSK" panose="020B0500040200020003" pitchFamily="34" charset="-34"/>
                <a:ea typeface="Microsoft Sans Serif" panose="020B0604020202020204" pitchFamily="34" charset="0"/>
                <a:cs typeface="TH SarabunPSK" panose="020B0500040200020003" pitchFamily="34" charset="-34"/>
              </a:rPr>
              <a:t>ในการทำงานครั้งต่อไป</a:t>
            </a:r>
            <a:endParaRPr lang="en-US" sz="2600" dirty="0">
              <a:effectLst/>
              <a:latin typeface="TH SarabunPSK" panose="020B0500040200020003" pitchFamily="34" charset="-34"/>
              <a:ea typeface="Microsoft Sans Serif" panose="020B060402020202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886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47955339-9AFF-4B38-B3DD-66AB4BE73AAD}"/>
              </a:ext>
            </a:extLst>
          </p:cNvPr>
          <p:cNvSpPr txBox="1"/>
          <p:nvPr/>
        </p:nvSpPr>
        <p:spPr>
          <a:xfrm>
            <a:off x="881216" y="948888"/>
            <a:ext cx="6098458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ลำดับขั้นตอนการนำวงสนทนา</a:t>
            </a:r>
            <a:endParaRPr lang="en-US" sz="20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BEC54DC8-E47A-49C7-814B-619973533516}"/>
              </a:ext>
            </a:extLst>
          </p:cNvPr>
          <p:cNvSpPr txBox="1"/>
          <p:nvPr/>
        </p:nvSpPr>
        <p:spPr>
          <a:xfrm>
            <a:off x="1138698" y="1692902"/>
            <a:ext cx="102323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spc="-2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 เลือกคำถามที่จะใช้ในการสนทนาเพื่อบรรลุเป้าหมายตามที่กำหนดไว้มาจำนวนหนึ่ง และจัดเรียงลำดับ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การตั้งคำถาม “จากง่ายไปหายาก จากระดับความจำไปสู่ระดับการประเมินคุณค่า” </a:t>
            </a:r>
            <a:endParaRPr lang="th-TH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50400A7-26BD-49D0-91E6-9E98D19CCCFD}"/>
              </a:ext>
            </a:extLst>
          </p:cNvPr>
          <p:cNvSpPr txBox="1"/>
          <p:nvPr/>
        </p:nvSpPr>
        <p:spPr>
          <a:xfrm>
            <a:off x="1138698" y="2875230"/>
            <a:ext cx="91882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จากนั้นจัดสรรเวลาที่เหมาะสมสำหรับการแลกเปลี่ยนของทีมในแต่ละคำถาม ยกตัวอย่าง เช่น</a:t>
            </a:r>
            <a:endParaRPr lang="th-TH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AB4524F2-ACA6-4C9D-BD5E-A1A55036F54F}"/>
              </a:ext>
            </a:extLst>
          </p:cNvPr>
          <p:cNvSpPr txBox="1"/>
          <p:nvPr/>
        </p:nvSpPr>
        <p:spPr>
          <a:xfrm>
            <a:off x="1972596" y="3429000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1.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ในทีมแต่ละคนทำหน้าที่อะไรบ้าง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5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นาที)</a:t>
            </a:r>
            <a:endParaRPr lang="th-TH" dirty="0"/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5408F265-AF90-4AD0-BA9E-67F454EFA05B}"/>
              </a:ext>
            </a:extLst>
          </p:cNvPr>
          <p:cNvSpPr txBox="1"/>
          <p:nvPr/>
        </p:nvSpPr>
        <p:spPr>
          <a:xfrm>
            <a:off x="1972596" y="4035439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2.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สิ่งที่ได้ทำไปนั้นเกิดประโยชน์ต่อตนเองอะไรบ้าง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15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นาที)</a:t>
            </a:r>
            <a:endParaRPr lang="th-TH" dirty="0"/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F4DCB77C-5438-4BBE-A42C-9370BFF9A2A7}"/>
              </a:ext>
            </a:extLst>
          </p:cNvPr>
          <p:cNvSpPr txBox="1"/>
          <p:nvPr/>
        </p:nvSpPr>
        <p:spPr>
          <a:xfrm>
            <a:off x="1961228" y="4641878"/>
            <a:ext cx="85872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3.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ประโยชน์ที่เกิดขึ้น ทีมนำไปใช้ในสถานการณ์อื่น ๆ ได้อย่างไร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10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นาที)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1896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16646DC-23F9-49C9-A51E-FEA6F9253F70}"/>
              </a:ext>
            </a:extLst>
          </p:cNvPr>
          <p:cNvSpPr txBox="1"/>
          <p:nvPr/>
        </p:nvSpPr>
        <p:spPr>
          <a:xfrm>
            <a:off x="910713" y="822397"/>
            <a:ext cx="60984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การจัดกระบวนการสนทนา</a:t>
            </a:r>
            <a:endParaRPr lang="th-TH" sz="36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958EC46E-E7A2-43ED-B05F-403CC5D8C052}"/>
              </a:ext>
            </a:extLst>
          </p:cNvPr>
          <p:cNvSpPr txBox="1"/>
          <p:nvPr/>
        </p:nvSpPr>
        <p:spPr>
          <a:xfrm>
            <a:off x="1500647" y="1574565"/>
            <a:ext cx="71419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การจัดกระบวนการสนทนาด้วยเครื่องมือ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Fish blow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C3250D8-31E4-47D8-BEFE-8A709B58EDD3}"/>
              </a:ext>
            </a:extLst>
          </p:cNvPr>
          <p:cNvSpPr txBox="1"/>
          <p:nvPr/>
        </p:nvSpPr>
        <p:spPr>
          <a:xfrm>
            <a:off x="1297858" y="2203622"/>
            <a:ext cx="89885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spc="-3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เครื่องมือนี้เหมาะสำหรับการจัดการความรู้ของผู้เชี่ยวชาญ การจัดการความขัดแย้งระหว่างความเห็นต่าง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การอภิปรายเพื่อการเรียนรู้แบบมีส่วนร่วม</a:t>
            </a:r>
            <a:endParaRPr lang="th-TH" dirty="0"/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636E4114-B13A-450F-8E3B-8DE4397EB602}"/>
              </a:ext>
            </a:extLst>
          </p:cNvPr>
          <p:cNvSpPr txBox="1"/>
          <p:nvPr/>
        </p:nvSpPr>
        <p:spPr>
          <a:xfrm>
            <a:off x="1500648" y="3263566"/>
            <a:ext cx="8248036" cy="2214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th-TH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1. 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เพื่อสร้างการมีส่วนร่วมอย่างทั่วถึงของผู้เข้าร่วมการสนทนา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2. 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เพื่อก่อให้เกิดการฟังอย่างตั้งใจ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en-US" dirty="0">
                <a:latin typeface="TH SarabunPSK" panose="020B0500040200020003" pitchFamily="34" charset="-34"/>
                <a:ea typeface="Calibri" panose="020F0502020204030204" pitchFamily="34" charset="0"/>
              </a:rPr>
              <a:t>      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3. 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เพื่อสร้างการแลกเปลี่ยนถกเถียงข้อมูลและความเห็นอย่างหลากหลาย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921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9ADFEF70-46BB-403C-899B-14A13537585F}"/>
              </a:ext>
            </a:extLst>
          </p:cNvPr>
          <p:cNvSpPr txBox="1"/>
          <p:nvPr/>
        </p:nvSpPr>
        <p:spPr>
          <a:xfrm>
            <a:off x="1284339" y="898115"/>
            <a:ext cx="7938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การจัดกระบวนการสนทนาด้วยเครื่องมือ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Timeline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C5730F16-CCE9-4C36-BB37-7CE88BD838B8}"/>
              </a:ext>
            </a:extLst>
          </p:cNvPr>
          <p:cNvSpPr txBox="1"/>
          <p:nvPr/>
        </p:nvSpPr>
        <p:spPr>
          <a:xfrm>
            <a:off x="1222272" y="1637055"/>
            <a:ext cx="97474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   เครื่องมือนี้เหมาะสำหรับการจัดการความรู้เพื่อทบทวนผลงาน และวิธีการทำงานของโครงการ และเพื่อทบทวนเหตุการณ์ความขัดแย้ง</a:t>
            </a:r>
            <a:endParaRPr lang="th-TH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8D7F79C-A854-483C-B256-7B1573CA718F}"/>
              </a:ext>
            </a:extLst>
          </p:cNvPr>
          <p:cNvSpPr txBox="1"/>
          <p:nvPr/>
        </p:nvSpPr>
        <p:spPr>
          <a:xfrm>
            <a:off x="1222272" y="2745328"/>
            <a:ext cx="9486900" cy="2675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540385" algn="l"/>
              </a:tabLst>
            </a:pPr>
            <a:r>
              <a:rPr lang="th-TH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1. เพื่อใช้มิติด้านระยะเวลาเป็นประเด็นปลายเปิดในการระดมความคิดเห็น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530225" indent="-530225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2. เพื่อแลกเปลี่ยนมุมมองที่แตกต่างหลากหลายต่อเหตุการณ์หรือโครงงานที่ผ่านมาอย่างทั่วถึง  และลึกซึ้งผ่านการคิด เขียน และพูด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th-TH" dirty="0">
                <a:ea typeface="Calibri" panose="020F0502020204030204" pitchFamily="34" charset="0"/>
                <a:cs typeface="TH SarabunPSK" panose="020B0500040200020003" pitchFamily="34" charset="-34"/>
              </a:rPr>
              <a:t>       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3. เพื่อนำไปสู่ข้อเสนอแนะหรือบทเรียนให้กับการดำเนินงานต่อไปในอนาคต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424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D1BBB2C-145E-441B-A1C6-10A7785B543F}"/>
              </a:ext>
            </a:extLst>
          </p:cNvPr>
          <p:cNvSpPr txBox="1"/>
          <p:nvPr/>
        </p:nvSpPr>
        <p:spPr>
          <a:xfrm>
            <a:off x="726357" y="737420"/>
            <a:ext cx="60984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การจัดกระบวนการสนทนาด้วยเครื่องมือ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Timeline</a:t>
            </a:r>
            <a:endParaRPr lang="th-TH" sz="32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028B3A51-D59C-4723-8D8E-08B392A0A2EB}"/>
              </a:ext>
            </a:extLst>
          </p:cNvPr>
          <p:cNvSpPr txBox="1"/>
          <p:nvPr/>
        </p:nvSpPr>
        <p:spPr>
          <a:xfrm>
            <a:off x="726357" y="1322195"/>
            <a:ext cx="11101849" cy="5215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tabLst>
                <a:tab pos="540385" algn="l"/>
              </a:tabLst>
            </a:pPr>
            <a:r>
              <a:rPr lang="th-TH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วิธีการ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530225" indent="-530225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1. เขียนเส้น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Timeline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ของเหตุการณ์หรือโครงงานที่จะเป็นหัวข้อการแลกเปลี่ยนกันบน กระดาน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Flip chart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ระบุระยะเวลาเริ่มต้นถึงสิ้นสุด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530225" indent="-530225" algn="thaiDist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2. ตั้งคำถามปลายเปิดเพื่อเป็นขอบเขตการแลกเปลี่ยน เช่น ก. เกิดเรื่องอะไรที่สำคัญ ข. อะไรคือจุดทำได้ดี หรือประสบความสำเร็จ ค. อะไรคือปัญหา อุปสรรค หรือจุดที่ควรปรับปรุง ง. อะไรคือข้อเสนอแนะ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530225" indent="-530225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3</a:t>
            </a:r>
            <a:r>
              <a:rPr lang="th-TH" sz="2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ให้เวลาผู้เข้าร่วมได้คิดและเขียนคำตอบในกระดาษทด และทบทวน แล้วแจกกระดาษ </a:t>
            </a:r>
            <a:r>
              <a:rPr lang="en-US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Post- it </a:t>
            </a: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สี่สี ๆ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ละ 3 ชิ้น และปากกาเมจิกด้านเล็กสีดำให้ผู้เข้าร่วมได้เขียนตอบคำถามทั้ง 4 ข้อโดย ตกลงร่วมกันว่าแต่ละข้อใช้กระดาษ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Post-it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สีแตกต่างกันอย่างไร และนำไปติดบน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Timeline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4. ให้ผู้เข้าร่วมได้อภิปรายในสิ่งที่ตนได้เขียนถึงคนละ 2 นาที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	5. สรุปความเห็นของกลุ่มและนำเสนอให้กลุ่มใหญ่รับฟังเพื่ออภิปรายร่วมกัน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8554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44BEFA25-400F-4DE8-9FDD-4EB37C307A80}"/>
              </a:ext>
            </a:extLst>
          </p:cNvPr>
          <p:cNvSpPr txBox="1"/>
          <p:nvPr/>
        </p:nvSpPr>
        <p:spPr>
          <a:xfrm>
            <a:off x="1058197" y="1137895"/>
            <a:ext cx="75106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กิจกรรม “การจัดกระบวนการสนทนาด้วยเครื่องมือ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Timeline”</a:t>
            </a:r>
            <a:endParaRPr lang="th-TH" sz="32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4F5EFD9-EA32-499A-9DE0-4A1C529A4798}"/>
              </a:ext>
            </a:extLst>
          </p:cNvPr>
          <p:cNvSpPr txBox="1"/>
          <p:nvPr/>
        </p:nvSpPr>
        <p:spPr>
          <a:xfrm>
            <a:off x="1564865" y="2248490"/>
            <a:ext cx="9304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การปรับแผนกิจกรรม/งบประมาณโครงการภายใต้แผนปฏิบัติราชการประจำปี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AC147C65-53EF-4BA8-A564-8D947A3675FF}"/>
              </a:ext>
            </a:extLst>
          </p:cNvPr>
          <p:cNvSpPr txBox="1"/>
          <p:nvPr/>
        </p:nvSpPr>
        <p:spPr>
          <a:xfrm>
            <a:off x="1564865" y="3097475"/>
            <a:ext cx="9525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 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sz="3200" dirty="0">
                <a:effectLst/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พัฒนารูปแบบการดำเนินงานให้ง่ายขึ้น</a:t>
            </a:r>
            <a:endParaRPr lang="th-TH" sz="3200" dirty="0">
              <a:uFill>
                <a:solidFill>
                  <a:srgbClr val="FF0000"/>
                </a:solidFill>
              </a:u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994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1584A52C-50F7-4C3E-8DB2-B34471E615DC}"/>
              </a:ext>
            </a:extLst>
          </p:cNvPr>
          <p:cNvSpPr txBox="1"/>
          <p:nvPr/>
        </p:nvSpPr>
        <p:spPr>
          <a:xfrm>
            <a:off x="1224116" y="737419"/>
            <a:ext cx="557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>
                <a:effectLst/>
                <a:latin typeface="TH SarabunPSK" panose="020B0500040200020003" pitchFamily="34" charset="-34"/>
                <a:ea typeface="Adobe Fan Heiti Std B" panose="020B0700000000000000" pitchFamily="34" charset="-128"/>
                <a:cs typeface="TH SarabunPSK" panose="020B0500040200020003" pitchFamily="34" charset="-34"/>
              </a:rPr>
              <a:t>การเป็น </a:t>
            </a:r>
            <a:r>
              <a:rPr lang="en-US" sz="3600" b="1" u="sng" dirty="0">
                <a:effectLst/>
                <a:latin typeface="TH SarabunPSK" panose="020B0500040200020003" pitchFamily="34" charset="-34"/>
                <a:ea typeface="Adobe Fan Heiti Std B" panose="020B0700000000000000" pitchFamily="34" charset="-128"/>
                <a:cs typeface="TH SarabunPSK" panose="020B0500040200020003" pitchFamily="34" charset="-34"/>
              </a:rPr>
              <a:t>Facilitator</a:t>
            </a:r>
            <a:endParaRPr lang="th-TH" sz="4800" u="sng" dirty="0">
              <a:latin typeface="TH SarabunPSK" panose="020B0500040200020003" pitchFamily="34" charset="-34"/>
              <a:ea typeface="Adobe Fan Heiti Std B" panose="020B0700000000000000" pitchFamily="34" charset="-128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042AFB3A-48FC-4E2F-9B23-7D3C6298AEF3}"/>
              </a:ext>
            </a:extLst>
          </p:cNvPr>
          <p:cNvSpPr txBox="1"/>
          <p:nvPr/>
        </p:nvSpPr>
        <p:spPr>
          <a:xfrm>
            <a:off x="1895167" y="1580888"/>
            <a:ext cx="415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วัตถุประสงค์ของการเป็น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Facilitator</a:t>
            </a:r>
            <a:endParaRPr lang="th-TH" sz="4000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A98C7F6-86F7-41BE-B6EE-05CD3C43B178}"/>
              </a:ext>
            </a:extLst>
          </p:cNvPr>
          <p:cNvSpPr txBox="1"/>
          <p:nvPr/>
        </p:nvSpPr>
        <p:spPr>
          <a:xfrm>
            <a:off x="2993922" y="2156468"/>
            <a:ext cx="6666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เพื่อสร้างการมีส่วนร่วม ของผู้เข้าร่วมในการแลกเปลี่ยนเรียนรู้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0972379-AD24-4098-B0F7-BF92C00A1F8B}"/>
              </a:ext>
            </a:extLst>
          </p:cNvPr>
          <p:cNvSpPr txBox="1"/>
          <p:nvPr/>
        </p:nvSpPr>
        <p:spPr>
          <a:xfrm>
            <a:off x="2993922" y="2692845"/>
            <a:ext cx="585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เพื่อให้ได้สาระของการเรียนรู้จากผู้เข้าร่วมวงสนทนา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B75B110B-E4EE-4C5A-AAC5-B90E3D92F489}"/>
              </a:ext>
            </a:extLst>
          </p:cNvPr>
          <p:cNvSpPr txBox="1"/>
          <p:nvPr/>
        </p:nvSpPr>
        <p:spPr>
          <a:xfrm>
            <a:off x="1895167" y="3462360"/>
            <a:ext cx="5161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คุณค่าของการเป็น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4998275-3668-4038-885C-73F0909D0210}"/>
              </a:ext>
            </a:extLst>
          </p:cNvPr>
          <p:cNvSpPr txBox="1"/>
          <p:nvPr/>
        </p:nvSpPr>
        <p:spPr>
          <a:xfrm>
            <a:off x="2993922" y="4013671"/>
            <a:ext cx="889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ทุกคนมีองค์ความรู้อยู่ในตัว ควรค่าต่อการเรียนรู้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350BEEE7-4771-42C1-8BCC-DB2AB5B663D9}"/>
              </a:ext>
            </a:extLst>
          </p:cNvPr>
          <p:cNvSpPr txBox="1"/>
          <p:nvPr/>
        </p:nvSpPr>
        <p:spPr>
          <a:xfrm>
            <a:off x="2993922" y="4573964"/>
            <a:ext cx="901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การแลกเปลี่ยนเรียนรู้แบ่งปันประสบการณ์ช่วยต่อยอดความคิดอ่านของกันและกันให้กว้างขวางขึ้น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E23A43F-60BD-48C3-BEC2-B97CDF3D1763}"/>
              </a:ext>
            </a:extLst>
          </p:cNvPr>
          <p:cNvSpPr txBox="1"/>
          <p:nvPr/>
        </p:nvSpPr>
        <p:spPr>
          <a:xfrm>
            <a:off x="2993922" y="5550396"/>
            <a:ext cx="889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ไม่มีความเห็นใดที่ใช้ไม่ได้ ทุกความเห็นในวงสนทนาควรค่าแก่การชื่นชม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10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DC0D968F-D49E-4408-8F3A-54494B972E8A}"/>
              </a:ext>
            </a:extLst>
          </p:cNvPr>
          <p:cNvSpPr txBox="1"/>
          <p:nvPr/>
        </p:nvSpPr>
        <p:spPr>
          <a:xfrm>
            <a:off x="929148" y="1179871"/>
            <a:ext cx="88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กติกาสำคัญของการเป็น 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Facilitator</a:t>
            </a:r>
            <a:endParaRPr lang="th-TH" sz="5400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4A843AF6-B3F2-4FFE-91D0-878CBF8F811A}"/>
              </a:ext>
            </a:extLst>
          </p:cNvPr>
          <p:cNvSpPr txBox="1"/>
          <p:nvPr/>
        </p:nvSpPr>
        <p:spPr>
          <a:xfrm>
            <a:off x="1354393" y="2374490"/>
            <a:ext cx="9483213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effectLst/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</a:t>
            </a:r>
            <a:r>
              <a:rPr lang="en-US" sz="3200" u="sng" dirty="0">
                <a:effectLst/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 </a:t>
            </a:r>
            <a:r>
              <a:rPr lang="th-TH" sz="3200" u="sng" dirty="0">
                <a:effectLst/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จะต้องไม่เข้าร่วมอภิปรายในระหว่างที่มีการระดมความคิดเห็นจากผู้เข้าร่วมวงสนทนา</a:t>
            </a:r>
            <a:r>
              <a:rPr lang="th-TH" sz="3200" dirty="0">
                <a:effectLst/>
                <a:uFill>
                  <a:solidFill>
                    <a:srgbClr val="FF0000"/>
                  </a:solidFill>
                </a:u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เพราะจะกระทบต่อเป้าหมาย หาก 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 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จะร่วมอภิปรายได้บ้างก็เป็นไปเพื่อการยกตัวอย่างให้ชัดเจนและ กระตุ้นผู้เข้าร่วมให้อภิปราย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10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BBA01C4-B47A-4815-9717-0EF893CB15F1}"/>
              </a:ext>
            </a:extLst>
          </p:cNvPr>
          <p:cNvSpPr txBox="1"/>
          <p:nvPr/>
        </p:nvSpPr>
        <p:spPr>
          <a:xfrm>
            <a:off x="954957" y="1054043"/>
            <a:ext cx="7938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บทบาทและท่าทีของ 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Facilitator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ในการขับเคลื่อนวงสนทนา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C9FE16B5-A33B-4757-9321-113BAF1611EA}"/>
              </a:ext>
            </a:extLst>
          </p:cNvPr>
          <p:cNvSpPr txBox="1"/>
          <p:nvPr/>
        </p:nvSpPr>
        <p:spPr>
          <a:xfrm>
            <a:off x="1633383" y="1928526"/>
            <a:ext cx="60984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การพูดเกริ่นนำ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ให้ผู้เข้าร่วมรู้ว่าเราจะคุยเรื่องอะไร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7CB2BAE-A9B8-4503-99C5-008F3BD4E27D}"/>
              </a:ext>
            </a:extLst>
          </p:cNvPr>
          <p:cNvSpPr txBox="1"/>
          <p:nvPr/>
        </p:nvSpPr>
        <p:spPr>
          <a:xfrm>
            <a:off x="1633382" y="2656852"/>
            <a:ext cx="9665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การตั้งประเด็นคำถาม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เพื่อกระตุ้นให้ผู้เข้าร่วมมีส่วนร่วมในการแสดงความคิดเห็น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EBBE96A8-32C8-439D-AE3D-322E65C4072A}"/>
              </a:ext>
            </a:extLst>
          </p:cNvPr>
          <p:cNvSpPr txBox="1"/>
          <p:nvPr/>
        </p:nvSpPr>
        <p:spPr>
          <a:xfrm>
            <a:off x="1633381" y="3427478"/>
            <a:ext cx="9472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การฟังอย่างตั้งใจ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เพื่อทำความเข้าใจถึงสิ่งที่ผู้เข้าร่วมได้อภิปรายจนสิ้นกระแสความ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A0792F4A-0AC4-412B-98C7-E1C66E1931B6}"/>
              </a:ext>
            </a:extLst>
          </p:cNvPr>
          <p:cNvSpPr txBox="1"/>
          <p:nvPr/>
        </p:nvSpPr>
        <p:spPr>
          <a:xfrm>
            <a:off x="1633381" y="4150618"/>
            <a:ext cx="96657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</a:t>
            </a:r>
            <a:r>
              <a:rPr lang="th-TH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การจับใจความสำคัญและคำสำคัญของผู้เข้าร่วมอภิปรายนำไปเขียนบน 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Flip Chart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803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784DB51-DB91-404B-B047-530818BFBEF0}"/>
              </a:ext>
            </a:extLst>
          </p:cNvPr>
          <p:cNvSpPr txBox="1"/>
          <p:nvPr/>
        </p:nvSpPr>
        <p:spPr>
          <a:xfrm>
            <a:off x="1430593" y="738237"/>
            <a:ext cx="5781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การออกแบบวงสนทนา</a:t>
            </a:r>
            <a:endParaRPr lang="th-TH" sz="4800" u="sng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261017CC-B48A-4FF6-8527-0964ED7F4DD4}"/>
              </a:ext>
            </a:extLst>
          </p:cNvPr>
          <p:cNvSpPr txBox="1"/>
          <p:nvPr/>
        </p:nvSpPr>
        <p:spPr>
          <a:xfrm>
            <a:off x="1430594" y="1496813"/>
            <a:ext cx="9483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Facilitator </a:t>
            </a:r>
            <a:r>
              <a:rPr lang="th-TH" spc="-1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ออกแบบโดยคิดหัวข้อและประเด็นที่จะนำพาวงสนทนาไปสู่การแลกเปลี่ยนเรียนรู้ หัวข้อ</a:t>
            </a:r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ได้มาจากเป้าหมายที่เราอยากให้บรรลุ เราก็ตั้งประเด็นการสนทนาไปสู่เป้าหมายนั้น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EBAA02E-A6A6-45BC-A211-5750199D715D}"/>
              </a:ext>
            </a:extLst>
          </p:cNvPr>
          <p:cNvSpPr txBox="1"/>
          <p:nvPr/>
        </p:nvSpPr>
        <p:spPr>
          <a:xfrm>
            <a:off x="1430594" y="2566225"/>
            <a:ext cx="5781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การคิดหัวข้อสนทนาจะมี ๔ ประเด็น </a:t>
            </a:r>
            <a:r>
              <a:rPr lang="th-TH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ดังนี้</a:t>
            </a:r>
            <a:endParaRPr lang="th-TH" sz="4000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F9D11EDD-4003-45E7-A2C0-0BA3FAD6DDE5}"/>
              </a:ext>
            </a:extLst>
          </p:cNvPr>
          <p:cNvSpPr txBox="1"/>
          <p:nvPr/>
        </p:nvSpPr>
        <p:spPr>
          <a:xfrm>
            <a:off x="2208572" y="3070309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1. ไปทำอะไรกันมา</a:t>
            </a:r>
            <a:endParaRPr lang="th-TH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43D0F27-B309-43C9-B057-58B53D91C174}"/>
              </a:ext>
            </a:extLst>
          </p:cNvPr>
          <p:cNvSpPr txBox="1"/>
          <p:nvPr/>
        </p:nvSpPr>
        <p:spPr>
          <a:xfrm>
            <a:off x="2208571" y="3553909"/>
            <a:ext cx="6098458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2. ที่ทำมามีจุดที่เป็นความสำเร็จ หรือเรื่องที่น่าเรียนรู้อะไร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845D4254-FB9F-43C5-8691-CADA5C7271BA}"/>
              </a:ext>
            </a:extLst>
          </p:cNvPr>
          <p:cNvSpPr txBox="1"/>
          <p:nvPr/>
        </p:nvSpPr>
        <p:spPr>
          <a:xfrm>
            <a:off x="2208570" y="4089926"/>
            <a:ext cx="8041558" cy="553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3. ที่ทำนั้นมีจุดที่ควรปรับปรุงอะไร มีปัญหาอุปสรรคอะไรที่ควรแก้ไข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638370FC-8F91-4601-9B48-B7BBA1E53E1B}"/>
              </a:ext>
            </a:extLst>
          </p:cNvPr>
          <p:cNvSpPr txBox="1"/>
          <p:nvPr/>
        </p:nvSpPr>
        <p:spPr>
          <a:xfrm>
            <a:off x="2208569" y="4590146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4. ข้อเสนอแนะ มี ๒ ประเด็น คือ</a:t>
            </a:r>
            <a:endParaRPr lang="th-TH" dirty="0"/>
          </a:p>
        </p:txBody>
      </p: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CD81CB4A-3FFE-4BC8-821E-BE7098311A74}"/>
              </a:ext>
            </a:extLst>
          </p:cNvPr>
          <p:cNvSpPr txBox="1"/>
          <p:nvPr/>
        </p:nvSpPr>
        <p:spPr>
          <a:xfrm>
            <a:off x="2606777" y="5002020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4.1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จุดดีที่ระดมมาจะสานต่ออย่างไร ให้ยั่งยืน</a:t>
            </a:r>
            <a:endParaRPr lang="th-TH" dirty="0"/>
          </a:p>
        </p:txBody>
      </p:sp>
      <p:sp>
        <p:nvSpPr>
          <p:cNvPr id="18" name="กล่องข้อความ 17">
            <a:extLst>
              <a:ext uri="{FF2B5EF4-FFF2-40B4-BE49-F238E27FC236}">
                <a16:creationId xmlns:a16="http://schemas.microsoft.com/office/drawing/2014/main" id="{E526D400-16E9-469C-9FD9-0CB9D8AF98BA}"/>
              </a:ext>
            </a:extLst>
          </p:cNvPr>
          <p:cNvSpPr txBox="1"/>
          <p:nvPr/>
        </p:nvSpPr>
        <p:spPr>
          <a:xfrm>
            <a:off x="2606777" y="5431862"/>
            <a:ext cx="87076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4.2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ควรมีข้อเสนอแนะหรือทางออกต่อจุดที่ควรปรับปรุงอย่างไร ประเด็นดังกล่าวเหล่านี้สามารถใช้ เป็นคำถามเพื่อถามผู้เข้าร่วมให้แสดงความคิดเห็นอีกด้วย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626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6562B8C4-CA4B-4891-8D05-3208B16AA1EE}"/>
              </a:ext>
            </a:extLst>
          </p:cNvPr>
          <p:cNvSpPr txBox="1"/>
          <p:nvPr/>
        </p:nvSpPr>
        <p:spPr>
          <a:xfrm>
            <a:off x="800100" y="1220604"/>
            <a:ext cx="7215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การออกแบบกิจกรรมปรับท่าที</a:t>
            </a:r>
            <a:endParaRPr lang="th-TH" sz="40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EBD2186-2AFF-4A41-A2A0-18C0D7F12AF2}"/>
              </a:ext>
            </a:extLst>
          </p:cNvPr>
          <p:cNvSpPr txBox="1"/>
          <p:nvPr/>
        </p:nvSpPr>
        <p:spPr>
          <a:xfrm>
            <a:off x="800100" y="2228671"/>
            <a:ext cx="1059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 กิจกรรมปรับท่าที หมายถึง กิจกรรมที่มุ่งหมายให้ผู้เข้าร่วมเกิดการเปลี่ยนแปลงหรือความตั้งใจที่ดี ในการเข้าร่วมพูดคุย เพื่อให้วงสนทนาบรรลุเป้าหมาย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91846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5854ADE6-D706-4AAC-8806-684E8A4E5AFE}"/>
              </a:ext>
            </a:extLst>
          </p:cNvPr>
          <p:cNvSpPr txBox="1"/>
          <p:nvPr/>
        </p:nvSpPr>
        <p:spPr>
          <a:xfrm>
            <a:off x="1111045" y="1146541"/>
            <a:ext cx="6098458" cy="75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การเขียน 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Flip chart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7E1D6AAA-9ED0-49C9-AE66-15448A4E5A96}"/>
              </a:ext>
            </a:extLst>
          </p:cNvPr>
          <p:cNvSpPr txBox="1"/>
          <p:nvPr/>
        </p:nvSpPr>
        <p:spPr>
          <a:xfrm>
            <a:off x="1111045" y="2036961"/>
            <a:ext cx="996990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ควรเขียนเป็นภาพโดยใช้ 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Mind map 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ซึ่งเป็นกราฟฟิกชวนติดตาม ให้เขียนตัวหนังสือเป็นบรรทัด ตรงลงมา อย่าเขียนตัวหนังสือเอียง ให้เขียนอักษรตัวโต โดยนั่งเก้าอี้ในวงแล้วลองอ่านดูว่าเห็นชัดหรือไม่ให้เขียนตัวหนังสือเป็นกลุ่มตามแนวคอลัมน์ และให้ใช้ปากกา </a:t>
            </a:r>
            <a:r>
              <a:rPr lang="en-US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Marker 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สีเข้ม เช่น ดำ </a:t>
            </a:r>
            <a:r>
              <a:rPr lang="th-TH" sz="32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นํ้า</a:t>
            </a:r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เงิน เสมอในการเขียน อย่าใช้สีแดง และสีเขียวเพราะไม่คมชัด แต่ให้ใช้ขีดเส้นหรือล้อมกรอบข้อความหรือคำสำคัญ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027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A1B80BA7-FF79-423A-9486-E3E36F429CC8}"/>
              </a:ext>
            </a:extLst>
          </p:cNvPr>
          <p:cNvSpPr txBox="1"/>
          <p:nvPr/>
        </p:nvSpPr>
        <p:spPr>
          <a:xfrm>
            <a:off x="895965" y="932074"/>
            <a:ext cx="60984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0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การจัดสภาพแวดล้อมของวงสนทนา</a:t>
            </a:r>
            <a:endParaRPr lang="th-TH" sz="4000" dirty="0"/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83D76103-8B73-46FD-A23D-B483C8FD2833}"/>
              </a:ext>
            </a:extLst>
          </p:cNvPr>
          <p:cNvSpPr txBox="1"/>
          <p:nvPr/>
        </p:nvSpPr>
        <p:spPr>
          <a:xfrm>
            <a:off x="1300930" y="1799675"/>
            <a:ext cx="95385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spc="-4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 จำนวนผู้เข้าร่วมไม่ควรเกิน 10 คน และไม่น้อยกว่า 8 คน เพื่อประโยชน์ของความหลากหลายทางความคิด</a:t>
            </a:r>
            <a:r>
              <a:rPr lang="th-TH" sz="36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ความเกื้อกูลให้ทุก ๆ คนได้มีส่วนร่วมแสดงความคิดเห็น</a:t>
            </a:r>
            <a:endParaRPr lang="th-TH" sz="3600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158E6075-FCCC-468E-B941-D4317863A581}"/>
              </a:ext>
            </a:extLst>
          </p:cNvPr>
          <p:cNvSpPr txBox="1"/>
          <p:nvPr/>
        </p:nvSpPr>
        <p:spPr>
          <a:xfrm>
            <a:off x="1367298" y="3715681"/>
            <a:ext cx="94574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         การจัดที่นั่งควรนั่งล้อมวงด้วยเก้าอี้ ไม่ใช้โต๊ะมาขวางหรือบังผู้เข้าร่วม ทั้งนี้เพื่อให้ทุกคนได้เห็นกันและกัน ซึ่งช่วยให้เกิดความสนใจฟัง ขณะเดียวกันเสริมสร้างความเป็นกันเอง ความใกล้ชิดสนิทสนมกัน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94997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6AA8A51-DF0F-416A-8A5B-661F5E673606}"/>
              </a:ext>
            </a:extLst>
          </p:cNvPr>
          <p:cNvSpPr txBox="1"/>
          <p:nvPr/>
        </p:nvSpPr>
        <p:spPr>
          <a:xfrm>
            <a:off x="984455" y="910571"/>
            <a:ext cx="6098458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th-T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การบริหารจัดการผู้เข้าร่วมอภิปรายและเวลา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7036C8B-6F17-4EE3-9B38-3F317F283CCB}"/>
              </a:ext>
            </a:extLst>
          </p:cNvPr>
          <p:cNvSpPr txBox="1"/>
          <p:nvPr/>
        </p:nvSpPr>
        <p:spPr>
          <a:xfrm>
            <a:off x="1352550" y="1645126"/>
            <a:ext cx="94869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คนพูดเยอะ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เราต้องตั้งใจฟังที่เขาพูด สบตา หาจังหวะที่เราจะเบรกเขา โดยชื่นชมความคิดเขาก่อนจากนั้นบอกตรงไปตรงมาในสิ่งที่เราต้องการ เช่น “ที่คุณอภิปรายมาผมคิดว่าชัดเจนดีมากและคนอื่นก็คงอยาก ร่วมแลกเปลี่ยนด้วย ขอเชิญคุณกนกวรรณครับ”</a:t>
            </a:r>
            <a:endParaRPr lang="th-TH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551F26F4-9021-41E2-ABDE-B8531908DFA3}"/>
              </a:ext>
            </a:extLst>
          </p:cNvPr>
          <p:cNvSpPr txBox="1"/>
          <p:nvPr/>
        </p:nvSpPr>
        <p:spPr>
          <a:xfrm>
            <a:off x="1352549" y="3041035"/>
            <a:ext cx="94868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คนไม่ค่อยพูด 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ประสบการณ์อาจจะน้อย เราต้องชื่นชมว่า “ผมคิดว่าคุณกนกวรรณมีอะไรดี ๆ ในตัวอยากให้แบ่งปันประสบการณ์” หรือเราอาจเรียกชื่อเลยว่า “คุณกนกนกวรรณช่วยแบ่งปันประสบการณ์ดี ๆ ของตนเองหน่อยครับ”</a:t>
            </a:r>
            <a:endParaRPr lang="th-TH" dirty="0"/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E41CB0D9-6D0A-49EF-B2C6-7C3D36ADC2CC}"/>
              </a:ext>
            </a:extLst>
          </p:cNvPr>
          <p:cNvSpPr txBox="1"/>
          <p:nvPr/>
        </p:nvSpPr>
        <p:spPr>
          <a:xfrm>
            <a:off x="1352549" y="4436944"/>
            <a:ext cx="97677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คนโต้ถียงกัน</a:t>
            </a:r>
            <a:r>
              <a:rPr lang="th-TH" sz="2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ห้าม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Facilitator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เข้าไปร่วมอภิปรายด้วยโดยเด็ดขาด เราควรจัดการสถานการณ์นี้ </a:t>
            </a:r>
            <a:r>
              <a:rPr lang="th-TH" sz="28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โดยต้องชื่นชมการแสดงความคิดเห็นโต้แย้งกันก่อน จากนั้นค่อยบอกสิ่งที่เราอยากให้คนในวงทำ เช่น “เอาละครับ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th-TH" sz="2800" spc="-10" dirty="0"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อภิปรายแลกเปลี่ยนกันชัดเจนดีแล้ว ก็จะเป็นประโยชน์ให้คนอื่นในวงได้ร่วมอภิปรายด้วย ขอเชิญ คุณกนกวรรณ ครับ”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06881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1838</Words>
  <Application>Microsoft Office PowerPoint</Application>
  <PresentationFormat>แบบจอกว้าง</PresentationFormat>
  <Paragraphs>105</Paragraphs>
  <Slides>18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Microsoft Sans Serif</vt:lpstr>
      <vt:lpstr>TH SarabunPSK</vt:lpstr>
      <vt:lpstr>Wingdings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JI LIGHT</dc:creator>
  <cp:lastModifiedBy>Lenovo PC15</cp:lastModifiedBy>
  <cp:revision>36</cp:revision>
  <dcterms:created xsi:type="dcterms:W3CDTF">2021-05-09T04:29:29Z</dcterms:created>
  <dcterms:modified xsi:type="dcterms:W3CDTF">2021-05-11T09:39:42Z</dcterms:modified>
</cp:coreProperties>
</file>