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2" r:id="rId4"/>
    <p:sldId id="259" r:id="rId5"/>
    <p:sldId id="264" r:id="rId6"/>
    <p:sldId id="260" r:id="rId7"/>
    <p:sldId id="266" r:id="rId8"/>
    <p:sldId id="261" r:id="rId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66CC"/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92C8C-B864-4F78-89CA-EA122A126AC4}" type="datetimeFigureOut">
              <a:rPr lang="th-TH" smtClean="0"/>
              <a:pPr/>
              <a:t>16/10/60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44FFF-DCCA-48DB-A742-DDBBE81F999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31799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98B10-A5F3-4857-996F-99805AA25180}" type="slidenum">
              <a:rPr lang="th-TH" smtClean="0"/>
              <a:pPr/>
              <a:t>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465333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42C-1F30-4B53-A56F-DE2F6D122EA8}" type="datetimeFigureOut">
              <a:rPr lang="th-TH" smtClean="0"/>
              <a:pPr/>
              <a:t>16/10/60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2464-A63B-47B5-BE5A-AACB30B7A7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42C-1F30-4B53-A56F-DE2F6D122EA8}" type="datetimeFigureOut">
              <a:rPr lang="th-TH" smtClean="0"/>
              <a:pPr/>
              <a:t>16/10/60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2464-A63B-47B5-BE5A-AACB30B7A7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42C-1F30-4B53-A56F-DE2F6D122EA8}" type="datetimeFigureOut">
              <a:rPr lang="th-TH" smtClean="0"/>
              <a:pPr/>
              <a:t>16/10/60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2464-A63B-47B5-BE5A-AACB30B7A7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42C-1F30-4B53-A56F-DE2F6D122EA8}" type="datetimeFigureOut">
              <a:rPr lang="th-TH" smtClean="0"/>
              <a:pPr/>
              <a:t>16/10/60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2464-A63B-47B5-BE5A-AACB30B7A7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42C-1F30-4B53-A56F-DE2F6D122EA8}" type="datetimeFigureOut">
              <a:rPr lang="th-TH" smtClean="0"/>
              <a:pPr/>
              <a:t>16/10/60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2464-A63B-47B5-BE5A-AACB30B7A7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42C-1F30-4B53-A56F-DE2F6D122EA8}" type="datetimeFigureOut">
              <a:rPr lang="th-TH" smtClean="0"/>
              <a:pPr/>
              <a:t>16/10/60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2464-A63B-47B5-BE5A-AACB30B7A7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42C-1F30-4B53-A56F-DE2F6D122EA8}" type="datetimeFigureOut">
              <a:rPr lang="th-TH" smtClean="0"/>
              <a:pPr/>
              <a:t>16/10/60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2464-A63B-47B5-BE5A-AACB30B7A7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42C-1F30-4B53-A56F-DE2F6D122EA8}" type="datetimeFigureOut">
              <a:rPr lang="th-TH" smtClean="0"/>
              <a:pPr/>
              <a:t>16/10/60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2464-A63B-47B5-BE5A-AACB30B7A7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42C-1F30-4B53-A56F-DE2F6D122EA8}" type="datetimeFigureOut">
              <a:rPr lang="th-TH" smtClean="0"/>
              <a:pPr/>
              <a:t>16/10/60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2464-A63B-47B5-BE5A-AACB30B7A7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42C-1F30-4B53-A56F-DE2F6D122EA8}" type="datetimeFigureOut">
              <a:rPr lang="th-TH" smtClean="0"/>
              <a:pPr/>
              <a:t>16/10/60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2464-A63B-47B5-BE5A-AACB30B7A7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42C-1F30-4B53-A56F-DE2F6D122EA8}" type="datetimeFigureOut">
              <a:rPr lang="th-TH" smtClean="0"/>
              <a:pPr/>
              <a:t>16/10/60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2464-A63B-47B5-BE5A-AACB30B7A7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7442C-1F30-4B53-A56F-DE2F6D122EA8}" type="datetimeFigureOut">
              <a:rPr lang="th-TH" smtClean="0"/>
              <a:pPr/>
              <a:t>16/10/60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F2464-A63B-47B5-BE5A-AACB30B7A75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85786" y="3071810"/>
            <a:ext cx="7772400" cy="2214578"/>
          </a:xfrm>
        </p:spPr>
        <p:txBody>
          <a:bodyPr>
            <a:normAutofit/>
          </a:bodyPr>
          <a:lstStyle/>
          <a:p>
            <a:r>
              <a:rPr lang="th-TH" sz="3600" b="1" spc="-100" dirty="0">
                <a:latin typeface="Tahoma" pitchFamily="34" charset="0"/>
                <a:cs typeface="Tahoma" pitchFamily="34" charset="0"/>
              </a:rPr>
              <a:t>รายละเอียดตัวชี้วัดตามคำรับรองการปฏิบัติราชการหน่วยงาน  กรมควบคุมโรค ประจำปีงบประมาณ พ.ศ. 2561</a:t>
            </a:r>
            <a:endParaRPr lang="th-TH" sz="36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28728" y="5286388"/>
            <a:ext cx="6400800" cy="857256"/>
          </a:xfrm>
        </p:spPr>
        <p:txBody>
          <a:bodyPr/>
          <a:lstStyle/>
          <a:p>
            <a:r>
              <a:rPr lang="th-TH" dirty="0" smtClean="0">
                <a:solidFill>
                  <a:schemeClr val="accent4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สำนักโรคไม่ติดต่อ กรมควมคุมโรค</a:t>
            </a:r>
            <a:endParaRPr lang="th-TH" dirty="0">
              <a:solidFill>
                <a:schemeClr val="accent4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62383" y="214314"/>
            <a:ext cx="2660211" cy="3071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Box 16"/>
          <p:cNvSpPr txBox="1">
            <a:spLocks noChangeArrowheads="1"/>
          </p:cNvSpPr>
          <p:nvPr/>
        </p:nvSpPr>
        <p:spPr bwMode="auto">
          <a:xfrm>
            <a:off x="82550" y="145751"/>
            <a:ext cx="9001125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h-TH" sz="1600" b="1" spc="-1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ร้อยละเฉลี่ยถ่วงน้ำหนักในการบรรลุเป้าหมายความสำเร็จของแผนงานควบคุมโรคระดับเขต ปี ๒๕๕๙</a:t>
            </a:r>
            <a:endParaRPr lang="th-TH" altLang="th-TH" sz="16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15140" y="6492899"/>
            <a:ext cx="2057400" cy="365125"/>
          </a:xfrm>
        </p:spPr>
        <p:txBody>
          <a:bodyPr/>
          <a:lstStyle/>
          <a:p>
            <a:pPr>
              <a:defRPr/>
            </a:pPr>
            <a:fld id="{C6455B36-D48A-4C5F-9010-CEB38D8181BE}" type="slidenum">
              <a:rPr lang="th-TH"/>
              <a:pPr>
                <a:defRPr/>
              </a:pPr>
              <a:t>2</a:t>
            </a:fld>
            <a:endParaRPr lang="th-TH"/>
          </a:p>
        </p:txBody>
      </p:sp>
      <p:sp>
        <p:nvSpPr>
          <p:cNvPr id="39" name="Rectangle 38"/>
          <p:cNvSpPr/>
          <p:nvPr/>
        </p:nvSpPr>
        <p:spPr>
          <a:xfrm>
            <a:off x="2123728" y="908720"/>
            <a:ext cx="5004048" cy="5040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1588" indent="-1588" algn="thaiDist" fontAlgn="auto">
              <a:spcBef>
                <a:spcPts val="200"/>
              </a:spcBef>
              <a:spcAft>
                <a:spcPts val="200"/>
              </a:spcAft>
              <a:tabLst>
                <a:tab pos="180975" algn="l"/>
              </a:tabLst>
              <a:defRPr/>
            </a:pPr>
            <a:endParaRPr lang="th-TH" sz="7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spcAft>
                <a:spcPts val="300"/>
              </a:spcAft>
              <a:tabLst>
                <a:tab pos="180975" algn="l"/>
              </a:tabLst>
              <a:defRPr/>
            </a:pPr>
            <a:r>
              <a:rPr lang="th-TH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 </a:t>
            </a:r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2561  </a:t>
            </a: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  <a:sym typeface="Symbol"/>
              </a:rPr>
              <a:t></a:t>
            </a:r>
            <a:r>
              <a:rPr lang="th-TH" sz="18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  <a:sym typeface="Symbol"/>
              </a:rPr>
              <a:t> </a:t>
            </a:r>
            <a:r>
              <a:rPr lang="th-TH" sz="18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ร้อยละ </a:t>
            </a:r>
            <a:r>
              <a:rPr lang="en-US" sz="18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8</a:t>
            </a:r>
            <a:r>
              <a:rPr lang="th-TH" sz="18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2.5</a:t>
            </a:r>
            <a:endParaRPr lang="th-TH" sz="18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thaiDist" fontAlgn="auto">
              <a:spcBef>
                <a:spcPts val="0"/>
              </a:spcBef>
              <a:spcAft>
                <a:spcPts val="300"/>
              </a:spcAft>
              <a:tabLst>
                <a:tab pos="180975" algn="l"/>
              </a:tabLst>
              <a:defRPr/>
            </a:pPr>
            <a:endPara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 fontAlgn="auto">
              <a:spcBef>
                <a:spcPts val="0"/>
              </a:spcBef>
              <a:spcAft>
                <a:spcPts val="300"/>
              </a:spcAft>
              <a:tabLst>
                <a:tab pos="180975" algn="l"/>
              </a:tabLst>
              <a:defRPr/>
            </a:pPr>
            <a:endParaRPr lang="th-TH" sz="7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0" y="97480"/>
            <a:ext cx="9144000" cy="73923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 sz="1600" b="1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ตัวชี้วัดที่ </a:t>
            </a:r>
            <a:r>
              <a:rPr lang="en-US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:</a:t>
            </a:r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16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ระดับความสำเร็จของการดำเนินงานการประเมินโอกาสเสี่ยงต่อโรคหัวใจและหลอดเลือด </a:t>
            </a:r>
            <a:br>
              <a:rPr lang="th-TH" sz="16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</a:br>
            <a:r>
              <a:rPr lang="th-TH" sz="16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16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CVD Risk) </a:t>
            </a:r>
            <a:r>
              <a:rPr lang="th-TH" sz="16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ในผู้ป่วยเบาหวาน ความดันโลหิตสูงที่ขึ้นทะเบียน</a:t>
            </a:r>
            <a:br>
              <a:rPr lang="th-TH" sz="16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</a:br>
            <a:endParaRPr lang="th-TH" sz="16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0" y="1463873"/>
            <a:ext cx="9108504" cy="341632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คำอธิบายตัวชี้วัด </a:t>
            </a:r>
            <a:endParaRPr lang="en-US" sz="1800" b="1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th-TH" sz="1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 ผู้</a:t>
            </a:r>
            <a:r>
              <a:rPr lang="th-TH" sz="1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ที่ได้รับการประเมินโอกาสเสี่ยงต่อโรคหัวใจและหลอดเลือด (</a:t>
            </a:r>
            <a:r>
              <a:rPr lang="en-US" sz="1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CVD Risk)  </a:t>
            </a:r>
            <a:r>
              <a:rPr lang="th-TH" sz="1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หมายถึง  ผู้ป่วยโรคเบาหวาน(</a:t>
            </a:r>
            <a:r>
              <a:rPr lang="en-US" sz="1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E10 - E14) </a:t>
            </a:r>
            <a:r>
              <a:rPr lang="th-TH" sz="1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ความดันโลหิตสูง(</a:t>
            </a:r>
            <a:r>
              <a:rPr lang="en-US" sz="1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I10 - I15) </a:t>
            </a:r>
            <a:r>
              <a:rPr lang="th-TH" sz="1800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อายุ 35-60 ปีที่ขึ้นทะเบียน</a:t>
            </a:r>
            <a:r>
              <a:rPr lang="th-TH" sz="1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ได้รับการประเมินโอกาสเสี่ยงต่อการเกิดโรคหัวใจและหลอดเลือด(</a:t>
            </a:r>
            <a:r>
              <a:rPr lang="en-US" sz="1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CVD Risk)  </a:t>
            </a:r>
            <a:r>
              <a:rPr lang="th-TH" sz="1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ใน 10 ปีข้างหน้า</a:t>
            </a:r>
            <a:endParaRPr lang="en-US" sz="18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th-TH" sz="1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en-US" sz="1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1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จำนวนผู้ป่วยเบาหวาน ความดันโลหิตสูง </a:t>
            </a:r>
            <a:r>
              <a:rPr lang="th-TH" sz="1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ที่ขึ้นทะเบียนในสถานบริการในเขตรับผิดชอบ </a:t>
            </a:r>
            <a:r>
              <a:rPr lang="th-TH" sz="180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Type area </a:t>
            </a:r>
            <a:r>
              <a:rPr lang="th-TH" sz="18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1และ 3)</a:t>
            </a:r>
          </a:p>
          <a:p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 </a:t>
            </a:r>
            <a:r>
              <a:rPr lang="th-TH" sz="1800" kern="900" spc="-6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กลุ่มเสี่ยงสูงมาก </a:t>
            </a:r>
            <a:r>
              <a:rPr lang="th-TH" sz="1800" kern="900" spc="-60" dirty="0">
                <a:latin typeface="Tahoma" pitchFamily="34" charset="0"/>
                <a:ea typeface="Tahoma" pitchFamily="34" charset="0"/>
                <a:cs typeface="Tahoma" pitchFamily="34" charset="0"/>
              </a:rPr>
              <a:t>หมายถึง </a:t>
            </a:r>
            <a:r>
              <a:rPr lang="th-TH" sz="1800" kern="900" spc="-6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ผู้ป่วย </a:t>
            </a:r>
            <a:r>
              <a:rPr lang="en-US" sz="1800" kern="900" spc="-6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DM HT </a:t>
            </a:r>
            <a:r>
              <a:rPr lang="th-TH" sz="1800" kern="900" spc="-6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ได้รับการประเมิน </a:t>
            </a:r>
            <a:r>
              <a:rPr lang="en-US" sz="1800" kern="900" spc="-6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CVD Risk </a:t>
            </a:r>
            <a:r>
              <a:rPr lang="th-TH" sz="1800" kern="900" spc="-6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แล้วมีระดับความเสี่ยง</a:t>
            </a:r>
            <a:r>
              <a:rPr lang="th-TH" sz="1800" kern="900" spc="-60" dirty="0" smtClean="0">
                <a:latin typeface="Tahoma"/>
                <a:ea typeface="Tahoma"/>
                <a:cs typeface="Tahoma"/>
              </a:rPr>
              <a:t>≥ 30</a:t>
            </a:r>
            <a:r>
              <a:rPr lang="en-US" sz="1800" kern="900" spc="-60" dirty="0" smtClean="0">
                <a:latin typeface="Tahoma"/>
                <a:ea typeface="Tahoma"/>
                <a:cs typeface="Tahoma"/>
              </a:rPr>
              <a:t>%</a:t>
            </a:r>
          </a:p>
          <a:p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4. </a:t>
            </a:r>
            <a:r>
              <a:rPr lang="th-TH" sz="1800" kern="900" spc="-6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กลุ่มเสี่ยงสูงมากมีระดับความเสี่ยงลดลง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หมายถึง กลุ่มเสี่ยงสูงมาก 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(≥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30%) ได้รับการปรับเปลี่ยนพฤติกรรมเข้มข้นและรีบด่วน 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และประเมินซ้ำแล้วมี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ระดับความ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เสี่ยง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&lt;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30% 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5. </a:t>
            </a:r>
            <a:r>
              <a:rPr lang="th-TH" sz="1800" kern="900" spc="-6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การประเมินโอกาสเสี่ยง(</a:t>
            </a:r>
            <a:r>
              <a:rPr lang="en-US" sz="1800" kern="900" spc="-6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CVD Risk)</a:t>
            </a:r>
            <a:r>
              <a:rPr lang="th-TH" sz="1800" kern="900" spc="-6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ซ้ำ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หมายถึง 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การมีผลประเมิน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CVD Risk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ครั้ง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แรกรอบ 6 เดือน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แรก(ต.ค.-มี.ค.) และ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ครั้งที่ 2 รอบ 6 เดือนหลัง (เม.ย.-ก.ย.) โดยมีระยะห่างกันไม่น้อยกว่า 3 เดือน หรือ 90 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วัน</a:t>
            </a:r>
            <a:endParaRPr lang="th-TH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0" y="5085184"/>
            <a:ext cx="9134249" cy="1477328"/>
          </a:xfrm>
          <a:prstGeom prst="rect">
            <a:avLst/>
          </a:prstGeom>
          <a:ln/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หมายเหตุ 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ผู้ป่วยโรคเบาหวาน ความดันโลหิตสูงที่ขึ้นทะเบียน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Type area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1 และ 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รหัสโรคเบาหวาน 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E10. - E14. (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นับทุกจุดที่ตามหลังรหัส) ยกเว้น รหัส 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E10. - E14. </a:t>
            </a:r>
            <a:endParaRPr lang="th-TH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ร่วมกับ 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I60 – I69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ในทุกประเภทการวินิจฉัย (</a:t>
            </a:r>
            <a:r>
              <a:rPr lang="en-US" sz="1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Dx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type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th-TH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33363" lvl="0" indent="-233363"/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-  รหัสโรคความดันโลหิตสูง 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I10 – I15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ยกเว้นรหัส 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I11.0, I11.9, I13.0,I13.1,I13.2 ,I13.9 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และ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รหัส 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I10 – I15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ร่วมกับ  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I60 – I69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ในทุกประเภทการวินิจฉัย (</a:t>
            </a:r>
            <a:r>
              <a:rPr lang="en-US" sz="1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Dx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type)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 bwMode="auto">
          <a:xfrm>
            <a:off x="35496" y="548680"/>
            <a:ext cx="9108504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ผู้ป่วย</a:t>
            </a:r>
            <a:r>
              <a:rPr lang="th-TH" sz="16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เบาหวาน ความดันโลหิตสูงที่ขึ้นทะเบียนได้รับการประเมินโอกาสเสี่ยงต่อโรคหัวใจและหลอดเลือด (</a:t>
            </a:r>
            <a:r>
              <a:rPr lang="en-US" sz="16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CVD Risk) </a:t>
            </a:r>
            <a:endParaRPr lang="th-TH" sz="16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จำนวนผู้ป่วยโรคเบาหวาน (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E10 - E14)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ความดันโลหิตสูง (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I10-I15)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อายุ 35-60 ปีที่ขึ้นทะเบียนและอยู่ในพื้นที่รับผิดชอบ ได้รับการประเมินโอกาสเสี่ยงต่อการเกิดโรคหัวใจและหลอดเลือด (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CVD Risk)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ใน 10 ปีข้างหน้า</a:t>
            </a:r>
          </a:p>
          <a:p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จำนวนผู้ป่วยโรคเบาหวาน (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E10 - E14)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ความดันโลหิตสูง (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I10-I15)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อายุ 35-60 ปี ที่ขึ้นทะเบียนและอยู่ในพื้นที่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รับผิดชอบ</a:t>
            </a:r>
            <a:endParaRPr lang="en-US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ผลการดำเนินงานในกลุ่มเสี่ยงสูงมาก (ระดับความเสี่ยง≥30%) ได้รับการประเมินโอกาสเสี่ยง(</a:t>
            </a:r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CVD Risk)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ซ้ำแล้วจำนวนกลุ่มเสี่ยงสูงมากมีระดับความเสี่ยงลดลง (ระดับความเสี่ยง&lt; 30% 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th-TH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จำนวนกลุ่มเสี่ยงสูงมาก (≥30%) ได้รับการประเมินโอกาสเสี่ยง (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CVD Risk)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ซ้ำแล้วมีระดับความเสี่ยงลดลง(ระดับความเสี่ยง&lt;30%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จำนวนกลุ่มเสี่ยงสูงมาก (≥30%) ได้รับการประเมินโอกาสเสี่ยง (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CVD Risk)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ซ้ำ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6547"/>
            <a:ext cx="9144000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สูตรการคำนวณ </a:t>
            </a:r>
            <a:r>
              <a:rPr lang="en-US" sz="24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:   </a:t>
            </a:r>
            <a:r>
              <a:rPr lang="en-US" sz="2400" b="1" dirty="0">
                <a:solidFill>
                  <a:prstClr val="black"/>
                </a:solidFill>
                <a:latin typeface="Calibri" pitchFamily="34" charset="0"/>
                <a:cs typeface="Cordia New" pitchFamily="34" charset="-34"/>
              </a:rPr>
              <a:t>(A / B) x 100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" y="3717032"/>
            <a:ext cx="9144000" cy="40011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ข้อมูลพื้นฐานประกอบตัวชี้วัด </a:t>
            </a:r>
            <a:endParaRPr lang="en-US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60248841"/>
              </p:ext>
            </p:extLst>
          </p:nvPr>
        </p:nvGraphicFramePr>
        <p:xfrm>
          <a:off x="0" y="4149080"/>
          <a:ext cx="9144000" cy="281181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838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42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74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54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529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5197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7407" marR="67407" marT="0" marB="0" anchor="ctr"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หน่วยวัด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7407" marR="67407" marT="0" marB="0" anchor="ctr">
                    <a:solidFill>
                      <a:srgbClr val="00206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ผลการดำเนินงาน ปีงบประมาณ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7407" marR="67407" marT="0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19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2558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7407" marR="67407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marL="67407" marR="67407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</a:p>
                  </a:txBody>
                  <a:tcPr marL="67407" marR="67407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7079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ร้อยละของผู้ป่วยเบาหวาน </a:t>
                      </a:r>
                      <a:r>
                        <a:rPr lang="th-TH" sz="14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ความ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ดันโลหิตสูงที่ขึ้น</a:t>
                      </a:r>
                      <a:r>
                        <a:rPr lang="th-TH" sz="14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ทะเบียนได้รับ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การประเมินโอกาส</a:t>
                      </a:r>
                      <a:r>
                        <a:rPr lang="th-TH" sz="14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เสี่ยงต่อ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โรคหัวใจและหลอดเลือด </a:t>
                      </a:r>
                      <a:r>
                        <a:rPr lang="th-TH" sz="14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CVD Risk)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ปีข้างหน้า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7407" marR="67407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7407" marR="67407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7407" marR="67407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77.89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 b="1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(ข้อมูล ณ </a:t>
                      </a:r>
                      <a:r>
                        <a:rPr lang="th-TH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 ก.ย. 59 </a:t>
                      </a:r>
                      <a:r>
                        <a:rPr lang="th-TH" sz="1100" b="1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จากการติดตามผลการดำเนินงานของ </a:t>
                      </a:r>
                      <a:r>
                        <a:rPr lang="th-TH" sz="1100" b="1" kern="1200" dirty="0" err="1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สคร</a:t>
                      </a:r>
                      <a:r>
                        <a:rPr lang="th-TH" sz="1100" b="1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1-12</a:t>
                      </a:r>
                      <a:r>
                        <a:rPr lang="th-TH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67407" marR="67407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81.19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(ข้อมูล ณ </a:t>
                      </a:r>
                      <a:r>
                        <a:rPr lang="th-TH" sz="11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24</a:t>
                      </a:r>
                      <a:r>
                        <a:rPr lang="th-TH" sz="11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ส.ค.</a:t>
                      </a:r>
                      <a:r>
                        <a:rPr lang="th-TH" sz="11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  </a:t>
                      </a:r>
                      <a: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จากระบบ </a:t>
                      </a:r>
                      <a:r>
                        <a:rPr lang="th-TH" sz="1100" dirty="0" err="1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HDC</a:t>
                      </a:r>
                      <a: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7407" marR="67407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264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ผลการดำเนินงานในกลุ่มเสี่ยงสูงมาก(ระดับความเสี่ยง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≥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30%) ได้รับการประเมินโอกาสเสี่ยง(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CVD Risk)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ซ้ำแล้วจำนวนกลุ่มเสี่ยงสูงมากมีระดับความเสี่ยงลดลง </a:t>
                      </a:r>
                      <a:r>
                        <a:rPr lang="th-TH" sz="1400" spc="-4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(ระดับความเสี่ยง</a:t>
                      </a:r>
                      <a:r>
                        <a:rPr lang="en-US" sz="1400" spc="-4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&lt; </a:t>
                      </a:r>
                      <a:r>
                        <a:rPr lang="th-TH" sz="1400" spc="-4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30% 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7407" marR="67407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7407" marR="67407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7407" marR="67407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7407" marR="67407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75.72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5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(ข้อมูล ณ </a:t>
                      </a:r>
                      <a:r>
                        <a:rPr lang="th-TH" sz="105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05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 </a:t>
                      </a:r>
                      <a:r>
                        <a:rPr lang="th-TH" sz="105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ส.ค.60  </a:t>
                      </a:r>
                      <a:r>
                        <a:rPr lang="th-TH" sz="105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จากระบบ </a:t>
                      </a:r>
                      <a:r>
                        <a:rPr lang="th-TH" sz="1050" dirty="0" err="1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HDC</a:t>
                      </a:r>
                      <a:r>
                        <a:rPr lang="th-TH" sz="105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50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อยู่ระหว่างการพัฒนาการรายงานในระบบ </a:t>
                      </a: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HDC</a:t>
                      </a:r>
                    </a:p>
                  </a:txBody>
                  <a:tcPr marL="67407" marR="67407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7730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07381205"/>
              </p:ext>
            </p:extLst>
          </p:nvPr>
        </p:nvGraphicFramePr>
        <p:xfrm>
          <a:off x="0" y="1196752"/>
          <a:ext cx="9144000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5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477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462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0004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2067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ขั้น ตอน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รายละเอียด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คะแนน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เอกสารประกอบการประเมิน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และเกณฑ์การให้คะแนน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65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1.1วิเคราะห์ข้อมูลและสถานการณ์โรคหัวใจและหลอดเลือด </a:t>
                      </a:r>
                    </a:p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(0.5 คะแนน)</a:t>
                      </a:r>
                    </a:p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1.2 จัดทำแผนการดำเนินงานป้องกันควบคุมโรคหัวใจและหลอดเลือด (0.5 คะแนน)</a:t>
                      </a:r>
                    </a:p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1.3 การชี้แจง เพื่อถ่ายทอดนโยบาย/ตัวชี้วัด/ผลลัพธ์ การดำเนินงานเพื่อลดโรคหัวใจและหลอดเลือด  (0.5 คะแนน)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b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100" b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รอบ</a:t>
                      </a:r>
                      <a:r>
                        <a:rPr lang="en-US" sz="1100" b="0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100" b="0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th-TH" sz="1100" b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 เดือน)</a:t>
                      </a:r>
                      <a:endParaRPr lang="en-US" sz="1200" b="0" dirty="0" smtClean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600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th-TH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.5</a:t>
                      </a:r>
                      <a:endParaRPr lang="en-US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600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ผลการวิเคราะห์ข้อมูล สถานการณ์โรคโรคหัวใจและหลอดเลือด (0.5 คะแนน)</a:t>
                      </a:r>
                    </a:p>
                    <a:p>
                      <a:pPr marL="1600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แผนการดำเนินงานป้องกันควบคุมโรคหัวใจและหลอดเลือด (0.5คะแนน)</a:t>
                      </a:r>
                    </a:p>
                    <a:p>
                      <a:pPr marL="1600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 มาตรการ/แนวทางการดำเนินงานที่ถ่ายทอดให้กับพื้นที่ ที่รับผิดชอบ (0.25 คะแนน)</a:t>
                      </a:r>
                    </a:p>
                    <a:p>
                      <a:pPr marL="1600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 เอกสารที่แสดงถึงการดำเนินงาน (หนังสือเชิญประชุม / เอกสารประกอบการประชุม/ภาพกิจกรรม)(0.25 คะแนน)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Rectangle 20"/>
          <p:cNvSpPr/>
          <p:nvPr/>
        </p:nvSpPr>
        <p:spPr>
          <a:xfrm>
            <a:off x="-13854" y="-25855"/>
            <a:ext cx="9157854" cy="86256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รายละเอียดการดำเนินงาน</a:t>
            </a:r>
            <a:endParaRPr lang="th-TH" sz="2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00087297"/>
              </p:ext>
            </p:extLst>
          </p:nvPr>
        </p:nvGraphicFramePr>
        <p:xfrm>
          <a:off x="-13854" y="1052736"/>
          <a:ext cx="9122358" cy="585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3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193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58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467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04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ขั้น</a:t>
                      </a:r>
                      <a:endParaRPr lang="en-US" sz="1600" b="1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ตอน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รายละเอียด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คะแนน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เอกสารประกอบการประเมิน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และเกณฑ์การให้คะแนน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84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spc="-6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ดำเนินการตามแผนการดำเนินงานป้องกันควบคุมโรคหัวใจและหลอดเลือด</a:t>
                      </a:r>
                      <a:endParaRPr lang="en-US" sz="1800" b="0" spc="-6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u="sng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เกณฑ์การให้คะแนน </a:t>
                      </a: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800" b="0" u="sng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800" b="0" u="sng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u="sng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หมายเหตุ 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ให้มีการเร่งรัดการดำเนินงานเพื่อบรรลุเป้าหมายตามตัวชี้วัด 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[</a:t>
                      </a: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ณีที่บรรลุเป้าหมายตามตัวชี้วัดแล้วให้มีการเร่งรัด/ติดตามให้เกิดกิจกรรมการปรับเปลี่ยนพฤติกรรมเข้มข้นและรีบด่วนในกลุ่มเสี่ยงสูงมาก (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≥30%)]</a:t>
                      </a: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อยู่ในแผนรอบ 6 เดือนแรกด้วย)</a:t>
                      </a: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400" b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รอบ</a:t>
                      </a:r>
                      <a:r>
                        <a:rPr lang="en-US" sz="1400" b="0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400" b="0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r>
                        <a:rPr lang="th-TH" sz="1400" b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 เดือน)</a:t>
                      </a:r>
                      <a:endParaRPr lang="en-US" sz="1400" b="0" dirty="0" smtClean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600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600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สรุปผลการดำเนินงานรอบ 6เดือนพร้อมปัญหา แนวทางแก้ไขและข้อเสนอแนะ ร้อยละ 100 ของรอบ 6 เดือนแรก (สิ้นสุด 25 มี.ค.61) </a:t>
                      </a:r>
                    </a:p>
                    <a:p>
                      <a:pPr marL="1600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(0. 5 คะแนน) (หากไม่มีการนำเสนอผู้บริหารรับทราบหัก 0.05 คะแนน)</a:t>
                      </a:r>
                    </a:p>
                    <a:p>
                      <a:pPr marL="1600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หนังสือติดตาม เร่งรัดการประเมินโอกาสเสี่ยงต่อการเกิดโรคหัวใจและหลอดเลือด (</a:t>
                      </a:r>
                      <a:r>
                        <a:rPr lang="en-US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CVD Risk) </a:t>
                      </a:r>
                      <a:r>
                        <a:rPr lang="th-TH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ในกรณีที่ยังไม่บรรลุเป้าหมายตามตัวชี้วัด  หรือ หนังสือเร่งรัด/ติดตามให้เกิดกิจกรรมการปรับเปลี่ยนพฤติกรรมในกลุ่มเสี่ยงสูงมาก (≥30%) ในกรณีที่การประเมินโอกาสเสี่ยงบรรลุเป้าหมายตามตัวชี้วัดแล้ว(0.5 คะแนน)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Rectangle 20"/>
          <p:cNvSpPr/>
          <p:nvPr/>
        </p:nvSpPr>
        <p:spPr>
          <a:xfrm>
            <a:off x="-13854" y="-25855"/>
            <a:ext cx="9157854" cy="86256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รายละเอียดการดำเนินงาน</a:t>
            </a:r>
            <a:endParaRPr lang="th-TH" sz="2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19663965"/>
              </p:ext>
            </p:extLst>
          </p:nvPr>
        </p:nvGraphicFramePr>
        <p:xfrm>
          <a:off x="683568" y="2492896"/>
          <a:ext cx="3744416" cy="2139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572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กิจกรรม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หน่วยวัด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ระดับการให้คะแนน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21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ร้อยละการดำเนินงานตามแผนฯ รอบ  6 เดือน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คะแนน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0.3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0.4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3029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90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105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2452198"/>
              </p:ext>
            </p:extLst>
          </p:nvPr>
        </p:nvGraphicFramePr>
        <p:xfrm>
          <a:off x="0" y="1124743"/>
          <a:ext cx="9143999" cy="5733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824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878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67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ขั้น ตอน</a:t>
                      </a:r>
                      <a:endParaRPr lang="en-US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รายละเอียด</a:t>
                      </a:r>
                      <a:endParaRPr lang="en-US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คะแนน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เอกสารประกอบการประเมิน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และเกณฑ์การให้คะแนน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65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ดำเนินการตามแผนการดำเนินงานป้องกันควบคุมโรคหัวใจและหลอดเลือด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u="sng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เกณฑ์การให้คะแนน </a:t>
                      </a:r>
                      <a:endParaRPr lang="en-US" sz="1600" b="1" u="sng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600" b="1" u="sng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600" b="1" u="sng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600" b="1" u="sng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600" b="1" u="sng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600" b="1" u="sng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600" b="1" u="sng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u="sng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600" b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รอบ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600" b="0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r>
                        <a:rPr lang="th-TH" sz="1600" b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 เดือน)</a:t>
                      </a:r>
                      <a:endParaRPr lang="en-US" sz="1600" b="0" dirty="0" smtClean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28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</a:t>
                      </a:r>
                      <a:endParaRPr lang="en-US" sz="17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th-TH" sz="17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สรุปผลการดำเนินงานรอบ 9 เดือน พร้อมปัญหา แนวทางแก้ไขและข้อเสนอแนะ 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th-TH" sz="17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 100 ของรอบ 9 เดือน (0.5 คะแนน)(สิ้นสุด 25 มิ.ย.61)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th-TH" sz="17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(หากไม่มีการนำเสนอผู้บริหารรับทราบหัก 0.05 คะแนน)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Rectangle 20"/>
          <p:cNvSpPr/>
          <p:nvPr/>
        </p:nvSpPr>
        <p:spPr>
          <a:xfrm>
            <a:off x="-13854" y="-25855"/>
            <a:ext cx="9157854" cy="934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รายละเอียดการดำเนินงาน</a:t>
            </a:r>
            <a:endParaRPr lang="th-TH" sz="2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978416"/>
              </p:ext>
            </p:extLst>
          </p:nvPr>
        </p:nvGraphicFramePr>
        <p:xfrm>
          <a:off x="755576" y="3212976"/>
          <a:ext cx="4464497" cy="230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95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454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74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160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210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1608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0781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58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กิจกรรม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หน่วยวัด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ระดับการให้คะแนน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835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ร้อยละการดำเนินงานตามแผนฯ รอบ  9 เดือน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คะแนน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0.3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0.4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87538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90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83875491"/>
              </p:ext>
            </p:extLst>
          </p:nvPr>
        </p:nvGraphicFramePr>
        <p:xfrm>
          <a:off x="0" y="908719"/>
          <a:ext cx="9143999" cy="6264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824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997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98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ขั้น ตอน</a:t>
                      </a:r>
                      <a:endParaRPr lang="en-US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รายละเอียด</a:t>
                      </a:r>
                      <a:endParaRPr lang="en-US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คะแนน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เอกสารประกอบการประเมิน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และเกณฑ์การให้คะแนน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09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7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17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4.1 </a:t>
                      </a:r>
                      <a:r>
                        <a:rPr lang="th-TH" sz="1700" b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ผู้ป่วยเบาหวาน ความดันโลหิตสูงที่ขึ้นทะเบียนได้รับการประเมินโอกาสเสี่ยงต่อโรคหัวใจและหลอดเลือด (</a:t>
                      </a:r>
                      <a:r>
                        <a:rPr lang="en-US" sz="1700" b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CVD Risk) ≥82.5%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800" b="0" dirty="0" smtClean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200" b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รอบ</a:t>
                      </a:r>
                      <a:r>
                        <a:rPr lang="en-US" sz="1200" b="0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b="0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12</a:t>
                      </a:r>
                      <a:r>
                        <a:rPr lang="th-TH" sz="1200" b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 เดือน)</a:t>
                      </a:r>
                      <a:endParaRPr lang="th-TH" sz="1200" b="1" u="sng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287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700" b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en-US" sz="1700" b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.5</a:t>
                      </a:r>
                      <a:endParaRPr lang="en-US" sz="1700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028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7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1.ผลการประเมินโอกาสเสี่ยงต่อโรคหัวใจและหลอดเลือด </a:t>
                      </a:r>
                      <a:endParaRPr lang="en-US" sz="1600" b="0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CVD Risk) </a:t>
                      </a:r>
                      <a:r>
                        <a:rPr lang="th-TH" sz="1600" b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ในเขตพื้นที่รับผิดชอบ (1 คะแนน)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2.ผลการดำเนินงานในกลุ่มเสี่ยงสูงมาก(ระดับความเสี่ยง≥30%) ได้รับการประเมินโอกาสเสี่ยง</a:t>
                      </a:r>
                      <a:endParaRPr lang="en-US" sz="1600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CVD Risk)</a:t>
                      </a:r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ซ้ำแล้วจำนวนกลุ่มเสี่ยงสูงมากมีระดับความเสี่ยงลดลง(ระดับความเสี่ยง&lt;30%) ≥35% (0.5 คะแนน)</a:t>
                      </a:r>
                      <a:endParaRPr lang="en-US" sz="1600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th-TH" sz="1600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17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7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4.2</a:t>
                      </a:r>
                      <a:r>
                        <a:rPr lang="th-TH" sz="16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กลุ่มเสี่ยงสูงมาก(ระดับความเสี่ยง≥30%) ได้รับการประเมินโอกาสเสี่ยง(</a:t>
                      </a:r>
                      <a:r>
                        <a:rPr lang="en-US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CVD Risk)</a:t>
                      </a:r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ซ้ำแล้วจำนวนกลุ่มเสี่ยงสูงมากมีระดับความเสี่ยงลดลง(ระดับความเสี่ยง&lt;30%)≥35%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700" b="0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700" b="0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700" b="0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700" b="0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(รอบ 12 เดือน)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700" b="0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7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Rectangle 20"/>
          <p:cNvSpPr/>
          <p:nvPr/>
        </p:nvSpPr>
        <p:spPr>
          <a:xfrm>
            <a:off x="-13854" y="-25855"/>
            <a:ext cx="9157854" cy="7905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รายละเอียดการดำเนินงาน</a:t>
            </a:r>
            <a:endParaRPr lang="th-TH" sz="2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6028128"/>
              </p:ext>
            </p:extLst>
          </p:nvPr>
        </p:nvGraphicFramePr>
        <p:xfrm>
          <a:off x="755576" y="2574121"/>
          <a:ext cx="3672408" cy="919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8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02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59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คะแนน</a:t>
                      </a:r>
                      <a:endParaRPr lang="en-US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</a:t>
                      </a: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</a:t>
                      </a: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0.6</a:t>
                      </a:r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0.8</a:t>
                      </a:r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1.0</a:t>
                      </a:r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9844"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72.5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77.5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82.5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5605919"/>
            <a:ext cx="4645555" cy="84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038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91852238"/>
              </p:ext>
            </p:extLst>
          </p:nvPr>
        </p:nvGraphicFramePr>
        <p:xfrm>
          <a:off x="14516" y="1340768"/>
          <a:ext cx="9129483" cy="5329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5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042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299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407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ขั้น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ตอน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รายละเอียด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คะแนน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เอกสารประกอบการประเมิน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และเกณฑ์การให้คะแนน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05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12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ดำเนินการตามแผนการดำเนินงานป้องกันควบคุมโรคหัวใจและหลอดเลือด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0" u="sng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เกณฑ์การให้คะแนน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800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800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800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800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400" b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รอบ 12 เดือน)</a:t>
                      </a:r>
                      <a:endParaRPr lang="th-TH" sz="1400" b="0" dirty="0" smtClean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รายงานผลการดำเนินงานเพื่อลดโรคหัวใจและหลอดเลือด (</a:t>
                      </a:r>
                      <a:r>
                        <a:rPr lang="en-US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CVD) </a:t>
                      </a:r>
                      <a:r>
                        <a:rPr lang="th-TH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พร้อมทั้งมีการระบุปัญหา อุปสรรค และแนวทางการแก้ไข          (0.5 คะแนน)(หากไม่มีการนำเสนอผู้บริหารรับทราบหัก 0.05 คะแนน)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Rectangle 20"/>
          <p:cNvSpPr/>
          <p:nvPr/>
        </p:nvSpPr>
        <p:spPr>
          <a:xfrm>
            <a:off x="-13854" y="-25856"/>
            <a:ext cx="9157854" cy="100658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รายละเอียดการดำเนินงาน</a:t>
            </a:r>
            <a:endParaRPr lang="th-TH" sz="2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25634278"/>
              </p:ext>
            </p:extLst>
          </p:nvPr>
        </p:nvGraphicFramePr>
        <p:xfrm>
          <a:off x="827584" y="3645024"/>
          <a:ext cx="4680521" cy="1226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0405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304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กิจกรรม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หน่วยวัด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ระดับการให้คะแนน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085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ร้อยละการดำเนินงานตามแผนฯ รอบ  12 เดือน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คะแนน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0.3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0.4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0851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90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1479</Words>
  <Application>Microsoft Office PowerPoint</Application>
  <PresentationFormat>นำเสนอทางหน้าจอ (4:3)</PresentationFormat>
  <Paragraphs>215</Paragraphs>
  <Slides>8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9" baseType="lpstr">
      <vt:lpstr>ชุดรูปแบบของ Office</vt:lpstr>
      <vt:lpstr>รายละเอียดตัวชี้วัดตามคำรับรองการปฏิบัติราชการหน่วยงาน  กรมควบคุมโรค ประจำปีงบประมาณ พ.ศ. 2561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Bonus</dc:creator>
  <cp:lastModifiedBy>kaew</cp:lastModifiedBy>
  <cp:revision>39</cp:revision>
  <dcterms:created xsi:type="dcterms:W3CDTF">2016-10-12T05:23:32Z</dcterms:created>
  <dcterms:modified xsi:type="dcterms:W3CDTF">2017-10-16T04:18:49Z</dcterms:modified>
</cp:coreProperties>
</file>