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295" r:id="rId3"/>
    <p:sldId id="313" r:id="rId4"/>
    <p:sldId id="292" r:id="rId5"/>
    <p:sldId id="296" r:id="rId6"/>
    <p:sldId id="297" r:id="rId7"/>
    <p:sldId id="298" r:id="rId8"/>
    <p:sldId id="309" r:id="rId9"/>
    <p:sldId id="310" r:id="rId10"/>
    <p:sldId id="311" r:id="rId11"/>
    <p:sldId id="291" r:id="rId12"/>
    <p:sldId id="312" r:id="rId13"/>
    <p:sldId id="289" r:id="rId14"/>
  </p:sldIdLst>
  <p:sldSz cx="9144000" cy="6858000" type="screen4x3"/>
  <p:notesSz cx="681355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66FF"/>
    <a:srgbClr val="CC00FF"/>
    <a:srgbClr val="FF99FF"/>
    <a:srgbClr val="FF9999"/>
    <a:srgbClr val="FFFFCC"/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Desktop\&#3585;&#3619;&#3634;&#3615;&#3619;&#3623;&#3617;-&#3619;&#3634;&#3618;&#3650;&#3619;&#3588;%2023%20&#3648;&#3617;.&#3618;.57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HP\Desktop\&#3592;&#3635;&#3609;&#3623;&#3609;&#3649;&#3621;&#3632;&#3629;&#3633;&#3605;&#3619;&#3634;&#3612;&#3641;&#3657;&#3611;&#3656;&#3623;&#3618;&#3619;&#3634;&#3618;&#3651;&#3627;&#3617;&#3656;&#3604;&#3657;&#3623;&#3618;&#3650;&#3619;&#3588;&#3627;&#3621;&#3629;&#3604;&#3648;&#3621;&#3639;&#3629;&#3604;&#3627;&#3633;&#3623;&#3651;&#3592;%20(&#3619;&#3634;&#3618;&#3648;&#3586;&#3605;)%2056-57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91;&#3634;&#3609;&#3626;&#3635;&#3609;&#3633;&#3585;&#3650;&#3619;&#3588;&#3652;&#3617;&#3656;&#3605;&#3636;&#3604;&#3605;&#3656;&#3629;\&#3591;&#3634;&#3609;&#3629;&#3640;&#3657;&#3618;&#3648;&#3588;&#3619;&#3639;&#3656;&#3629;&#3591;&#3607;&#3637;&#3656;&#3607;&#3635;&#3591;&#3634;&#3609;\Auy2559\&#3591;&#3634;&#3609;%20CVD\&#3611;&#3619;&#3632;&#3594;&#3640;&#3617;%2024%20&#3608;.&#3588;.58\&#3605;&#3634;&#3618;&#3648;&#3586;&#3605;&#3610;&#3619;&#3636;&#3585;&#3634;&#3619;&#3626;&#3634;&#3608;&#3619;&#3603;&#3626;&#3640;&#3586;%2057%20&#3607;&#3635;&#3586;&#3657;&#3629;&#3617;&#3641;&#3621;%2015%20&#3592;&#3633;&#3591;&#3627;&#3623;&#3633;&#360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3591;&#3634;&#3609;&#3626;&#3635;&#3609;&#3633;&#3585;&#3650;&#3619;&#3588;&#3652;&#3617;&#3656;&#3605;&#3636;&#3604;&#3605;&#3656;&#3629;\&#3591;&#3634;&#3609;&#3629;&#3640;&#3657;&#3618;&#3648;&#3588;&#3619;&#3639;&#3656;&#3629;&#3591;&#3607;&#3637;&#3656;&#3607;&#3635;&#3591;&#3634;&#3609;\Auy2559\&#3591;&#3634;&#3609;%20CVD\&#3611;&#3619;&#3632;&#3594;&#3640;&#3617;%2024%20&#3608;.&#3588;.58\&#3605;&#3634;&#3618;&#3648;&#3586;&#3605;&#3610;&#3619;&#3636;&#3585;&#3634;&#3619;&#3626;&#3634;&#3608;&#3619;&#3603;&#3626;&#3640;&#3586;%2057%20&#3607;&#3635;&#3586;&#3657;&#3629;&#3617;&#3641;&#3621;%2015%20&#3592;&#3633;&#3591;&#3627;&#3623;&#3633;&#3604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91;&#3634;&#3609;&#3626;&#3635;&#3609;&#3633;&#3585;&#3650;&#3619;&#3588;&#3652;&#3617;&#3656;&#3605;&#3636;&#3604;&#3605;&#3656;&#3629;\&#3591;&#3634;&#3609;&#3629;&#3640;&#3657;&#3618;&#3648;&#3588;&#3619;&#3639;&#3656;&#3629;&#3591;&#3607;&#3637;&#3656;&#3607;&#3635;&#3591;&#3634;&#3609;\Auy2559\&#3591;&#3634;&#3609;%20CVD\&#3611;&#3619;&#3632;&#3594;&#3640;&#3617;%2024%20&#3608;.&#3588;.58\&#3605;&#3634;&#3618;&#3648;&#3586;&#3605;&#3610;&#3619;&#3636;&#3585;&#3634;&#3619;&#3626;&#3634;&#3608;&#3619;&#3603;&#3626;&#3640;&#3586;%2057%20&#3607;&#3635;&#3586;&#3657;&#3629;&#3617;&#3641;&#3621;%2015%20&#3592;&#3633;&#3591;&#3627;&#3623;&#3633;&#360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3649;&#3612;&#3609;&#3616;&#3641;&#3617;&#3636;%20&#3651;&#3609;%20Microsoft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601076927239817E-2"/>
          <c:y val="3.6194033203062345E-2"/>
          <c:w val="0.72907933544391379"/>
          <c:h val="0.84531916395535756"/>
        </c:manualLayout>
      </c:layout>
      <c:lineChart>
        <c:grouping val="standar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หลอดเลือดสมอง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3.6082474226804252E-2"/>
                  <c:y val="-3.911980440097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309278350515773E-2"/>
                  <c:y val="-1.95599022004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463917525773196E-2"/>
                  <c:y val="1.3039678108696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5463917525773196E-2"/>
                  <c:y val="1.955990220048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8900343642612415E-2"/>
                  <c:y val="-3.5859820700896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Sheet3!$B$2:$M$2</c:f>
              <c:numCache>
                <c:formatCode>General</c:formatCode>
                <c:ptCount val="12"/>
                <c:pt idx="0">
                  <c:v>21.5</c:v>
                </c:pt>
                <c:pt idx="1">
                  <c:v>29.1</c:v>
                </c:pt>
                <c:pt idx="2">
                  <c:v>30.8</c:v>
                </c:pt>
                <c:pt idx="3">
                  <c:v>25.3</c:v>
                </c:pt>
                <c:pt idx="4">
                  <c:v>20.6</c:v>
                </c:pt>
                <c:pt idx="5">
                  <c:v>20.8</c:v>
                </c:pt>
                <c:pt idx="6">
                  <c:v>20.8</c:v>
                </c:pt>
                <c:pt idx="7">
                  <c:v>21</c:v>
                </c:pt>
                <c:pt idx="8">
                  <c:v>27.5</c:v>
                </c:pt>
                <c:pt idx="9">
                  <c:v>30</c:v>
                </c:pt>
                <c:pt idx="10">
                  <c:v>31.69</c:v>
                </c:pt>
                <c:pt idx="11">
                  <c:v>36.130000000000003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หัวใจขาดเลือด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2.0618556701030927E-2"/>
                  <c:y val="1.62999185004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336769759450242E-2"/>
                  <c:y val="3.259983700081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546391752577414E-3"/>
                  <c:y val="-1.95599022004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364261168384888E-3"/>
                  <c:y val="9.7799511002444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2336769759450242E-2"/>
                  <c:y val="-4.2379788101059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8900343642612415E-2"/>
                  <c:y val="-2.9339853300733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463917525773196E-2"/>
                  <c:y val="1.95599022004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202749140893478E-2"/>
                  <c:y val="2.2819885900571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5463917525773196E-2"/>
                  <c:y val="-2.9339853300733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Sheet3!$B$3:$M$3</c:f>
              <c:numCache>
                <c:formatCode>General</c:formatCode>
                <c:ptCount val="12"/>
                <c:pt idx="0">
                  <c:v>14.4</c:v>
                </c:pt>
                <c:pt idx="1">
                  <c:v>19.100000000000001</c:v>
                </c:pt>
                <c:pt idx="2">
                  <c:v>17.7</c:v>
                </c:pt>
                <c:pt idx="3">
                  <c:v>18.7</c:v>
                </c:pt>
                <c:pt idx="4">
                  <c:v>19.399999999999999</c:v>
                </c:pt>
                <c:pt idx="5">
                  <c:v>20.8</c:v>
                </c:pt>
                <c:pt idx="6">
                  <c:v>21.2</c:v>
                </c:pt>
                <c:pt idx="7">
                  <c:v>20.7</c:v>
                </c:pt>
                <c:pt idx="8">
                  <c:v>20.5</c:v>
                </c:pt>
                <c:pt idx="9">
                  <c:v>22.5</c:v>
                </c:pt>
                <c:pt idx="10">
                  <c:v>23.45</c:v>
                </c:pt>
                <c:pt idx="11">
                  <c:v>26.91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Sheet3!$A$5</c:f>
              <c:strCache>
                <c:ptCount val="1"/>
                <c:pt idx="0">
                  <c:v>เบาหวาน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Sheet3!$B$5:$M$5</c:f>
              <c:numCache>
                <c:formatCode>General</c:formatCode>
                <c:ptCount val="12"/>
                <c:pt idx="0">
                  <c:v>11.8</c:v>
                </c:pt>
                <c:pt idx="1">
                  <c:v>10.6</c:v>
                </c:pt>
                <c:pt idx="2">
                  <c:v>12.3</c:v>
                </c:pt>
                <c:pt idx="3">
                  <c:v>11.9</c:v>
                </c:pt>
                <c:pt idx="4">
                  <c:v>12</c:v>
                </c:pt>
                <c:pt idx="5">
                  <c:v>12.2</c:v>
                </c:pt>
                <c:pt idx="6">
                  <c:v>12.2</c:v>
                </c:pt>
                <c:pt idx="7">
                  <c:v>11.1</c:v>
                </c:pt>
                <c:pt idx="8">
                  <c:v>10.8</c:v>
                </c:pt>
                <c:pt idx="9">
                  <c:v>11.9</c:v>
                </c:pt>
                <c:pt idx="10">
                  <c:v>12.06</c:v>
                </c:pt>
                <c:pt idx="11">
                  <c:v>14.93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Sheet3!$A$6</c:f>
              <c:strCache>
                <c:ptCount val="1"/>
                <c:pt idx="0">
                  <c:v>ปอดอุดกั้นเรื้อรัง 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11"/>
              <c:layout>
                <c:manualLayout>
                  <c:x val="-6.8728522336769906E-3"/>
                  <c:y val="-1.3039934800325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Sheet3!$B$6:$M$6</c:f>
              <c:numCache>
                <c:formatCode>General</c:formatCode>
                <c:ptCount val="12"/>
                <c:pt idx="4">
                  <c:v>1.1299999999999677</c:v>
                </c:pt>
                <c:pt idx="5">
                  <c:v>1.47</c:v>
                </c:pt>
                <c:pt idx="6">
                  <c:v>1.6900000000000241</c:v>
                </c:pt>
                <c:pt idx="7">
                  <c:v>1.7100000000000208</c:v>
                </c:pt>
                <c:pt idx="8">
                  <c:v>1.760000000000024</c:v>
                </c:pt>
                <c:pt idx="9">
                  <c:v>2.5299999999999998</c:v>
                </c:pt>
                <c:pt idx="10">
                  <c:v>7.6</c:v>
                </c:pt>
                <c:pt idx="11">
                  <c:v>8.76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Sheet3!$A$7</c:f>
              <c:strCache>
                <c:ptCount val="1"/>
                <c:pt idx="0">
                  <c:v>ความดันโลหิตสูง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11"/>
              <c:layout>
                <c:manualLayout>
                  <c:x val="-1.0309278350515773E-2"/>
                  <c:y val="6.5199674001632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Sheet3!$B$7:$M$7</c:f>
              <c:numCache>
                <c:formatCode>General</c:formatCode>
                <c:ptCount val="12"/>
                <c:pt idx="0">
                  <c:v>5.0999999999999996</c:v>
                </c:pt>
                <c:pt idx="1">
                  <c:v>5.4</c:v>
                </c:pt>
                <c:pt idx="2">
                  <c:v>4</c:v>
                </c:pt>
                <c:pt idx="3">
                  <c:v>3.9</c:v>
                </c:pt>
                <c:pt idx="4">
                  <c:v>3.8</c:v>
                </c:pt>
                <c:pt idx="5">
                  <c:v>3.6</c:v>
                </c:pt>
                <c:pt idx="6">
                  <c:v>3.9</c:v>
                </c:pt>
                <c:pt idx="7">
                  <c:v>3.6</c:v>
                </c:pt>
                <c:pt idx="8">
                  <c:v>3.9</c:v>
                </c:pt>
                <c:pt idx="9">
                  <c:v>5.7</c:v>
                </c:pt>
                <c:pt idx="10">
                  <c:v>5.73</c:v>
                </c:pt>
                <c:pt idx="11">
                  <c:v>7.99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457920"/>
        <c:axId val="1015448672"/>
      </c:lineChart>
      <c:catAx>
        <c:axId val="101545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15448672"/>
        <c:crosses val="autoZero"/>
        <c:auto val="1"/>
        <c:lblAlgn val="ctr"/>
        <c:lblOffset val="100"/>
        <c:noMultiLvlLbl val="0"/>
      </c:catAx>
      <c:valAx>
        <c:axId val="101544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15457920"/>
        <c:crosses val="autoZero"/>
        <c:crossBetween val="between"/>
      </c:valAx>
      <c:spPr>
        <a:ln w="19050"/>
      </c:spPr>
    </c:plotArea>
    <c:legend>
      <c:legendPos val="r"/>
      <c:layout>
        <c:manualLayout>
          <c:xMode val="edge"/>
          <c:yMode val="edge"/>
          <c:x val="0.80229992384576709"/>
          <c:y val="0.13606213303693682"/>
          <c:w val="0.19570670411058722"/>
          <c:h val="0.74049047274229873"/>
        </c:manualLayout>
      </c:layout>
      <c:overlay val="0"/>
      <c:spPr>
        <a:ln w="28575"/>
      </c:spPr>
      <c:txPr>
        <a:bodyPr/>
        <a:lstStyle/>
        <a:p>
          <a:pPr>
            <a:defRPr lang="en-US" sz="1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ปี 2556</c:v>
                </c:pt>
              </c:strCache>
            </c:strRef>
          </c:tx>
          <c:invertIfNegative val="0"/>
          <c:cat>
            <c:strRef>
              <c:f>Sheet1!$A$3:$A$15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ทั่วประเทศ</c:v>
                </c:pt>
              </c:strCache>
            </c:strRef>
          </c:cat>
          <c:val>
            <c:numRef>
              <c:f>Sheet1!$B$3:$B$15</c:f>
              <c:numCache>
                <c:formatCode>0.00</c:formatCode>
                <c:ptCount val="13"/>
                <c:pt idx="0">
                  <c:v>14.845044961161324</c:v>
                </c:pt>
                <c:pt idx="1">
                  <c:v>23.820424212705891</c:v>
                </c:pt>
                <c:pt idx="2">
                  <c:v>22.272550293310566</c:v>
                </c:pt>
                <c:pt idx="3">
                  <c:v>29.944985112367824</c:v>
                </c:pt>
                <c:pt idx="4">
                  <c:v>17.9776072176474</c:v>
                </c:pt>
                <c:pt idx="5">
                  <c:v>19.392257143426185</c:v>
                </c:pt>
                <c:pt idx="6">
                  <c:v>23.158311852654993</c:v>
                </c:pt>
                <c:pt idx="7">
                  <c:v>19.260309020958069</c:v>
                </c:pt>
                <c:pt idx="8">
                  <c:v>22.844788327358351</c:v>
                </c:pt>
                <c:pt idx="9">
                  <c:v>17.670609293158027</c:v>
                </c:pt>
                <c:pt idx="10">
                  <c:v>22.976998193140798</c:v>
                </c:pt>
                <c:pt idx="11">
                  <c:v>33.327897164410544</c:v>
                </c:pt>
                <c:pt idx="12">
                  <c:v>22.115187091937887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ปี 2557</c:v>
                </c:pt>
              </c:strCache>
            </c:strRef>
          </c:tx>
          <c:invertIfNegative val="0"/>
          <c:cat>
            <c:strRef>
              <c:f>Sheet1!$A$3:$A$15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ทั่วประเทศ</c:v>
                </c:pt>
              </c:strCache>
            </c:strRef>
          </c:cat>
          <c:val>
            <c:numRef>
              <c:f>Sheet1!$C$3:$C$15</c:f>
              <c:numCache>
                <c:formatCode>0.00</c:formatCode>
                <c:ptCount val="13"/>
                <c:pt idx="0">
                  <c:v>18.950948423968303</c:v>
                </c:pt>
                <c:pt idx="1">
                  <c:v>25.376431552290224</c:v>
                </c:pt>
                <c:pt idx="2">
                  <c:v>27.086165873555402</c:v>
                </c:pt>
                <c:pt idx="3">
                  <c:v>26.103319646170469</c:v>
                </c:pt>
                <c:pt idx="4">
                  <c:v>25.079794932366106</c:v>
                </c:pt>
                <c:pt idx="5">
                  <c:v>21.508918784426992</c:v>
                </c:pt>
                <c:pt idx="6">
                  <c:v>24.815989438314894</c:v>
                </c:pt>
                <c:pt idx="7">
                  <c:v>22.693491612241445</c:v>
                </c:pt>
                <c:pt idx="8">
                  <c:v>28.460914991623202</c:v>
                </c:pt>
                <c:pt idx="9">
                  <c:v>18.883999447062475</c:v>
                </c:pt>
                <c:pt idx="10">
                  <c:v>38.554405445032863</c:v>
                </c:pt>
                <c:pt idx="11">
                  <c:v>47.6224817903069</c:v>
                </c:pt>
                <c:pt idx="12">
                  <c:v>26.83492714926399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460096"/>
        <c:axId val="1015460640"/>
      </c:barChart>
      <c:catAx>
        <c:axId val="1015460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5460640"/>
        <c:crosses val="autoZero"/>
        <c:auto val="1"/>
        <c:lblAlgn val="ctr"/>
        <c:lblOffset val="100"/>
        <c:noMultiLvlLbl val="0"/>
      </c:catAx>
      <c:valAx>
        <c:axId val="101546064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crossAx val="1015460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900"/>
      </a:pPr>
      <a:endParaRPr lang="th-TH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CVD55_57!$B$1</c:f>
              <c:strCache>
                <c:ptCount val="1"/>
                <c:pt idx="0">
                  <c:v>ปี 2555</c:v>
                </c:pt>
              </c:strCache>
            </c:strRef>
          </c:tx>
          <c:invertIfNegative val="0"/>
          <c:cat>
            <c:strRef>
              <c:f>CVD55_57!$A$2:$A$17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ทั่วประเทศ</c:v>
                </c:pt>
              </c:strCache>
            </c:strRef>
          </c:cat>
          <c:val>
            <c:numRef>
              <c:f>CVD55_57!$B$2:$B$17</c:f>
              <c:numCache>
                <c:formatCode>0.00</c:formatCode>
                <c:ptCount val="16"/>
                <c:pt idx="0">
                  <c:v>97.192680968546199</c:v>
                </c:pt>
                <c:pt idx="1">
                  <c:v>122.45795422993547</c:v>
                </c:pt>
                <c:pt idx="2">
                  <c:v>101.1914022725058</c:v>
                </c:pt>
                <c:pt idx="3">
                  <c:v>115.12679664599885</c:v>
                </c:pt>
                <c:pt idx="4">
                  <c:v>94.572265230295372</c:v>
                </c:pt>
                <c:pt idx="5">
                  <c:v>142.65521446766294</c:v>
                </c:pt>
                <c:pt idx="6">
                  <c:v>92.314036419527469</c:v>
                </c:pt>
                <c:pt idx="7">
                  <c:v>107.2623476010409</c:v>
                </c:pt>
                <c:pt idx="8">
                  <c:v>95.699676315581456</c:v>
                </c:pt>
                <c:pt idx="9">
                  <c:v>75.516502320059018</c:v>
                </c:pt>
                <c:pt idx="10">
                  <c:v>109.79908693390865</c:v>
                </c:pt>
                <c:pt idx="11">
                  <c:v>75.192089913909484</c:v>
                </c:pt>
                <c:pt idx="12">
                  <c:v>65.180397483334119</c:v>
                </c:pt>
                <c:pt idx="13">
                  <c:v>77.754630696941376</c:v>
                </c:pt>
                <c:pt idx="14">
                  <c:v>81.013314538244373</c:v>
                </c:pt>
                <c:pt idx="15">
                  <c:v>72.120151808803726</c:v>
                </c:pt>
              </c:numCache>
            </c:numRef>
          </c:val>
        </c:ser>
        <c:ser>
          <c:idx val="1"/>
          <c:order val="1"/>
          <c:tx>
            <c:strRef>
              <c:f>CVD55_57!$C$1</c:f>
              <c:strCache>
                <c:ptCount val="1"/>
                <c:pt idx="0">
                  <c:v>ปี 25556</c:v>
                </c:pt>
              </c:strCache>
            </c:strRef>
          </c:tx>
          <c:invertIfNegative val="0"/>
          <c:cat>
            <c:strRef>
              <c:f>CVD55_57!$A$2:$A$17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ทั่วประเทศ</c:v>
                </c:pt>
              </c:strCache>
            </c:strRef>
          </c:cat>
          <c:val>
            <c:numRef>
              <c:f>CVD55_57!$C$2:$C$17</c:f>
              <c:numCache>
                <c:formatCode>0.00</c:formatCode>
                <c:ptCount val="16"/>
                <c:pt idx="0">
                  <c:v>152.92082295362727</c:v>
                </c:pt>
                <c:pt idx="1">
                  <c:v>140.56852157615222</c:v>
                </c:pt>
                <c:pt idx="2">
                  <c:v>105.93912584512542</c:v>
                </c:pt>
                <c:pt idx="3">
                  <c:v>138.87313254755921</c:v>
                </c:pt>
                <c:pt idx="4">
                  <c:v>117.14807754463941</c:v>
                </c:pt>
                <c:pt idx="5">
                  <c:v>153.45983442736738</c:v>
                </c:pt>
                <c:pt idx="6">
                  <c:v>136.18028391241282</c:v>
                </c:pt>
                <c:pt idx="7">
                  <c:v>118.81230131648242</c:v>
                </c:pt>
                <c:pt idx="8">
                  <c:v>117.58272853111438</c:v>
                </c:pt>
                <c:pt idx="9">
                  <c:v>96.532491610866686</c:v>
                </c:pt>
                <c:pt idx="10">
                  <c:v>113.3097008211862</c:v>
                </c:pt>
                <c:pt idx="11">
                  <c:v>112.37934406910418</c:v>
                </c:pt>
                <c:pt idx="12">
                  <c:v>90.544310605679527</c:v>
                </c:pt>
                <c:pt idx="13">
                  <c:v>98.368958942470755</c:v>
                </c:pt>
                <c:pt idx="14">
                  <c:v>102.45530412518457</c:v>
                </c:pt>
                <c:pt idx="15">
                  <c:v>84.383938906089924</c:v>
                </c:pt>
              </c:numCache>
            </c:numRef>
          </c:val>
        </c:ser>
        <c:ser>
          <c:idx val="2"/>
          <c:order val="2"/>
          <c:tx>
            <c:strRef>
              <c:f>CVD55_57!$D$1</c:f>
              <c:strCache>
                <c:ptCount val="1"/>
                <c:pt idx="0">
                  <c:v>ปี2557</c:v>
                </c:pt>
              </c:strCache>
            </c:strRef>
          </c:tx>
          <c:invertIfNegative val="0"/>
          <c:cat>
            <c:strRef>
              <c:f>CVD55_57!$A$2:$A$17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ทั่วประเทศ</c:v>
                </c:pt>
              </c:strCache>
            </c:strRef>
          </c:cat>
          <c:val>
            <c:numRef>
              <c:f>CVD55_57!$D$2:$D$17</c:f>
              <c:numCache>
                <c:formatCode>0.00</c:formatCode>
                <c:ptCount val="16"/>
                <c:pt idx="0">
                  <c:v>138.90357835360481</c:v>
                </c:pt>
                <c:pt idx="1">
                  <c:v>150.1570471648354</c:v>
                </c:pt>
                <c:pt idx="2">
                  <c:v>114.2628795494421</c:v>
                </c:pt>
                <c:pt idx="3">
                  <c:v>154.66005952659197</c:v>
                </c:pt>
                <c:pt idx="4">
                  <c:v>118.57217471128521</c:v>
                </c:pt>
                <c:pt idx="5">
                  <c:v>148.65571429769722</c:v>
                </c:pt>
                <c:pt idx="6">
                  <c:v>125.22125560200359</c:v>
                </c:pt>
                <c:pt idx="7">
                  <c:v>113.18672286864928</c:v>
                </c:pt>
                <c:pt idx="8">
                  <c:v>129.89606413023839</c:v>
                </c:pt>
                <c:pt idx="9">
                  <c:v>109.87103338101747</c:v>
                </c:pt>
                <c:pt idx="10">
                  <c:v>103.28141373464494</c:v>
                </c:pt>
                <c:pt idx="11">
                  <c:v>107.31890692358525</c:v>
                </c:pt>
                <c:pt idx="12">
                  <c:v>83.718965417922774</c:v>
                </c:pt>
                <c:pt idx="13">
                  <c:v>92.869931895383218</c:v>
                </c:pt>
                <c:pt idx="14">
                  <c:v>105.91990132830369</c:v>
                </c:pt>
                <c:pt idx="15">
                  <c:v>90.34056998539927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447584"/>
        <c:axId val="1015455200"/>
      </c:barChart>
      <c:catAx>
        <c:axId val="1015447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5455200"/>
        <c:crosses val="autoZero"/>
        <c:auto val="1"/>
        <c:lblAlgn val="ctr"/>
        <c:lblOffset val="100"/>
        <c:noMultiLvlLbl val="0"/>
      </c:catAx>
      <c:valAx>
        <c:axId val="101545520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154475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</c:dTable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'IHD 55_57'!$B$1</c:f>
              <c:strCache>
                <c:ptCount val="1"/>
                <c:pt idx="0">
                  <c:v>ปี2556</c:v>
                </c:pt>
              </c:strCache>
            </c:strRef>
          </c:tx>
          <c:invertIfNegative val="0"/>
          <c:cat>
            <c:strRef>
              <c:f>'IHD 55_57'!$A$2:$A$17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ภาพรวมประเทศ</c:v>
                </c:pt>
              </c:strCache>
            </c:strRef>
          </c:cat>
          <c:val>
            <c:numRef>
              <c:f>'IHD 55_57'!$B$2:$B$17</c:f>
              <c:numCache>
                <c:formatCode>0.00</c:formatCode>
                <c:ptCount val="16"/>
                <c:pt idx="0">
                  <c:v>67.651608311281748</c:v>
                </c:pt>
                <c:pt idx="1">
                  <c:v>50.999917125134672</c:v>
                </c:pt>
                <c:pt idx="2">
                  <c:v>50.267675371352446</c:v>
                </c:pt>
                <c:pt idx="3">
                  <c:v>46.943030720301685</c:v>
                </c:pt>
                <c:pt idx="4">
                  <c:v>46.437075783460749</c:v>
                </c:pt>
                <c:pt idx="5">
                  <c:v>44.444651500822189</c:v>
                </c:pt>
                <c:pt idx="6">
                  <c:v>43.671608289153006</c:v>
                </c:pt>
                <c:pt idx="7">
                  <c:v>39.957708478459956</c:v>
                </c:pt>
                <c:pt idx="8">
                  <c:v>39.767817129222408</c:v>
                </c:pt>
                <c:pt idx="9">
                  <c:v>37.212071596025815</c:v>
                </c:pt>
                <c:pt idx="10">
                  <c:v>36.396449354684044</c:v>
                </c:pt>
                <c:pt idx="11">
                  <c:v>35.83989891933593</c:v>
                </c:pt>
                <c:pt idx="12">
                  <c:v>34.824734848338281</c:v>
                </c:pt>
                <c:pt idx="13">
                  <c:v>34.743079115851423</c:v>
                </c:pt>
                <c:pt idx="14">
                  <c:v>34.218863853205043</c:v>
                </c:pt>
                <c:pt idx="15">
                  <c:v>26.907535846306526</c:v>
                </c:pt>
              </c:numCache>
            </c:numRef>
          </c:val>
        </c:ser>
        <c:ser>
          <c:idx val="1"/>
          <c:order val="1"/>
          <c:tx>
            <c:strRef>
              <c:f>'IHD 55_57'!$C$1</c:f>
              <c:strCache>
                <c:ptCount val="1"/>
                <c:pt idx="0">
                  <c:v>ปี2557</c:v>
                </c:pt>
              </c:strCache>
            </c:strRef>
          </c:tx>
          <c:invertIfNegative val="0"/>
          <c:cat>
            <c:strRef>
              <c:f>'IHD 55_57'!$A$2:$A$17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ภาพรวมประเทศ</c:v>
                </c:pt>
              </c:strCache>
            </c:strRef>
          </c:cat>
          <c:val>
            <c:numRef>
              <c:f>'IHD 55_57'!$C$2:$C$17</c:f>
              <c:numCache>
                <c:formatCode>0.00</c:formatCode>
                <c:ptCount val="16"/>
                <c:pt idx="0">
                  <c:v>58.522827428168505</c:v>
                </c:pt>
                <c:pt idx="1">
                  <c:v>58.288811557657517</c:v>
                </c:pt>
                <c:pt idx="2">
                  <c:v>49.45147573943062</c:v>
                </c:pt>
                <c:pt idx="3">
                  <c:v>47.527776479204569</c:v>
                </c:pt>
                <c:pt idx="4">
                  <c:v>39.436129297746724</c:v>
                </c:pt>
                <c:pt idx="5">
                  <c:v>47.905352444524468</c:v>
                </c:pt>
                <c:pt idx="6">
                  <c:v>37.660528000602554</c:v>
                </c:pt>
                <c:pt idx="7">
                  <c:v>38.981319494182145</c:v>
                </c:pt>
                <c:pt idx="8">
                  <c:v>37.656545677580091</c:v>
                </c:pt>
                <c:pt idx="9">
                  <c:v>36.257441015735658</c:v>
                </c:pt>
                <c:pt idx="10">
                  <c:v>26.471863015652726</c:v>
                </c:pt>
                <c:pt idx="11">
                  <c:v>32.438200680292724</c:v>
                </c:pt>
                <c:pt idx="12">
                  <c:v>29.570460262293821</c:v>
                </c:pt>
                <c:pt idx="13">
                  <c:v>33.048309097906646</c:v>
                </c:pt>
                <c:pt idx="14">
                  <c:v>36.841704809844678</c:v>
                </c:pt>
                <c:pt idx="15">
                  <c:v>27.832981114262385</c:v>
                </c:pt>
              </c:numCache>
            </c:numRef>
          </c:val>
        </c:ser>
        <c:ser>
          <c:idx val="2"/>
          <c:order val="2"/>
          <c:tx>
            <c:strRef>
              <c:f>'IHD 55_57'!$D$1</c:f>
              <c:strCache>
                <c:ptCount val="1"/>
                <c:pt idx="0">
                  <c:v>ปี 2558</c:v>
                </c:pt>
              </c:strCache>
            </c:strRef>
          </c:tx>
          <c:invertIfNegative val="0"/>
          <c:cat>
            <c:strRef>
              <c:f>'IHD 55_57'!$A$2:$A$17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ภาพรวมประเทศ</c:v>
                </c:pt>
              </c:strCache>
            </c:strRef>
          </c:cat>
          <c:val>
            <c:numRef>
              <c:f>'IHD 55_57'!$D$2:$D$17</c:f>
              <c:numCache>
                <c:formatCode>0.00</c:formatCode>
                <c:ptCount val="16"/>
                <c:pt idx="0">
                  <c:v>53.587167283624098</c:v>
                </c:pt>
                <c:pt idx="1">
                  <c:v>54.328973815968972</c:v>
                </c:pt>
                <c:pt idx="2">
                  <c:v>50.575372915326916</c:v>
                </c:pt>
                <c:pt idx="3">
                  <c:v>42.852913218955088</c:v>
                </c:pt>
                <c:pt idx="4">
                  <c:v>41.546423842107821</c:v>
                </c:pt>
                <c:pt idx="5">
                  <c:v>42.126885807247064</c:v>
                </c:pt>
                <c:pt idx="6">
                  <c:v>30.128422400482052</c:v>
                </c:pt>
                <c:pt idx="7">
                  <c:v>55.888879756718936</c:v>
                </c:pt>
                <c:pt idx="8">
                  <c:v>39.558391418872006</c:v>
                </c:pt>
                <c:pt idx="9">
                  <c:v>36.037698948973784</c:v>
                </c:pt>
                <c:pt idx="10">
                  <c:v>26.334703103654526</c:v>
                </c:pt>
                <c:pt idx="11">
                  <c:v>37.288772744635637</c:v>
                </c:pt>
                <c:pt idx="12">
                  <c:v>35.714971485627494</c:v>
                </c:pt>
                <c:pt idx="13">
                  <c:v>29.492478372182529</c:v>
                </c:pt>
                <c:pt idx="14">
                  <c:v>29.833771829711232</c:v>
                </c:pt>
                <c:pt idx="15">
                  <c:v>27.882245752552986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292400"/>
        <c:axId val="1015291312"/>
      </c:barChart>
      <c:catAx>
        <c:axId val="1015292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5291312"/>
        <c:crosses val="autoZero"/>
        <c:auto val="1"/>
        <c:lblAlgn val="ctr"/>
        <c:lblOffset val="100"/>
        <c:noMultiLvlLbl val="0"/>
      </c:catAx>
      <c:valAx>
        <c:axId val="1015291312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crossAx val="10152924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</c:dTable>
    </c:plotArea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'stroke 55_57'!$B$1</c:f>
              <c:strCache>
                <c:ptCount val="1"/>
                <c:pt idx="0">
                  <c:v>ปี 2555</c:v>
                </c:pt>
              </c:strCache>
            </c:strRef>
          </c:tx>
          <c:invertIfNegative val="0"/>
          <c:cat>
            <c:strRef>
              <c:f>'stroke 55_57'!$A$2:$A$17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ทั่วประเทศ</c:v>
                </c:pt>
              </c:strCache>
            </c:strRef>
          </c:cat>
          <c:val>
            <c:numRef>
              <c:f>'stroke 55_57'!$B$2:$B$17</c:f>
              <c:numCache>
                <c:formatCode>0.00</c:formatCode>
                <c:ptCount val="16"/>
                <c:pt idx="0">
                  <c:v>38.03</c:v>
                </c:pt>
                <c:pt idx="1">
                  <c:v>62.11</c:v>
                </c:pt>
                <c:pt idx="2">
                  <c:v>44.78</c:v>
                </c:pt>
                <c:pt idx="3">
                  <c:v>55.4</c:v>
                </c:pt>
                <c:pt idx="4">
                  <c:v>46.89</c:v>
                </c:pt>
                <c:pt idx="5">
                  <c:v>77.11</c:v>
                </c:pt>
                <c:pt idx="6">
                  <c:v>44.99</c:v>
                </c:pt>
                <c:pt idx="7">
                  <c:v>42.03</c:v>
                </c:pt>
                <c:pt idx="8">
                  <c:v>52.18</c:v>
                </c:pt>
                <c:pt idx="9">
                  <c:v>36.450000000000003</c:v>
                </c:pt>
                <c:pt idx="10">
                  <c:v>47.74</c:v>
                </c:pt>
                <c:pt idx="11">
                  <c:v>31.36</c:v>
                </c:pt>
                <c:pt idx="12">
                  <c:v>23.419999999999987</c:v>
                </c:pt>
                <c:pt idx="13">
                  <c:v>28.919999999999987</c:v>
                </c:pt>
                <c:pt idx="14">
                  <c:v>34.630000000000003</c:v>
                </c:pt>
                <c:pt idx="15">
                  <c:v>31.69</c:v>
                </c:pt>
              </c:numCache>
            </c:numRef>
          </c:val>
        </c:ser>
        <c:ser>
          <c:idx val="1"/>
          <c:order val="1"/>
          <c:tx>
            <c:strRef>
              <c:f>'stroke 55_57'!$C$1</c:f>
              <c:strCache>
                <c:ptCount val="1"/>
                <c:pt idx="0">
                  <c:v>ปี 2556</c:v>
                </c:pt>
              </c:strCache>
            </c:strRef>
          </c:tx>
          <c:invertIfNegative val="0"/>
          <c:cat>
            <c:strRef>
              <c:f>'stroke 55_57'!$A$2:$A$17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ทั่วประเทศ</c:v>
                </c:pt>
              </c:strCache>
            </c:strRef>
          </c:cat>
          <c:val>
            <c:numRef>
              <c:f>'stroke 55_57'!$C$2:$C$17</c:f>
              <c:numCache>
                <c:formatCode>0.00</c:formatCode>
                <c:ptCount val="16"/>
                <c:pt idx="0">
                  <c:v>50.386354106840194</c:v>
                </c:pt>
                <c:pt idx="1">
                  <c:v>69.168637600963848</c:v>
                </c:pt>
                <c:pt idx="2">
                  <c:v>45.115238645788885</c:v>
                </c:pt>
                <c:pt idx="3">
                  <c:v>61.417131859061314</c:v>
                </c:pt>
                <c:pt idx="4">
                  <c:v>49.867087062920895</c:v>
                </c:pt>
                <c:pt idx="5">
                  <c:v>82.273851730033556</c:v>
                </c:pt>
                <c:pt idx="6">
                  <c:v>55.880875122679655</c:v>
                </c:pt>
                <c:pt idx="7">
                  <c:v>47.854954696916543</c:v>
                </c:pt>
                <c:pt idx="8">
                  <c:v>48.94500569750457</c:v>
                </c:pt>
                <c:pt idx="9">
                  <c:v>40.495489678028022</c:v>
                </c:pt>
                <c:pt idx="10">
                  <c:v>46.972021431328095</c:v>
                </c:pt>
                <c:pt idx="11">
                  <c:v>47.381561283189875</c:v>
                </c:pt>
                <c:pt idx="12">
                  <c:v>34.050851851708437</c:v>
                </c:pt>
                <c:pt idx="13">
                  <c:v>37.254627003744162</c:v>
                </c:pt>
                <c:pt idx="14">
                  <c:v>41.465211492707354</c:v>
                </c:pt>
                <c:pt idx="15">
                  <c:v>36.133595698830113</c:v>
                </c:pt>
              </c:numCache>
            </c:numRef>
          </c:val>
        </c:ser>
        <c:ser>
          <c:idx val="2"/>
          <c:order val="2"/>
          <c:tx>
            <c:strRef>
              <c:f>'stroke 55_57'!$D$1</c:f>
              <c:strCache>
                <c:ptCount val="1"/>
                <c:pt idx="0">
                  <c:v>ปี2557</c:v>
                </c:pt>
              </c:strCache>
            </c:strRef>
          </c:tx>
          <c:invertIfNegative val="0"/>
          <c:cat>
            <c:strRef>
              <c:f>'stroke 55_57'!$A$2:$A$17</c:f>
              <c:strCache>
                <c:ptCount val="16"/>
                <c:pt idx="0">
                  <c:v>อ่างทอง</c:v>
                </c:pt>
                <c:pt idx="1">
                  <c:v>สระบุรี</c:v>
                </c:pt>
                <c:pt idx="2">
                  <c:v>อยุธยา</c:v>
                </c:pt>
                <c:pt idx="3">
                  <c:v>นครนายก</c:v>
                </c:pt>
                <c:pt idx="4">
                  <c:v>ลพบุรี</c:v>
                </c:pt>
                <c:pt idx="5">
                  <c:v>นครสวรรค์</c:v>
                </c:pt>
                <c:pt idx="6">
                  <c:v>สิงห์บุรี</c:v>
                </c:pt>
                <c:pt idx="7">
                  <c:v>ราชบุรี</c:v>
                </c:pt>
                <c:pt idx="8">
                  <c:v>จันทบุรี</c:v>
                </c:pt>
                <c:pt idx="9">
                  <c:v> แพร่</c:v>
                </c:pt>
                <c:pt idx="10">
                  <c:v>กำแพงเพชร</c:v>
                </c:pt>
                <c:pt idx="11">
                  <c:v>อุทัยธานี</c:v>
                </c:pt>
                <c:pt idx="12">
                  <c:v>พังงา</c:v>
                </c:pt>
                <c:pt idx="13">
                  <c:v>น่าน</c:v>
                </c:pt>
                <c:pt idx="14">
                  <c:v>ชุมพร</c:v>
                </c:pt>
                <c:pt idx="15">
                  <c:v>ทั่วประเทศ</c:v>
                </c:pt>
              </c:strCache>
            </c:strRef>
          </c:cat>
          <c:val>
            <c:numRef>
              <c:f>'stroke 55_57'!$D$2:$D$17</c:f>
              <c:numCache>
                <c:formatCode>0.00</c:formatCode>
                <c:ptCount val="16"/>
                <c:pt idx="0">
                  <c:v>48.651507139079861</c:v>
                </c:pt>
                <c:pt idx="1">
                  <c:v>69.534750744053511</c:v>
                </c:pt>
                <c:pt idx="2">
                  <c:v>42.33346029208839</c:v>
                </c:pt>
                <c:pt idx="3">
                  <c:v>70.122948903744359</c:v>
                </c:pt>
                <c:pt idx="4">
                  <c:v>49.723815201506824</c:v>
                </c:pt>
                <c:pt idx="5">
                  <c:v>78.195701752832434</c:v>
                </c:pt>
                <c:pt idx="6">
                  <c:v>46.134146800738151</c:v>
                </c:pt>
                <c:pt idx="7">
                  <c:v>46.848031560779155</c:v>
                </c:pt>
                <c:pt idx="8">
                  <c:v>57.055372238757805</c:v>
                </c:pt>
                <c:pt idx="9">
                  <c:v>42.190476818310664</c:v>
                </c:pt>
                <c:pt idx="10">
                  <c:v>47.86880928737196</c:v>
                </c:pt>
                <c:pt idx="11">
                  <c:v>48.808881397449795</c:v>
                </c:pt>
                <c:pt idx="12">
                  <c:v>28.802396359377067</c:v>
                </c:pt>
                <c:pt idx="13">
                  <c:v>34.72164120412986</c:v>
                </c:pt>
                <c:pt idx="14">
                  <c:v>46.052131012305985</c:v>
                </c:pt>
                <c:pt idx="15">
                  <c:v>38.663503938469304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120080"/>
        <c:axId val="1218117904"/>
      </c:barChart>
      <c:catAx>
        <c:axId val="1218120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8117904"/>
        <c:crosses val="autoZero"/>
        <c:auto val="1"/>
        <c:lblAlgn val="ctr"/>
        <c:lblOffset val="100"/>
        <c:noMultiLvlLbl val="0"/>
      </c:catAx>
      <c:valAx>
        <c:axId val="1218117904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crossAx val="12181200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th-TH"/>
          </a:p>
        </c:txPr>
      </c:dTable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8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'[แผนภูมิ ใน Microsoft PowerPoint]Sheet2'!$A$2</c:f>
              <c:strCache>
                <c:ptCount val="1"/>
                <c:pt idx="0">
                  <c:v>ปี 2555</c:v>
                </c:pt>
              </c:strCache>
            </c:strRef>
          </c:tx>
          <c:invertIfNegative val="0"/>
          <c:cat>
            <c:strRef>
              <c:f>'[แผนภูมิ ใน Microsoft PowerPoint]Sheet2'!$B$1:$N$1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เขต13</c:v>
                </c:pt>
              </c:strCache>
            </c:strRef>
          </c:cat>
          <c:val>
            <c:numRef>
              <c:f>'[แผนภูมิ ใน Microsoft PowerPoint]Sheet2'!$B$2:$N$2</c:f>
              <c:numCache>
                <c:formatCode>General</c:formatCode>
                <c:ptCount val="13"/>
                <c:pt idx="0">
                  <c:v>5</c:v>
                </c:pt>
                <c:pt idx="1">
                  <c:v>9.8000000000000007</c:v>
                </c:pt>
                <c:pt idx="2">
                  <c:v>8.6</c:v>
                </c:pt>
                <c:pt idx="3">
                  <c:v>10.8</c:v>
                </c:pt>
                <c:pt idx="4">
                  <c:v>7.6</c:v>
                </c:pt>
                <c:pt idx="5">
                  <c:v>6.6</c:v>
                </c:pt>
                <c:pt idx="6">
                  <c:v>5.8</c:v>
                </c:pt>
                <c:pt idx="7">
                  <c:v>4.3</c:v>
                </c:pt>
                <c:pt idx="8">
                  <c:v>4.5</c:v>
                </c:pt>
                <c:pt idx="9">
                  <c:v>4.7</c:v>
                </c:pt>
                <c:pt idx="10">
                  <c:v>5.9</c:v>
                </c:pt>
                <c:pt idx="11">
                  <c:v>8.2000000000000011</c:v>
                </c:pt>
                <c:pt idx="12">
                  <c:v>7</c:v>
                </c:pt>
              </c:numCache>
            </c:numRef>
          </c:val>
        </c:ser>
        <c:ser>
          <c:idx val="1"/>
          <c:order val="1"/>
          <c:tx>
            <c:strRef>
              <c:f>'[แผนภูมิ ใน Microsoft PowerPoint]Sheet2'!$A$3</c:f>
              <c:strCache>
                <c:ptCount val="1"/>
                <c:pt idx="0">
                  <c:v>ปี 2556</c:v>
                </c:pt>
              </c:strCache>
            </c:strRef>
          </c:tx>
          <c:invertIfNegative val="0"/>
          <c:cat>
            <c:strRef>
              <c:f>'[แผนภูมิ ใน Microsoft PowerPoint]Sheet2'!$B$1:$N$1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เขต13</c:v>
                </c:pt>
              </c:strCache>
            </c:strRef>
          </c:cat>
          <c:val>
            <c:numRef>
              <c:f>'[แผนภูมิ ใน Microsoft PowerPoint]Sheet2'!$B$3:$N$3</c:f>
              <c:numCache>
                <c:formatCode>General</c:formatCode>
                <c:ptCount val="13"/>
                <c:pt idx="0">
                  <c:v>5.0999999999999996</c:v>
                </c:pt>
                <c:pt idx="1">
                  <c:v>8.8000000000000007</c:v>
                </c:pt>
                <c:pt idx="2">
                  <c:v>8.3000000000000007</c:v>
                </c:pt>
                <c:pt idx="3">
                  <c:v>10.3</c:v>
                </c:pt>
                <c:pt idx="4">
                  <c:v>7.7</c:v>
                </c:pt>
                <c:pt idx="5">
                  <c:v>7.2</c:v>
                </c:pt>
                <c:pt idx="6">
                  <c:v>6.3</c:v>
                </c:pt>
                <c:pt idx="7">
                  <c:v>4.0999999999999996</c:v>
                </c:pt>
                <c:pt idx="8">
                  <c:v>3.8</c:v>
                </c:pt>
                <c:pt idx="9">
                  <c:v>5.0999999999999996</c:v>
                </c:pt>
                <c:pt idx="10">
                  <c:v>6.2</c:v>
                </c:pt>
                <c:pt idx="11">
                  <c:v>7.8</c:v>
                </c:pt>
                <c:pt idx="12">
                  <c:v>6</c:v>
                </c:pt>
              </c:numCache>
            </c:numRef>
          </c:val>
        </c:ser>
        <c:ser>
          <c:idx val="2"/>
          <c:order val="2"/>
          <c:tx>
            <c:strRef>
              <c:f>'[แผนภูมิ ใน Microsoft PowerPoint]Sheet2'!$A$4</c:f>
              <c:strCache>
                <c:ptCount val="1"/>
                <c:pt idx="0">
                  <c:v>ปี 2557</c:v>
                </c:pt>
              </c:strCache>
            </c:strRef>
          </c:tx>
          <c:invertIfNegative val="0"/>
          <c:cat>
            <c:strRef>
              <c:f>'[แผนภูมิ ใน Microsoft PowerPoint]Sheet2'!$B$1:$N$1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เขต13</c:v>
                </c:pt>
              </c:strCache>
            </c:strRef>
          </c:cat>
          <c:val>
            <c:numRef>
              <c:f>'[แผนภูมิ ใน Microsoft PowerPoint]Sheet2'!$B$4:$N$4</c:f>
              <c:numCache>
                <c:formatCode>General</c:formatCode>
                <c:ptCount val="13"/>
                <c:pt idx="0">
                  <c:v>7</c:v>
                </c:pt>
                <c:pt idx="1">
                  <c:v>10.3</c:v>
                </c:pt>
                <c:pt idx="2">
                  <c:v>9</c:v>
                </c:pt>
                <c:pt idx="3">
                  <c:v>10.9</c:v>
                </c:pt>
                <c:pt idx="4">
                  <c:v>8.9</c:v>
                </c:pt>
                <c:pt idx="5">
                  <c:v>6.5</c:v>
                </c:pt>
                <c:pt idx="6">
                  <c:v>6.8</c:v>
                </c:pt>
                <c:pt idx="7">
                  <c:v>5.5</c:v>
                </c:pt>
                <c:pt idx="8">
                  <c:v>6.2</c:v>
                </c:pt>
                <c:pt idx="9">
                  <c:v>5.9</c:v>
                </c:pt>
                <c:pt idx="10">
                  <c:v>8.4</c:v>
                </c:pt>
                <c:pt idx="11">
                  <c:v>9.5</c:v>
                </c:pt>
                <c:pt idx="12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115728"/>
        <c:axId val="1218121712"/>
      </c:barChart>
      <c:catAx>
        <c:axId val="1218115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8121712"/>
        <c:crosses val="autoZero"/>
        <c:auto val="1"/>
        <c:lblAlgn val="ctr"/>
        <c:lblOffset val="100"/>
        <c:noMultiLvlLbl val="0"/>
      </c:catAx>
      <c:valAx>
        <c:axId val="1218121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181157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8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 2555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เขต13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3.9</c:v>
                </c:pt>
                <c:pt idx="1">
                  <c:v>7</c:v>
                </c:pt>
                <c:pt idx="2">
                  <c:v>4.5999999999999996</c:v>
                </c:pt>
                <c:pt idx="3">
                  <c:v>8</c:v>
                </c:pt>
                <c:pt idx="4">
                  <c:v>5.6</c:v>
                </c:pt>
                <c:pt idx="5">
                  <c:v>5.8</c:v>
                </c:pt>
                <c:pt idx="6">
                  <c:v>3.2</c:v>
                </c:pt>
                <c:pt idx="7">
                  <c:v>2.9</c:v>
                </c:pt>
                <c:pt idx="8">
                  <c:v>3.5</c:v>
                </c:pt>
                <c:pt idx="9">
                  <c:v>2.4</c:v>
                </c:pt>
                <c:pt idx="10">
                  <c:v>5.0999999999999996</c:v>
                </c:pt>
                <c:pt idx="11">
                  <c:v>5.7</c:v>
                </c:pt>
                <c:pt idx="12">
                  <c:v>7.3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ปี 2556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เขต13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4.7</c:v>
                </c:pt>
                <c:pt idx="1">
                  <c:v>6.5</c:v>
                </c:pt>
                <c:pt idx="2">
                  <c:v>6.2</c:v>
                </c:pt>
                <c:pt idx="3">
                  <c:v>8.3000000000000007</c:v>
                </c:pt>
                <c:pt idx="4">
                  <c:v>5</c:v>
                </c:pt>
                <c:pt idx="5">
                  <c:v>6.6</c:v>
                </c:pt>
                <c:pt idx="6">
                  <c:v>3.1</c:v>
                </c:pt>
                <c:pt idx="7">
                  <c:v>2.5</c:v>
                </c:pt>
                <c:pt idx="8">
                  <c:v>2.6</c:v>
                </c:pt>
                <c:pt idx="9">
                  <c:v>2.6</c:v>
                </c:pt>
                <c:pt idx="10">
                  <c:v>5.0999999999999996</c:v>
                </c:pt>
                <c:pt idx="11">
                  <c:v>5.0999999999999996</c:v>
                </c:pt>
                <c:pt idx="12">
                  <c:v>5.4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ปี 2557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เขต10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เขต13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7.2</c:v>
                </c:pt>
                <c:pt idx="1">
                  <c:v>8.4</c:v>
                </c:pt>
                <c:pt idx="2">
                  <c:v>7.4</c:v>
                </c:pt>
                <c:pt idx="3">
                  <c:v>11</c:v>
                </c:pt>
                <c:pt idx="4">
                  <c:v>8</c:v>
                </c:pt>
                <c:pt idx="5">
                  <c:v>6.1</c:v>
                </c:pt>
                <c:pt idx="6">
                  <c:v>4.3</c:v>
                </c:pt>
                <c:pt idx="7">
                  <c:v>3.5</c:v>
                </c:pt>
                <c:pt idx="8">
                  <c:v>4.9000000000000004</c:v>
                </c:pt>
                <c:pt idx="9">
                  <c:v>3.5</c:v>
                </c:pt>
                <c:pt idx="10">
                  <c:v>6</c:v>
                </c:pt>
                <c:pt idx="11">
                  <c:v>6.8</c:v>
                </c:pt>
                <c:pt idx="12">
                  <c:v>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127696"/>
        <c:axId val="1218116272"/>
      </c:barChart>
      <c:catAx>
        <c:axId val="1218127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8116272"/>
        <c:crosses val="autoZero"/>
        <c:auto val="1"/>
        <c:lblAlgn val="ctr"/>
        <c:lblOffset val="100"/>
        <c:noMultiLvlLbl val="0"/>
      </c:catAx>
      <c:valAx>
        <c:axId val="1218116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181276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8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0.87278</cdr:x>
      <cdr:y>0.09366</cdr:y>
    </cdr:from>
    <cdr:to>
      <cdr:x>0.90541</cdr:x>
      <cdr:y>0.1717</cdr:y>
    </cdr:to>
    <cdr:sp macro="" textlink="">
      <cdr:nvSpPr>
        <cdr:cNvPr id="2" name="หน้ายิ้ม 1"/>
        <cdr:cNvSpPr/>
      </cdr:nvSpPr>
      <cdr:spPr>
        <a:xfrm xmlns:a="http://schemas.openxmlformats.org/drawingml/2006/main">
          <a:off x="7704856" y="432048"/>
          <a:ext cx="288032" cy="360040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0.79937</cdr:x>
      <cdr:y>0.24975</cdr:y>
    </cdr:from>
    <cdr:to>
      <cdr:x>0.83199</cdr:x>
      <cdr:y>0.31219</cdr:y>
    </cdr:to>
    <cdr:sp macro="" textlink="">
      <cdr:nvSpPr>
        <cdr:cNvPr id="3" name="หน้ายิ้ม 2"/>
        <cdr:cNvSpPr/>
      </cdr:nvSpPr>
      <cdr:spPr>
        <a:xfrm xmlns:a="http://schemas.openxmlformats.org/drawingml/2006/main">
          <a:off x="7056784" y="1152128"/>
          <a:ext cx="288032" cy="288032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0.30996</cdr:x>
      <cdr:y>0.34341</cdr:y>
    </cdr:from>
    <cdr:to>
      <cdr:x>0.34259</cdr:x>
      <cdr:y>0.43706</cdr:y>
    </cdr:to>
    <cdr:sp macro="" textlink="">
      <cdr:nvSpPr>
        <cdr:cNvPr id="4" name="หัวใจ 3"/>
        <cdr:cNvSpPr/>
      </cdr:nvSpPr>
      <cdr:spPr>
        <a:xfrm xmlns:a="http://schemas.openxmlformats.org/drawingml/2006/main">
          <a:off x="2736304" y="1584176"/>
          <a:ext cx="288032" cy="432048"/>
        </a:xfrm>
        <a:prstGeom xmlns:a="http://schemas.openxmlformats.org/drawingml/2006/main" prst="heart">
          <a:avLst/>
        </a:prstGeom>
        <a:solidFill xmlns:a="http://schemas.openxmlformats.org/drawingml/2006/main">
          <a:srgbClr val="CC00F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0.38337</cdr:x>
      <cdr:y>0.42145</cdr:y>
    </cdr:from>
    <cdr:to>
      <cdr:x>0.42415</cdr:x>
      <cdr:y>0.48389</cdr:y>
    </cdr:to>
    <cdr:sp macro="" textlink="">
      <cdr:nvSpPr>
        <cdr:cNvPr id="5" name="หน้ายิ้ม 4"/>
        <cdr:cNvSpPr/>
      </cdr:nvSpPr>
      <cdr:spPr>
        <a:xfrm xmlns:a="http://schemas.openxmlformats.org/drawingml/2006/main">
          <a:off x="3384376" y="1944216"/>
          <a:ext cx="360040" cy="288032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0.6607</cdr:x>
      <cdr:y>0.39024</cdr:y>
    </cdr:from>
    <cdr:to>
      <cdr:x>0.70149</cdr:x>
      <cdr:y>0.45267</cdr:y>
    </cdr:to>
    <cdr:sp macro="" textlink="">
      <cdr:nvSpPr>
        <cdr:cNvPr id="6" name="หน้ายิ้ม 5"/>
        <cdr:cNvSpPr/>
      </cdr:nvSpPr>
      <cdr:spPr>
        <a:xfrm xmlns:a="http://schemas.openxmlformats.org/drawingml/2006/main">
          <a:off x="5832648" y="1800200"/>
          <a:ext cx="360040" cy="288032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A8F50-9E1B-4F3B-B62A-C9A1EF307540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2D79-F21A-4E6C-AD5B-3A4060C42F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461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F3EDE-9E6D-4D85-A9AE-F0B7CFDA5B51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83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1316766"/>
            <a:ext cx="6912768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2218994"/>
            <a:ext cx="6912768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16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A3BA-1E9E-458D-9EE9-8A9D4BB185E5}" type="datetimeFigureOut">
              <a:rPr lang="th-TH" smtClean="0"/>
              <a:pPr/>
              <a:t>24/12/58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3796-6ED3-4A4E-8C58-549F20517B0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__________Microsoft_Excel_97-2003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836712"/>
            <a:ext cx="91440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ทิศทางการดำเนินงานลดโรคหัวใจและหลอดเลือด (</a:t>
            </a:r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CVD)</a:t>
            </a:r>
            <a:endParaRPr lang="th-TH" sz="4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r="14149"/>
          <a:stretch>
            <a:fillRect/>
          </a:stretch>
        </p:blipFill>
        <p:spPr bwMode="auto">
          <a:xfrm>
            <a:off x="827584" y="2636912"/>
            <a:ext cx="57245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4788024" y="5661248"/>
            <a:ext cx="4104456" cy="914400"/>
          </a:xfrm>
          <a:prstGeom prst="rect">
            <a:avLst/>
          </a:prstGeom>
          <a:solidFill>
            <a:srgbClr val="FFCCFF"/>
          </a:solidFill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ดร.นพ.ภา</a:t>
            </a:r>
            <a:r>
              <a:rPr kumimoji="0" lang="th-TH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นุวัฒน์</a:t>
            </a: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ปานเกตุ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ผู้อำนวยการสำนักโรคไม่ติดต่อ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2474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3100" b="1" dirty="0" smtClean="0">
                <a:latin typeface="Tahoma" pitchFamily="34" charset="0"/>
                <a:cs typeface="Tahoma" pitchFamily="34" charset="0"/>
              </a:rPr>
            </a:br>
            <a:r>
              <a:rPr lang="th-TH" sz="3100" b="1" dirty="0" smtClean="0">
                <a:latin typeface="Tahoma" pitchFamily="34" charset="0"/>
                <a:cs typeface="Tahoma" pitchFamily="34" charset="0"/>
              </a:rPr>
              <a:t>     แนวทางการปฏิบัติการป้องกันควบคุมโรคหัวใจ</a:t>
            </a:r>
            <a:br>
              <a:rPr lang="th-TH" sz="3100" b="1" dirty="0" smtClean="0">
                <a:latin typeface="Tahoma" pitchFamily="34" charset="0"/>
                <a:cs typeface="Tahoma" pitchFamily="34" charset="0"/>
              </a:rPr>
            </a:br>
            <a:r>
              <a:rPr lang="th-TH" sz="3100" b="1" dirty="0" smtClean="0">
                <a:latin typeface="Tahoma" pitchFamily="34" charset="0"/>
                <a:cs typeface="Tahoma" pitchFamily="34" charset="0"/>
              </a:rPr>
              <a:t>          และหลอดเลือด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การตรวจคัดกรองปัจจัยเสี่ยงต่อการเกิดโรคหัวใจและหลอดเลือด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การประเมินโอกาสเสี่ยงต่อการเกิดโรคหัวใจและหลอดเลือดในระยะเวลาสิบปีข้างหน้า(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Thai CV Risk Score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แนวทางปฏิบัติเพื่อการลดโอกาสเสี่ยง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แนวทางการจัดเก็บข้อมูลและการประเมินผล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สี่เหลี่ยมผืนผ้า 28"/>
          <p:cNvSpPr/>
          <p:nvPr/>
        </p:nvSpPr>
        <p:spPr>
          <a:xfrm>
            <a:off x="0" y="3140968"/>
            <a:ext cx="9144000" cy="2643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288" y="-2258"/>
            <a:ext cx="913571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รูปแบบการดำเนินงานลดโรคหัวใจและหลอดเลือด (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CVD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08106" y="571482"/>
            <a:ext cx="89644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จังหวัดที่มีอัตราตายด้วยโรคหัวใจขาด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เลือด (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IHD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15 จังหวัดแรกใน ปีพ.ศ. 2556 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62856" y="1285860"/>
            <a:ext cx="1080120" cy="4937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สี่เหลี่ยมผืนผ้ามุมมน 57"/>
          <p:cNvSpPr/>
          <p:nvPr/>
        </p:nvSpPr>
        <p:spPr>
          <a:xfrm>
            <a:off x="1455494" y="1285860"/>
            <a:ext cx="1337646" cy="493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3121293" y="1285860"/>
            <a:ext cx="1292000" cy="493752"/>
          </a:xfrm>
          <a:prstGeom prst="roundRect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สี่เหลี่ยมผืนผ้ามุมมน 60"/>
          <p:cNvSpPr/>
          <p:nvPr/>
        </p:nvSpPr>
        <p:spPr>
          <a:xfrm>
            <a:off x="4644008" y="1260392"/>
            <a:ext cx="1296144" cy="493752"/>
          </a:xfrm>
          <a:prstGeom prst="roundRect">
            <a:avLst/>
          </a:prstGeom>
          <a:solidFill>
            <a:srgbClr val="CCCCFF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สี่เหลี่ยมผืนผ้ามุมมน 61"/>
          <p:cNvSpPr/>
          <p:nvPr/>
        </p:nvSpPr>
        <p:spPr>
          <a:xfrm>
            <a:off x="6112703" y="1260392"/>
            <a:ext cx="1296144" cy="493752"/>
          </a:xfrm>
          <a:prstGeom prst="roundRect">
            <a:avLst/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สี่เหลี่ยมผืนผ้ามุมมน 62"/>
          <p:cNvSpPr/>
          <p:nvPr/>
        </p:nvSpPr>
        <p:spPr>
          <a:xfrm>
            <a:off x="7596336" y="1285860"/>
            <a:ext cx="1440160" cy="493752"/>
          </a:xfrm>
          <a:prstGeom prst="roundRect">
            <a:avLst/>
          </a:prstGeom>
          <a:solidFill>
            <a:srgbClr val="CC99FF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สี่เหลี่ยมผืนผ้ามุมมน 63"/>
          <p:cNvSpPr/>
          <p:nvPr/>
        </p:nvSpPr>
        <p:spPr>
          <a:xfrm>
            <a:off x="173873" y="1785928"/>
            <a:ext cx="945530" cy="8853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แพร่</a:t>
            </a:r>
          </a:p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น่าน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สี่เหลี่ยมผืนผ้ามุมมน 64"/>
          <p:cNvSpPr/>
          <p:nvPr/>
        </p:nvSpPr>
        <p:spPr>
          <a:xfrm>
            <a:off x="1214414" y="1785928"/>
            <a:ext cx="1701402" cy="12769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นครสวรรค์</a:t>
            </a:r>
          </a:p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กำแพงเพชร</a:t>
            </a:r>
          </a:p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อุทัยธานี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สี่เหลี่ยมผืนผ้ามุมมน 65"/>
          <p:cNvSpPr/>
          <p:nvPr/>
        </p:nvSpPr>
        <p:spPr>
          <a:xfrm>
            <a:off x="3034594" y="1785929"/>
            <a:ext cx="1537406" cy="1355265"/>
          </a:xfrm>
          <a:prstGeom prst="roundRect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อ่างทอง</a:t>
            </a:r>
          </a:p>
          <a:p>
            <a:pPr lvl="0"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สระบุรี อยุธยา</a:t>
            </a:r>
            <a:endParaRPr lang="th-TH" sz="1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นครนาย ลพบุรี</a:t>
            </a:r>
            <a:r>
              <a:rPr lang="th-TH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สิงห์บุรี</a:t>
            </a:r>
            <a:endParaRPr lang="th-TH" sz="1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สี่เหลี่ยมผืนผ้ามุมมน 66"/>
          <p:cNvSpPr/>
          <p:nvPr/>
        </p:nvSpPr>
        <p:spPr>
          <a:xfrm>
            <a:off x="4673484" y="1714488"/>
            <a:ext cx="1266668" cy="493752"/>
          </a:xfrm>
          <a:prstGeom prst="roundRect">
            <a:avLst/>
          </a:prstGeom>
          <a:solidFill>
            <a:srgbClr val="CCCCFF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ราชบุรี</a:t>
            </a:r>
          </a:p>
        </p:txBody>
      </p:sp>
      <p:sp>
        <p:nvSpPr>
          <p:cNvPr id="69" name="สี่เหลี่ยมผืนผ้ามุมมน 68"/>
          <p:cNvSpPr/>
          <p:nvPr/>
        </p:nvSpPr>
        <p:spPr>
          <a:xfrm>
            <a:off x="6143636" y="1714488"/>
            <a:ext cx="1266668" cy="493752"/>
          </a:xfrm>
          <a:prstGeom prst="roundRect">
            <a:avLst/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จันทบุรี</a:t>
            </a:r>
          </a:p>
        </p:txBody>
      </p:sp>
      <p:sp>
        <p:nvSpPr>
          <p:cNvPr id="70" name="สี่เหลี่ยมผืนผ้ามุมมน 69"/>
          <p:cNvSpPr/>
          <p:nvPr/>
        </p:nvSpPr>
        <p:spPr>
          <a:xfrm>
            <a:off x="7691092" y="1785928"/>
            <a:ext cx="1266668" cy="885349"/>
          </a:xfrm>
          <a:prstGeom prst="roundRect">
            <a:avLst/>
          </a:prstGeom>
          <a:solidFill>
            <a:srgbClr val="CC99FF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พังงา</a:t>
            </a:r>
          </a:p>
          <a:p>
            <a:pPr lvl="0" algn="ctr">
              <a:lnSpc>
                <a:spcPct val="115000"/>
              </a:lnSpc>
            </a:pP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ชุมพร</a:t>
            </a:r>
            <a:endParaRPr lang="th-TH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กลุ่ม 19"/>
          <p:cNvGrpSpPr/>
          <p:nvPr/>
        </p:nvGrpSpPr>
        <p:grpSpPr>
          <a:xfrm>
            <a:off x="251520" y="3617729"/>
            <a:ext cx="4321050" cy="2096719"/>
            <a:chOff x="4457971" y="1373223"/>
            <a:chExt cx="4578524" cy="2212487"/>
          </a:xfrm>
        </p:grpSpPr>
        <p:sp>
          <p:nvSpPr>
            <p:cNvPr id="22" name="직사각형 57"/>
            <p:cNvSpPr/>
            <p:nvPr/>
          </p:nvSpPr>
          <p:spPr bwMode="auto">
            <a:xfrm>
              <a:off x="4644008" y="1475003"/>
              <a:ext cx="4392487" cy="21107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สี่เหลี่ยมผืนผ้า 22"/>
            <p:cNvSpPr/>
            <p:nvPr/>
          </p:nvSpPr>
          <p:spPr>
            <a:xfrm>
              <a:off x="4457971" y="1373223"/>
              <a:ext cx="4519488" cy="139651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marL="171450" lvl="0" indent="-171450" latinLnBrk="0">
                <a:buFont typeface="Arial" pitchFamily="34" charset="0"/>
                <a:buChar char="•"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การสื่อสาร/รณรงค์ 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เพื่อสร้าง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กระแสการป้องกันโรค</a:t>
              </a:r>
              <a:r>
                <a:rPr kumimoji="0" lang="en-US" sz="1600" b="1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CVD/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คัดกรอง</a:t>
              </a:r>
              <a:r>
                <a:rPr kumimoji="0" lang="th-TH" sz="1600" b="1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ค้นหากลุ่มเสี่ยง</a:t>
              </a:r>
              <a:endParaRPr kumimoji="0" lang="th-TH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171450" lvl="0" indent="-171450" latinLnBrk="0">
                <a:buFont typeface="Arial" pitchFamily="34" charset="0"/>
                <a:buChar char="•"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การ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สื่อสารเตือน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ภัย</a:t>
              </a: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อาการเตือนของโรคหัวใจขาดเลือดและโรคหลอดเลือดสมอง</a:t>
              </a:r>
            </a:p>
            <a:p>
              <a:pPr marL="171450" lvl="0" indent="-171450" latinLnBrk="0">
                <a:buFont typeface="Arial" pitchFamily="34" charset="0"/>
                <a:buChar char="•"/>
              </a:pP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การสร้างสภาพแวดล้อมที่เอื้อต่อสุขภาพดี</a:t>
              </a:r>
              <a:endParaRPr kumimoji="0" lang="th-TH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กลุ่ม 22"/>
          <p:cNvGrpSpPr/>
          <p:nvPr/>
        </p:nvGrpSpPr>
        <p:grpSpPr>
          <a:xfrm>
            <a:off x="4499992" y="3645024"/>
            <a:ext cx="4429726" cy="2154492"/>
            <a:chOff x="45218" y="1309447"/>
            <a:chExt cx="4454775" cy="222546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5" name="직사각형 10"/>
            <p:cNvSpPr/>
            <p:nvPr/>
          </p:nvSpPr>
          <p:spPr bwMode="auto">
            <a:xfrm>
              <a:off x="45218" y="1458207"/>
              <a:ext cx="4334384" cy="2076705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>
              <a:outerShdw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7633" y="1309447"/>
              <a:ext cx="4382360" cy="11127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ประเมิน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CVD Risk 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ใน</a:t>
              </a:r>
              <a:r>
                <a:rPr lang="th-TH" sz="1600" b="1" kern="0" baseline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ผู้ป่วย</a:t>
              </a: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DM HT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จัดบริการตามความเสี่ยง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:</a:t>
              </a:r>
              <a:endParaRPr kumimoji="0" lang="th-TH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742950" lvl="1" indent="-285750">
                <a:defRPr/>
              </a:pPr>
              <a:r>
                <a:rPr lang="en-US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:</a:t>
              </a: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ปรับเปลี่ยนพฤติกรรมอย่างเข้มข้น</a:t>
              </a:r>
            </a:p>
            <a:p>
              <a:pPr marL="742950" lvl="1" indent="-285750"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: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ให้การดูแลรักษาด้วยยาตามข้อบ่งชี</a:t>
              </a: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้</a:t>
              </a:r>
              <a:endParaRPr lang="en-US" sz="1600" b="1" u="sng" kern="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0" y="3232497"/>
            <a:ext cx="4499992" cy="340519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การดำเนินการในชุมชน/องค์กร/สถานประกอบการ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4088" y="3212976"/>
            <a:ext cx="3096344" cy="374571"/>
          </a:xfrm>
          <a:prstGeom prst="roundRect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การดำเนินการในสถานบริการ</a:t>
            </a:r>
          </a:p>
        </p:txBody>
      </p:sp>
      <p:sp>
        <p:nvSpPr>
          <p:cNvPr id="30" name="สี่เหลี่ยมมุมมน 29"/>
          <p:cNvSpPr/>
          <p:nvPr/>
        </p:nvSpPr>
        <p:spPr>
          <a:xfrm>
            <a:off x="71438" y="6000768"/>
            <a:ext cx="2714612" cy="785795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lang="en-US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 HT </a:t>
            </a:r>
            <a:endParaRPr lang="th-TH" sz="1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ได้รับการประเมินโอกาสเสี่ยงต่อ 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ร้อยละ 60</a:t>
            </a:r>
            <a:endParaRPr lang="en-US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สี่เหลี่ยมมุมมน 30"/>
          <p:cNvSpPr/>
          <p:nvPr/>
        </p:nvSpPr>
        <p:spPr>
          <a:xfrm>
            <a:off x="3428992" y="6000768"/>
            <a:ext cx="2714644" cy="7857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กลุ่มเสี่ยงสูง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Score &gt; 30%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ได้รับบริการเข้มข้น ร้อยละ 50 </a:t>
            </a:r>
            <a:endParaRPr lang="en-US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สี่เหลี่ยมมุมมน 31"/>
          <p:cNvSpPr/>
          <p:nvPr/>
        </p:nvSpPr>
        <p:spPr>
          <a:xfrm>
            <a:off x="6786578" y="6000768"/>
            <a:ext cx="2286016" cy="7857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กลุ่มเสี่ยงสูง</a:t>
            </a:r>
          </a:p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-ควบคุมปัจจัยเสี่ยงได้</a:t>
            </a:r>
          </a:p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-ลดโอกาสเสี่ยงลง</a:t>
            </a:r>
            <a:endParaRPr lang="en-US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ลูกศรขวา 32"/>
          <p:cNvSpPr/>
          <p:nvPr/>
        </p:nvSpPr>
        <p:spPr>
          <a:xfrm>
            <a:off x="6286512" y="6286521"/>
            <a:ext cx="428628" cy="35719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ลูกศรขวา 33"/>
          <p:cNvSpPr/>
          <p:nvPr/>
        </p:nvSpPr>
        <p:spPr>
          <a:xfrm>
            <a:off x="2928926" y="6286521"/>
            <a:ext cx="428628" cy="35719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2555776" y="4941168"/>
            <a:ext cx="6192688" cy="954107"/>
          </a:xfrm>
          <a:prstGeom prst="rect">
            <a:avLst/>
          </a:prstGeom>
          <a:solidFill>
            <a:srgbClr val="CC66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สนับสนุน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คู่มือและโปสเตอร์การ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CVD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risk 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ในผู้ป่วย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DM/HT    </a:t>
            </a:r>
            <a:endPara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latinLnBrk="0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สนับสนุนโปรแกรม/อบรมการใช้โปรแกรมคัด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กรอง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CVD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risk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lvl="0" latinLnBrk="0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สนับสนุน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คู่มือให้เกิดการจัดการตนเองของกลุ่มเสี่ยงต่อ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สำหรับ </a:t>
            </a:r>
            <a:r>
              <a:rPr lang="th-TH" sz="1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อส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ม.</a:t>
            </a:r>
            <a:r>
              <a:rPr lang="th-TH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lvl="0" latinLnBrk="0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แบบรายงาน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 </a:t>
            </a:r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endParaRPr lang="th-TH" sz="1000" b="1" u="sng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1368" y="5157192"/>
            <a:ext cx="2230392" cy="307777"/>
          </a:xfrm>
          <a:prstGeom prst="homePlate">
            <a:avLst/>
          </a:prstGeom>
          <a:solidFill>
            <a:srgbClr val="FFC000"/>
          </a:solidFill>
          <a:ln>
            <a:solidFill>
              <a:srgbClr val="FF33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สิ่งสนับ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สนุจาก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ส่วนกลาง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805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หลักการ/ความสำคัญ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39604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th-TH" sz="4500" dirty="0" smtClean="0">
                <a:latin typeface="Tahoma" pitchFamily="34" charset="0"/>
                <a:cs typeface="Tahoma" pitchFamily="34" charset="0"/>
              </a:rPr>
              <a:t>ประชากรวัยทำงานต้องใช้ชีวิตและเวลาส่วนใหญ่อยู่ในสถานที่ทำงาน โดยเฉลี่ยวันละ</a:t>
            </a:r>
            <a:r>
              <a:rPr lang="en-US" sz="45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lnSpc>
                <a:spcPct val="170000"/>
              </a:lnSpc>
              <a:buNone/>
            </a:pPr>
            <a:r>
              <a:rPr lang="en-US" sz="4500" dirty="0" smtClean="0">
                <a:latin typeface="Tahoma" pitchFamily="34" charset="0"/>
                <a:cs typeface="Tahoma" pitchFamily="34" charset="0"/>
              </a:rPr>
              <a:t>     8 - 9 </a:t>
            </a:r>
            <a:r>
              <a:rPr lang="th-TH" sz="4500" dirty="0" smtClean="0">
                <a:latin typeface="Tahoma" pitchFamily="34" charset="0"/>
                <a:cs typeface="Tahoma" pitchFamily="34" charset="0"/>
              </a:rPr>
              <a:t>ชั่วโมง เปรียบเสมือนบ้านหลังที่</a:t>
            </a:r>
            <a:r>
              <a:rPr lang="en-US" sz="4500" dirty="0" smtClean="0">
                <a:latin typeface="Tahoma" pitchFamily="34" charset="0"/>
                <a:cs typeface="Tahoma" pitchFamily="34" charset="0"/>
              </a:rPr>
              <a:t> 2 </a:t>
            </a:r>
            <a:r>
              <a:rPr lang="th-TH" sz="4500" dirty="0" smtClean="0">
                <a:latin typeface="Tahoma" pitchFamily="34" charset="0"/>
                <a:cs typeface="Tahoma" pitchFamily="34" charset="0"/>
              </a:rPr>
              <a:t>ดังนั้นหากสามารถดำเนินการสร้างความตระหนัก ค่านิยมและวัฒนธรรม ที่ดีด้านสุขภาพ เช่นการปรับเปลี่ยนพฤติกรรมสุขภาพ(พฤติกรรมการกิน การออกกำลังกาย ปรับค่านิยมการดื่มสุรา สูบบุหรี่) เชื่อว่าจะทำให้สามารถป้องกันควบคุมโรคและปัจจัยเสี่ยงต่อการเกิดโรควิถีชีวิตได้  </a:t>
            </a:r>
          </a:p>
          <a:p>
            <a:pPr>
              <a:lnSpc>
                <a:spcPct val="170000"/>
              </a:lnSpc>
            </a:pPr>
            <a:r>
              <a:rPr lang="th-TH" sz="4500" dirty="0" smtClean="0">
                <a:latin typeface="Tahoma" pitchFamily="34" charset="0"/>
                <a:cs typeface="Tahoma" pitchFamily="34" charset="0"/>
              </a:rPr>
              <a:t>ถ้าบุคลากรในองค์กรมีสุขภาพดีย่อมส่งผลต่อคุณภาพงานและองค์กร  ผู้บริหารและหรือผู้นำมีส่วนสำคัญอย่างมากในการสนับสนุนให้เกิดสุขภาพดีในองค์กร ทั้งในด้านการเข้าถึงข้อมูลทางสุขภาพ และการให้ความรู้ความเข้าใจที่ถูกต้อง การจัดการสุขภาพด้วยตนเองของบุคลากร ด้านสิ่งแวดล้อมที่เอื้อหนุนต่อการมีสุขภาพดี เป็นต้น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5733256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วัตถุประสงค์ 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99792" y="5085184"/>
            <a:ext cx="6192688" cy="158417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ผู้นำ/ผู้มีบทบาทเกี่ยวข้องในองค์กรสามารถขับเคลื่อนงานเพื่อ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ลดเสี่ยงลดโรคหัวใจและหลอดเลือด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2.   บุคลากรในองค์กร มีพฤติกรรมสุขภาพที่ดี ลดโอกาสเสี่ยงต่อการเกิดโรคหัวใจและหลอดเลือด </a:t>
            </a:r>
            <a:endParaRPr lang="th-TH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4"/>
          <p:cNvGrpSpPr>
            <a:grpSpLocks/>
          </p:cNvGrpSpPr>
          <p:nvPr/>
        </p:nvGrpSpPr>
        <p:grpSpPr bwMode="auto">
          <a:xfrm>
            <a:off x="571501" y="4333877"/>
            <a:ext cx="5724525" cy="2524125"/>
            <a:chOff x="3419872" y="4331127"/>
            <a:chExt cx="5724128" cy="2524125"/>
          </a:xfrm>
        </p:grpSpPr>
        <p:pic>
          <p:nvPicPr>
            <p:cNvPr id="133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r="14149"/>
            <a:stretch>
              <a:fillRect/>
            </a:stretch>
          </p:blipFill>
          <p:spPr bwMode="auto">
            <a:xfrm>
              <a:off x="3419872" y="4331127"/>
              <a:ext cx="5724128" cy="2524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สี่เหลี่ยมผืนผ้า 3"/>
            <p:cNvSpPr/>
            <p:nvPr/>
          </p:nvSpPr>
          <p:spPr>
            <a:xfrm>
              <a:off x="5433822" y="5024293"/>
              <a:ext cx="1684960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cap="all" dirty="0">
                  <a:ln w="0"/>
                  <a:solidFill>
                    <a:srgbClr val="00B050"/>
                  </a:solidFill>
                  <a:effectLst>
                    <a:reflection blurRad="12700" stA="50000" endPos="50000" dist="5000" dir="5400000" sy="-100000" rotWithShape="0"/>
                  </a:effectLst>
                  <a:latin typeface="Tw Cen MT"/>
                </a:rPr>
                <a:t>NCD</a:t>
              </a:r>
              <a:endParaRPr lang="th-TH" sz="54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w Cen MT"/>
                <a:cs typeface="FreesiaUPC"/>
              </a:endParaRPr>
            </a:p>
          </p:txBody>
        </p:sp>
      </p:grpSp>
      <p:sp>
        <p:nvSpPr>
          <p:cNvPr id="8" name="สี่เหลี่ยมผืนผ้า 7"/>
          <p:cNvSpPr/>
          <p:nvPr/>
        </p:nvSpPr>
        <p:spPr>
          <a:xfrm>
            <a:off x="1691680" y="1772816"/>
            <a:ext cx="561662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8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w Cen MT"/>
                <a:cs typeface="FreesiaUPC"/>
              </a:rPr>
              <a:t>ขอบ</a:t>
            </a:r>
            <a:r>
              <a:rPr lang="th-TH" sz="8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w Cen MT"/>
                <a:cs typeface="FreesiaUPC"/>
              </a:rPr>
              <a:t>คุณครับ</a:t>
            </a:r>
            <a:endParaRPr lang="th-TH" sz="8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w Cen MT"/>
              <a:cs typeface="FreesiaUPC"/>
            </a:endParaRPr>
          </a:p>
        </p:txBody>
      </p:sp>
      <p:pic>
        <p:nvPicPr>
          <p:cNvPr id="13317" name="Picture 2" descr="http://brushth.com/wp-content/uploads/2014/07/%E0%B8%81%E0%B8%B2%E0%B8%A3%E0%B9%8C%E0%B8%95%E0%B8%B9%E0%B8%99%E0%B8%AA%E0%B8%AD%E0%B8%99-png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965723"/>
            <a:ext cx="157162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AutoShape 8" descr="data:image/png;base64,iVBORw0KGgoAAAANSUhEUgAAAOQAAADdCAMAAACc/C7aAAAAkFBMVEX////+AAD9///+//3//v/9AQL+6un++/r+3Nz+19f+Kir+qqr/6Oj+X1/+9fT+ubn+fn7+x8b+7u3+ExT+Tk/+cHH+o6P+lZX+wsL+h4b+ZGX+i4r+39/+enr+kJD+0ND+REX+Ojn+np/+ISH+tLT+Wln+MjL+mpr+qKj+TU7+SEj+Pj/+dHT/Y2P+Li7+EA+UquHSAAAOHElEQVR4nO1dD1/yOAze0o2h4vgnIogiAqLIq9//213TDdhgzbq12wrn87t7z7uT0WdJ0zRJU8f5wx+uHB7wv/EHxpoeSoUA4H9xND2OCgEQhINBazAYhM7V8UTZtbvvo4e3n6H/67q//vJnu969d29A/F/meU0PUQcMCbaeJt+uBB8vd23Bs+mRlgdn2NlICfrxP4f/VoPL1V4I7rYyhid4+GyhTWIXZnbB6fQUGcY8n4ILM7t8Jo6SKknDj35vOQ4viCY4YTEpHl5Hj2vtZbgKAN3fohwPeOFGiDn20wz/laaIGDtgtyz5qg7zoRZHPjf7ADa7BwzgUZMiYhRYbIAYeFMDHDn61nq3zAlVV/9cbKwk6XFHtXVriqPrrgMbbSyDljmKfNn86VgoTOiUMauUT9S2jSWDgZoPd2B3+PVfjuzf6VvGEryPQhwRw9F7d9YahByD1s1qsz57C09WsWSwljCRYdQd4DKBER/cZTniz9nqZAnqNk0sAYDnQgzXXelyH3a/3MRUtUlj+0Uo7rhFASYZPRfqbL+HQapza1gOClCcdlBD5c4p4/QHk4gkspzVyIMAc+6V6OGY/bmSwwazwxxfWhEB8qCrLMae6j4KnCc/1tiFDSSd4Fc10IHGUjXMCuFemLvGoyIeg1clXeWrfrvQk+Hw4M+Gt9H8HSu5rHw+3oaFBMINEKzi19Owg8f3HhM1XX0Lodi+gnEXox+9n2XDCguBmrK+lRvmPPp8T+nTzHMwPs1VIIpTe4Z2awzeVUi6P8V09YjYzegr/CpEcCD+mf9hKJfkKW2Uf8ty9JxV9ACFz8/645f1T/SFy+1ocjfvGFLzuZIgddyWVzHnn+XDRfUMu7tlxvcud6sWilQzy7LLJYhbJp1viDc4HckEQ4pPVPxsMZnjJNWQKajI8VVLaSAQM2It8+gD0ipElv95VnoInpq2fmtODLgRY+X7kTMzwsX4rpaT2K7QIpVQWv6RZ4VFsqPHkbPcIMvtmRVBRS0QWBoPStkhgIf8Zz/qmjjucCwiUaYfxCAolCDky+2gDMk8T4B7K4sMLSv8PW182DpNEsqkXSbFpRl9Of36bgy4HSwKr9ykOZZLu4yDgikIuMt95j0w/bwGf034rF4ioABOsbBSDP7WhwWjYwq7LG2rE0M4PgmOkFoaP/69jB8fH5939yqR0e1MTHTVr86Ne0yNbR9w9AcZMBgdhdPrhsHeWXWCwdPk1s2zRhv+m6pOELd6OTC3E+zycd8fvvhlT2P9JPgJwaDzJrzz2WueSVoU8A7yvPM3c8VWgL5p6IgVHcZuJKx1FLFk0R8Q/4SB6qevnKHdKZpZCOkX5rtdgyTv+PP6uB558BSHK7vS2CYX7vyNZjlSc2hzkjy+OwwNksQ1+VX81IlHSf4+9/jmtBW6VUsOduh35e7AWFqcv6xeFJ5kjvB/UN9yH56zlN44CuPLI6myn1cHeh58s8/XLdTVucpHYEAnoroKMsgjqUvrBN989w3oZaEjpTYRgPJXfFSH3EfkkDS3SEYYCyd9GzuLijFqZ7aMCWXiLndG5VjXR8Mk26hfIidRKNfl3ScT26f4zGEJAU3yxixJcPDF/4jXX8RoA/QoDygnnQ3wQ3EcBnqkTuHBzt2s+HB7xSI2/IWQERJaLRhIi68RumGPc3y6rwvujRf/IMYW5MJsOeR2kKwy25UmIxtq20VnrUxQisz3L+hZOaZIFps5KhAZ7U2ZGkrm7IhpOaLcCnrT3DVdBQhswZ2xkiEjoFxZyikAMiJp2LgiHsoXUNK7CSLCBSFFsmz+g8DUfSg7BxghkcRONeODjnQN4RPA8AqCEhypuayZYDAhJCJVWObBiJjOpklympPSghSLBLX1kk51RoUFl8YLyZkzedKx2CCrqUJBEQmbG4Jk+dFI0SuVzjgAqHVdbnuIrJZ5kp5TPjklADOC5ET+OfkhkAokqetcJCOZRUS5knzCr0RdtUHtgMdSNSGqeMxbVwMgwuFD2WcYyE9JWEmSKlqVrpVEiUugn7MzDgAiMb2WrJVAHJRo23jkCqiNUyv7Mx7IvXuthbsyUKvInfRTdzLPTiHcVzsYY4Rvt5Z+TlqbPbZRkrSb7klNj2yB/Vfr6FWB2SIp+jI3HWT+64eF6ppTzPEqdapkpse3okT+DEAkVdeysAOTFtpbd6IsAnF0fiiPZoAkemKjeXXoSLMsZQmebOv8YidJKvpG5AyC7JVyaCVJclP5TnxQ4iuVKWWrHEAdupoQcpGYZZtOBh4BWTXOMe6pKHPWrPRzSheaAlV99EGErhlmKs8n5q2VW0oqYSDdOOPnssIg6pn9mkEVyxGZFg/rTjKgV31eDYAIvnGSpFTOVx8su7RRkkCSLPHRCjJb+tAgmRnts1Ffy5P0skNaSwvVlSwCyE3xZu1hzFaemYAHVJVoruZl7Z6ndYy7GKialXx3OzN8IgnzNQggQlnfuWFUQK/w1O/ZWLeKBITv+i/fUGal5X9tI0n2DVJZDbJqglRqSmtF2f3kETip0xprRzOEI8i6HKXmOFkugU2dWBDvRDGHWlk6nG9HvqsedTFAT05S+ez1i+2iJJbJrWrhxXnw9qvx5h1JAFEU+qK6FJyYaCyMtkqU8uOQvrtSJemdp6wtMrCQYTSOJJVbBTBP1AmnsKpy3MVAVrkUeM55uYxvS0SLq9RCzrFYrbV3GhCzZ/Msr+Txiymcd15Bq1kwZgqMLLYutmNiZwmHBztIklGst8IPO91Br8Cxoq6HEORn8eP5J6nZ36KdlaoBVZFVJjOeWpB8d6rVScUUzp3OA8rNqMeI3R6NFy/xlxwQVWfK7k4SgCVeSTcxND/uYgNiZH1LCNIyHgKnLe2Icwk1Ae4J59zxFM9knj40HQ75ND3oosOhksxtqo0n+VSMUibeXcMuAXX4QWMhZ2lzdttor3qgEul6rY9TzrpCXLNCEOdClnqmP33YtsFW9fI+UL5u4BQgvfFqKkoAVEzA/dFsPMr14MASJdpqhiXD9UOKruqRfjlSj28qFkKlB0wcv4ZUm3TycG11AMJtNTOHUrJsxvgQKZB7Q151yrL1oebLiBhj0hN3PvbzNEQSZXlYSTp132/nydM8ftTlxwhS8/IjqJcko45bDU1qFWd5EOW0ZuMjCyn7rtmVm6U8jrG5BysAQslm2ffV8x8q8Bh430dZajW2LQqQFdeLQ/SGlYptY5a+ar7TALikbuR75fJn+uXf93Z4hQWbv5cHA2chJUn0ctb4vqMs64o3M6KFy3lnXCMItodmTs91mFi+ehB9Aio6hIR9ovcdq+qofgEgipP6+ifeJd8aLiJ9reVmBb5NlBdFPlboXoa3ew9vWHnMh0pjjap0oCE8aOy66gSJdEL67le1VyNCa+jGt9cQzSiMYCBtNfRRuRa1hm6ssl31nrmFwT3J7BUS76Gp4XTncQs7M9F6OhvgSPtlLusINWEq2hfv9La6bRfs9pdAn6EF2pGr/K+Pi7lxBP8qEiRzpAfRUY61+Ftiry5e83tFbkf2xQl4Z1J9YVFMuEejML8TcOKK+Exd/Q4NXCWgPIz9lVJuWMFquXMlJKdV+XLZiM7L+MTR9/KPnsqKISd1F2hEqWg+S+Rdjcoh/OZPzSRpsGu5GrxjGbG5eybxQa3bDDnif1i2G6nOmMajMWQM0HvKjLEKwU4bSgKzr+gt35uKN0suEvH9uFV/I3U2YVzO/ajSeT0fALJbsD7EtR4Nlb7tm//PtKMhqKqdrB6e+A2mbVsx7C/JWYhAl9aT5N12PpqxOImxxQULL9rKJA0i4y0ojRZp8oXkMxpKX7MEY5Zx5AM19UF/Juhj37hKL+SDXmLm4rhqyqamcCha0OmjEU7dTE+uF4DXdH2mAAN2Kwb4VPKVA8yz81bfFjUBEJ0MkWWpsxUMJI3ahisryqWPiO4m7JUwEeDMFpma+hpAw7cfnwK9Mb+Mpw4ZHQ6Q8ci+M+P7RW5ZkCRzWpl9A7Y3+Z+tHSzqBuS7m2KfE6cWzlW1a8HKmI2osLijaPA9nG7BaTpH8H1UuKmpKaB/JzZdir/P4GaZIcXewC6TmgKL26Yp1pwwyOxIO+1YtmycQVTBqN6WMUgX6QqR2rT4SyGmpcKhKcagf66ov92aIuN6iOIz+YUhkHXB5wYvULPi2FsOuIPm5xWecHEFyXxVJNKRlQ0Ps4F32OSceGJOe5iwqiJz9da2d9U4BfNE6pJuKHruAPyuLoeigHBF5UVpzEmdfhdce40eqikD0Vp9J02SwtnZ9zdLDkwXgjgQLXfuTlPkqre72gXA46U9yf8Lv1Mmx70f2O7gyID7kcy1EsJEFy+M/K/qrmY3BywxyqpthvAnZVfXeN/7pZL04Fnc7Hhqe8L0Zdp4YcIlzscY2Hd+dRKfEcW5Cdwq91yxE4Dr/cfp8VssrzqK8eVyZ+MRX3i77fFfvZMmM1gre8GqGgHaeJd1EuPEbFxaeiVAQQC8JFeR9A0IW4P3lTcJ5oQiUxNDNMTbS3LqXAdHxOvx7CZ4iQTy6+WujecID12AWDK7urkmjg68vu/9gf5RV9EDsCvBoQUI4rMpyVMPn9czHWM8xzWbk4McH69JVREMBlGPnGODAOG1XxlNB/0atj9d6rujq3ABThEGHmZIYmVdW5zH0QJjh2MPuPm6hNBxGRyKrC4osloY+wokS2+wMoJ5rKzU9ToXj31fxKZ7pVWK3nGTfL1ox6vHtbkAaYiCtE7To6gWojBAEk+/GojMyFVbHQdd14VF3YwrAnakrKu5RHOAuaUXWRoEY4GN5Y5mcVVhqz/84Q9/+N/jP015kmzIsVXXAAAAAElFTkSuQmC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th-TH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77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อัตราตายต่อประชากรแสนคนด้วยโรคไม่ติดต่อที่สำคัญ</a:t>
            </a:r>
            <a:r>
              <a:rPr lang="en-US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พ.ศ. </a:t>
            </a:r>
            <a:r>
              <a:rPr lang="en-US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2545-2556</a:t>
            </a:r>
            <a:endParaRPr lang="th-TH" sz="2000" b="1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238696"/>
              </p:ext>
            </p:extLst>
          </p:nvPr>
        </p:nvGraphicFramePr>
        <p:xfrm>
          <a:off x="135189" y="1259883"/>
          <a:ext cx="8975447" cy="5262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489543" y="6522230"/>
            <a:ext cx="46490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sz="1200" dirty="0">
                <a:latin typeface="Tahoma" pitchFamily="34" charset="0"/>
                <a:cs typeface="Tahoma" pitchFamily="34" charset="0"/>
              </a:rPr>
              <a:t>ที่มา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latin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C99"/>
          </a:solidFill>
          <a:ln w="9525" cap="flat" cmpd="sng" algn="ctr">
            <a:solidFill>
              <a:srgbClr val="FFCC9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20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อัตรา</a:t>
            </a:r>
            <a:r>
              <a:rPr lang="th-TH" altLang="th-TH" sz="20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ตาย </a:t>
            </a:r>
            <a:r>
              <a:rPr lang="en-US" altLang="th-TH" sz="20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IHD</a:t>
            </a:r>
            <a:r>
              <a:rPr lang="th-TH" altLang="th-TH" sz="20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ต่อประชากรแสนคน (ทุกกลุ่มอายุ) </a:t>
            </a:r>
            <a:r>
              <a:rPr lang="th-TH" altLang="th-TH" sz="20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ปีงบประมาณ </a:t>
            </a:r>
            <a:r>
              <a:rPr lang="en-US" altLang="th-TH" sz="20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2555-2558</a:t>
            </a:r>
            <a:r>
              <a:rPr lang="th-TH" altLang="th-TH" sz="20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จำแนก</a:t>
            </a:r>
            <a:r>
              <a:rPr lang="th-TH" altLang="th-TH" sz="20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รายเขต</a:t>
            </a:r>
            <a:r>
              <a:rPr lang="th-TH" altLang="th-TH" sz="20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สุขภาพ</a:t>
            </a:r>
            <a:endParaRPr lang="th-TH" altLang="th-TH" sz="2000" b="1" kern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26" name="Objec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722988"/>
              </p:ext>
            </p:extLst>
          </p:nvPr>
        </p:nvGraphicFramePr>
        <p:xfrm>
          <a:off x="107508" y="1628800"/>
          <a:ext cx="8899968" cy="4248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แผ่นงาน" r:id="rId4" imgW="9410700" imgH="3314700" progId="Excel.Sheet.8">
                  <p:embed/>
                </p:oleObj>
              </mc:Choice>
              <mc:Fallback>
                <p:oleObj name="แผ่นงาน" r:id="rId4" imgW="9410700" imgH="3314700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8" y="1628800"/>
                        <a:ext cx="8899968" cy="4248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358447" y="6381773"/>
            <a:ext cx="46490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latinLnBrk="1" hangingPunct="1"/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val="24546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980728"/>
          </a:xfrm>
          <a:solidFill>
            <a:srgbClr val="FFCC99"/>
          </a:solidFill>
          <a:ln cap="flat" algn="ctr">
            <a:solidFill>
              <a:srgbClr val="C0504D">
                <a:shade val="95000"/>
                <a:satMod val="105000"/>
              </a:srgb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อัตรา</a:t>
            </a:r>
            <a:r>
              <a:rPr lang="th-TH" altLang="th-TH" sz="18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ผู้ป่วยรายใหม่ด้วยโรคหลอดเลือด</a:t>
            </a:r>
            <a: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หัวใจ  (</a:t>
            </a:r>
            <a:r>
              <a:rPr lang="en-US" altLang="th-TH" sz="18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I20.0,I21- </a:t>
            </a:r>
            <a:r>
              <a:rPr lang="en-US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I24)</a:t>
            </a:r>
            <a: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ปี </a:t>
            </a:r>
            <a:r>
              <a:rPr lang="en-US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2556-2557</a:t>
            </a:r>
            <a: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b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จำแนก</a:t>
            </a:r>
            <a:r>
              <a:rPr lang="th-TH" altLang="th-TH" sz="18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รายเขต</a:t>
            </a:r>
            <a:r>
              <a:rPr lang="th-TH" altLang="th-TH" sz="18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สุขภาพ และภาพรวมของประเทศ (ไม่รวม กทม.)</a:t>
            </a:r>
            <a:endParaRPr lang="th-TH" altLang="th-TH" sz="1800" b="1" kern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แผนภูมิ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772690"/>
              </p:ext>
            </p:extLst>
          </p:nvPr>
        </p:nvGraphicFramePr>
        <p:xfrm>
          <a:off x="179512" y="1412776"/>
          <a:ext cx="8827963" cy="461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358448" y="6608385"/>
            <a:ext cx="46490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algun Gothic" pitchFamily="34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ที่มา </a:t>
            </a:r>
            <a:r>
              <a:rPr lang="en-US" sz="1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10605" y="6135687"/>
            <a:ext cx="879687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ข้อมูลรอบ 9 เดือน ของปีงบประมาณ 2556  (ตุลาคม 55 - มิถุนายน 56 ) และ ข้อมูลรอบ 9 เดือน ของปีงบประมาณ 57  </a:t>
            </a:r>
            <a:endParaRPr lang="th-TH" sz="12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(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ตุลาคม 56  - มิถุนายน 57 )</a:t>
            </a:r>
          </a:p>
        </p:txBody>
      </p:sp>
    </p:spTree>
    <p:extLst>
      <p:ext uri="{BB962C8B-B14F-4D97-AF65-F5344CB8AC3E}">
        <p14:creationId xmlns:p14="http://schemas.microsoft.com/office/powerpoint/2010/main" val="25486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6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0000" cap="flat" cmpd="sng" algn="ctr">
            <a:solidFill>
              <a:srgbClr val="FFCC99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>
            <a:noAutofit/>
          </a:bodyPr>
          <a:lstStyle/>
          <a:p>
            <a:pPr lvl="0" algn="ctr" latinLnBrk="0">
              <a:spcBef>
                <a:spcPts val="0"/>
              </a:spcBef>
            </a:pP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อัตราตายต่อประชากรแสนคนด้วยโรค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หัวใจและหลอด</a:t>
            </a: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เลือด 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CVD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2555-2557 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เปรียบเทียบระดับประเทศกับ 15 จังหวัดนำร่อง</a:t>
            </a:r>
            <a:endParaRPr kumimoji="0" lang="th-TH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356765" y="6461713"/>
            <a:ext cx="46490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</a:p>
        </p:txBody>
      </p:sp>
      <p:graphicFrame>
        <p:nvGraphicFramePr>
          <p:cNvPr id="6" name="แผนภูมิ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662989"/>
              </p:ext>
            </p:extLst>
          </p:nvPr>
        </p:nvGraphicFramePr>
        <p:xfrm>
          <a:off x="107504" y="1600200"/>
          <a:ext cx="8898289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67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0000" cap="flat" cmpd="sng" algn="ctr">
            <a:solidFill>
              <a:srgbClr val="FFCC99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>
            <a:noAutofit/>
          </a:bodyPr>
          <a:lstStyle/>
          <a:p>
            <a:pPr lvl="0" algn="ctr" latinLnBrk="0">
              <a:spcBef>
                <a:spcPts val="0"/>
              </a:spcBef>
            </a:pP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อัตราตายต่อประชากรแสนคนด้วยโรคหลอดเลือดหัวใจ(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IHD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 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2556-2558 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เปรียบเทียบระดับประเทศกับ 15 จังหวัดนำร่อง</a:t>
            </a:r>
            <a:endParaRPr kumimoji="0" lang="th-TH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747945"/>
              </p:ext>
            </p:extLst>
          </p:nvPr>
        </p:nvGraphicFramePr>
        <p:xfrm>
          <a:off x="107505" y="1551661"/>
          <a:ext cx="889828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356765" y="6461713"/>
            <a:ext cx="46490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val="41173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321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0000" cap="flat" cmpd="sng" algn="ctr">
            <a:solidFill>
              <a:srgbClr val="FFCC99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>
            <a:noAutofit/>
          </a:bodyPr>
          <a:lstStyle/>
          <a:p>
            <a:pPr lvl="0" algn="ctr" latinLnBrk="0">
              <a:spcBef>
                <a:spcPts val="0"/>
              </a:spcBef>
            </a:pP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อัตราตายต่อประชากรแสนคนด้วยโรคหลอดเลือดสมอง(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Stroke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2555-2557 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เปรียบเทียบระดับประเทศกับ 15 จังหวัดนำร่อง</a:t>
            </a:r>
            <a:endParaRPr kumimoji="0" lang="th-TH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360941" y="6383775"/>
            <a:ext cx="46490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</a:p>
        </p:txBody>
      </p:sp>
      <p:graphicFrame>
        <p:nvGraphicFramePr>
          <p:cNvPr id="6" name="แผนภูมิ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122720"/>
              </p:ext>
            </p:extLst>
          </p:nvPr>
        </p:nvGraphicFramePr>
        <p:xfrm>
          <a:off x="107504" y="1604797"/>
          <a:ext cx="8902465" cy="4778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4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92603" y="8739990"/>
            <a:ext cx="5970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ที่มา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MedResNet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2556-2558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2100" y="200834"/>
            <a:ext cx="9144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ร้อยละของการเกิดภาวะแทรกซ้อนของหัวใจและหลอดเลือดหัวใจทั้งหมด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ในผู้ป่วยความดันโลหิตสูง </a:t>
            </a:r>
            <a:r>
              <a:rPr kumimoji="0" lang="th-TH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จำแนกรายเขต ปี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2555 - 2557</a:t>
            </a:r>
            <a:endParaRPr kumimoji="0" lang="th-TH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056225"/>
              </p:ext>
            </p:extLst>
          </p:nvPr>
        </p:nvGraphicFramePr>
        <p:xfrm>
          <a:off x="191612" y="1316766"/>
          <a:ext cx="8784976" cy="451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82281" y="5981025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ที่มา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MedResNet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2555-2557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51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149731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atinLnBrk="0"/>
            <a:r>
              <a:rPr lang="th-TH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ร้อยละของการเกิดภาวะแทรกซ้อนของหัวใจและหลอดเลือดหัวใจทั้งหมด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ในผู้ป่วยเบาหวาน  </a:t>
            </a:r>
            <a:r>
              <a:rPr lang="th-TH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จำแนกรายเขต ปี</a:t>
            </a:r>
            <a:r>
              <a:rPr lang="en-US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2555 - 2557</a:t>
            </a:r>
            <a:endParaRPr lang="th-TH" sz="2400" kern="0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แผนภูมิ 1"/>
          <p:cNvGraphicFramePr/>
          <p:nvPr>
            <p:extLst>
              <p:ext uri="{D42A27DB-BD31-4B8C-83A1-F6EECF244321}">
                <p14:modId xmlns:p14="http://schemas.microsoft.com/office/powerpoint/2010/main" val="2432279703"/>
              </p:ext>
            </p:extLst>
          </p:nvPr>
        </p:nvGraphicFramePr>
        <p:xfrm>
          <a:off x="0" y="1268760"/>
          <a:ext cx="9144000" cy="498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8224" y="6495147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ที่มา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MedResNet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2555-2557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4587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602</Words>
  <Application>Microsoft Office PowerPoint</Application>
  <PresentationFormat>นำเสนอทางหน้าจอ (4:3)</PresentationFormat>
  <Paragraphs>79</Paragraphs>
  <Slides>13</Slides>
  <Notes>1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4" baseType="lpstr">
      <vt:lpstr>Malgun Gothic</vt:lpstr>
      <vt:lpstr>Malgun Gothic</vt:lpstr>
      <vt:lpstr>Angsana New</vt:lpstr>
      <vt:lpstr>Arial</vt:lpstr>
      <vt:lpstr>Calibri</vt:lpstr>
      <vt:lpstr>Cordia New</vt:lpstr>
      <vt:lpstr>FreesiaUPC</vt:lpstr>
      <vt:lpstr>Tahoma</vt:lpstr>
      <vt:lpstr>Tw Cen MT</vt:lpstr>
      <vt:lpstr>ชุดรูปแบบของ Office</vt:lpstr>
      <vt:lpstr>แผ่นงาน</vt:lpstr>
      <vt:lpstr>งานนำเสนอ PowerPoint</vt:lpstr>
      <vt:lpstr>อัตราตายต่อประชากรแสนคนด้วยโรคไม่ติดต่อที่สำคัญ  ปี พ.ศ. 2545-2556</vt:lpstr>
      <vt:lpstr>อัตราตาย IHD ต่อประชากรแสนคน (ทุกกลุ่มอายุ) ปีงบประมาณ 2555-2558จำแนกรายเขตสุขภาพ</vt:lpstr>
      <vt:lpstr>อัตราผู้ป่วยรายใหม่ด้วยโรคหลอดเลือดหัวใจ  (I20.0,I21- I24)  ปี 2556-2557   จำแนกรายเขตสุขภาพ และภาพรวมของประเทศ (ไม่รวม กทม.)</vt:lpstr>
      <vt:lpstr>อัตราตายต่อประชากรแสนคนด้วยโรคหัวใจและหลอดเลือด (CVD)  ปี 2555-2557 เปรียบเทียบระดับประเทศกับ 15 จังหวัดนำร่อง</vt:lpstr>
      <vt:lpstr>อัตราตายต่อประชากรแสนคนด้วยโรคหลอดเลือดหัวใจ(IHD) ปี 2556-2558 เปรียบเทียบระดับประเทศกับ 15 จังหวัดนำร่อง</vt:lpstr>
      <vt:lpstr>อัตราตายต่อประชากรแสนคนด้วยโรคหลอดเลือดสมอง(Stroke) ปี 2555-2557 เปรียบเทียบระดับประเทศกับ 15 จังหวัดนำร่อง</vt:lpstr>
      <vt:lpstr>งานนำเสนอ PowerPoint</vt:lpstr>
      <vt:lpstr>งานนำเสนอ PowerPoint</vt:lpstr>
      <vt:lpstr>      แนวทางการปฏิบัติการป้องกันควบคุมโรคหัวใจ           และหลอดเลือด </vt:lpstr>
      <vt:lpstr>งานนำเสนอ PowerPoint</vt:lpstr>
      <vt:lpstr>หลักการ/ความสำคัญ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kaew</dc:creator>
  <cp:lastModifiedBy>ACER</cp:lastModifiedBy>
  <cp:revision>156</cp:revision>
  <dcterms:created xsi:type="dcterms:W3CDTF">2015-09-25T04:24:22Z</dcterms:created>
  <dcterms:modified xsi:type="dcterms:W3CDTF">2015-12-24T04:25:00Z</dcterms:modified>
</cp:coreProperties>
</file>