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  <p:sldMasterId id="2147483696" r:id="rId2"/>
  </p:sldMasterIdLst>
  <p:notesMasterIdLst>
    <p:notesMasterId r:id="rId60"/>
  </p:notesMasterIdLst>
  <p:sldIdLst>
    <p:sldId id="323" r:id="rId3"/>
    <p:sldId id="298" r:id="rId4"/>
    <p:sldId id="299" r:id="rId5"/>
    <p:sldId id="286" r:id="rId6"/>
    <p:sldId id="292" r:id="rId7"/>
    <p:sldId id="293" r:id="rId8"/>
    <p:sldId id="300" r:id="rId9"/>
    <p:sldId id="288" r:id="rId10"/>
    <p:sldId id="296" r:id="rId11"/>
    <p:sldId id="297" r:id="rId12"/>
    <p:sldId id="270" r:id="rId13"/>
    <p:sldId id="295" r:id="rId14"/>
    <p:sldId id="287" r:id="rId15"/>
    <p:sldId id="301" r:id="rId16"/>
    <p:sldId id="320" r:id="rId17"/>
    <p:sldId id="322" r:id="rId18"/>
    <p:sldId id="321" r:id="rId19"/>
    <p:sldId id="302" r:id="rId20"/>
    <p:sldId id="265" r:id="rId21"/>
    <p:sldId id="266" r:id="rId22"/>
    <p:sldId id="285" r:id="rId23"/>
    <p:sldId id="305" r:id="rId24"/>
    <p:sldId id="306" r:id="rId25"/>
    <p:sldId id="307" r:id="rId26"/>
    <p:sldId id="308" r:id="rId27"/>
    <p:sldId id="309" r:id="rId28"/>
    <p:sldId id="304" r:id="rId29"/>
    <p:sldId id="303" r:id="rId30"/>
    <p:sldId id="279" r:id="rId31"/>
    <p:sldId id="280" r:id="rId32"/>
    <p:sldId id="281" r:id="rId33"/>
    <p:sldId id="282" r:id="rId34"/>
    <p:sldId id="283" r:id="rId35"/>
    <p:sldId id="284" r:id="rId36"/>
    <p:sldId id="310" r:id="rId37"/>
    <p:sldId id="314" r:id="rId38"/>
    <p:sldId id="315" r:id="rId39"/>
    <p:sldId id="317" r:id="rId40"/>
    <p:sldId id="318" r:id="rId41"/>
    <p:sldId id="330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324" r:id="rId50"/>
    <p:sldId id="338" r:id="rId51"/>
    <p:sldId id="339" r:id="rId52"/>
    <p:sldId id="340" r:id="rId53"/>
    <p:sldId id="341" r:id="rId54"/>
    <p:sldId id="325" r:id="rId55"/>
    <p:sldId id="326" r:id="rId56"/>
    <p:sldId id="327" r:id="rId57"/>
    <p:sldId id="328" r:id="rId58"/>
    <p:sldId id="329" r:id="rId59"/>
  </p:sldIdLst>
  <p:sldSz cx="9906000" cy="6858000" type="A4"/>
  <p:notesSz cx="6799263" cy="9929813"/>
  <p:defaultTextStyle>
    <a:defPPr>
      <a:defRPr lang="th-TH"/>
    </a:defPPr>
    <a:lvl1pPr algn="l" defTabSz="95726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77838" indent="-20638" algn="l" defTabSz="95726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57263" indent="-42863" algn="l" defTabSz="95726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436688" indent="-65088" algn="l" defTabSz="95726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914525" indent="-85725" algn="l" defTabSz="957263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800000"/>
    <a:srgbClr val="FFF0E1"/>
    <a:srgbClr val="FAFAC2"/>
    <a:srgbClr val="008000"/>
    <a:srgbClr val="A091F9"/>
    <a:srgbClr val="6B54F6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ลักษณะสีปานกลาง 3 - 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ลักษณะสีปานกลาง 4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42" y="21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1400BB-3235-47EE-8B0B-08AAF35A18F1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h-TH"/>
        </a:p>
      </dgm:t>
    </dgm:pt>
    <dgm:pt modelId="{9CBDECE2-CF5E-4DFE-ABF2-019BECF3D0CA}">
      <dgm:prSet phldrT="[Text]" custT="1"/>
      <dgm:spPr/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กรมทำแผน(ปรับแผนปฏิบัติการ) งบขาลงปี </a:t>
          </a:r>
          <a:r>
            <a:rPr lang="en-US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56 </a:t>
          </a:r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รองรับตัวชี้วัดที่เกี่ยวข้อง และวางแผนคำของบประมาณปี </a:t>
          </a:r>
          <a:r>
            <a:rPr lang="en-US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2557 </a:t>
          </a:r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ภายในกลางเดือนธันวาคม </a:t>
          </a:r>
          <a:r>
            <a:rPr lang="en-US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55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D00BF4A-F55C-4666-B02A-601BB512560B}" type="parTrans" cxnId="{5B0D8AB7-4DF1-4A87-AAF8-BF49ED8C1F53}">
      <dgm:prSet/>
      <dgm:spPr/>
      <dgm:t>
        <a:bodyPr/>
        <a:lstStyle/>
        <a:p>
          <a:endParaRPr lang="th-TH" sz="3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1BE6F03-FDCF-45D8-8A98-EA08CFB9800B}" type="sibTrans" cxnId="{5B0D8AB7-4DF1-4A87-AAF8-BF49ED8C1F53}">
      <dgm:prSet/>
      <dgm:spPr/>
      <dgm:t>
        <a:bodyPr/>
        <a:lstStyle/>
        <a:p>
          <a:endParaRPr lang="th-TH" sz="3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037DC9B-62E5-4457-AE45-ADC881BD4A47}">
      <dgm:prSet phldrT="[Text]" custT="1"/>
      <dgm:spPr/>
      <dgm:t>
        <a:bodyPr/>
        <a:lstStyle/>
        <a:p>
          <a:r>
            <a:rPr lang="th-TH" sz="18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สนย.</a:t>
          </a:r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เป็นแกนร่วมกับกรม จัดทำมาตรฐานตัวชี้วัด และระบบรายงาน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63C2317-D1E2-4CC0-8730-B8348197C6E6}" type="parTrans" cxnId="{7A54D4A7-822C-44A0-BB96-0B9EDC1746EF}">
      <dgm:prSet/>
      <dgm:spPr/>
      <dgm:t>
        <a:bodyPr/>
        <a:lstStyle/>
        <a:p>
          <a:endParaRPr lang="th-TH" sz="3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116B18F-5ED5-4A86-B829-0CE647E3CD29}" type="sibTrans" cxnId="{7A54D4A7-822C-44A0-BB96-0B9EDC1746EF}">
      <dgm:prSet/>
      <dgm:spPr/>
      <dgm:t>
        <a:bodyPr/>
        <a:lstStyle/>
        <a:p>
          <a:endParaRPr lang="th-TH" sz="3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A2A91F0-F2F5-4CDD-80F2-F10E8B527D12}">
      <dgm:prSet phldrT="[Text]" custT="1"/>
      <dgm:spPr/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ชี้แจงหลักการ แนวทางการดำเนินงานให้จังหวัดทราบ พร้อมจัดสรรงบประมาณจากทุกแหล่งสนับสนุนการดำเนินงานตามแผน ภายในสิ้นเดือนธันวาคม </a:t>
          </a:r>
          <a:r>
            <a:rPr lang="en-US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2555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3D641BC-4FCB-40FB-B2AA-6DD54998C0F8}" type="parTrans" cxnId="{0D026536-FF93-4627-8046-AFAA001A0C91}">
      <dgm:prSet/>
      <dgm:spPr/>
      <dgm:t>
        <a:bodyPr/>
        <a:lstStyle/>
        <a:p>
          <a:endParaRPr lang="th-TH" sz="3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194D49F-5166-443D-BEC3-6FFC3F48C138}" type="sibTrans" cxnId="{0D026536-FF93-4627-8046-AFAA001A0C91}">
      <dgm:prSet/>
      <dgm:spPr/>
      <dgm:t>
        <a:bodyPr/>
        <a:lstStyle/>
        <a:p>
          <a:endParaRPr lang="th-TH" sz="3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45B8463-784D-4D81-8A74-3D7D8B1D5612}">
      <dgm:prSet custT="1"/>
      <dgm:spPr/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กรม รวมกับผู้บริหารเขตสุขภาพ (</a:t>
          </a:r>
          <a:r>
            <a:rPr lang="th-TH" sz="18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ผตร.</a:t>
          </a:r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) </a:t>
          </a:r>
          <a:r>
            <a:rPr lang="th-TH" sz="18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บูรณา</a:t>
          </a:r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การแผนปฏิบัติการเขตสุขภาพให้สอดคล้องกับเป้าหมายที่กำหนด ภายในสัปดาห์ที่ 3 ของเดือนธันวาคม </a:t>
          </a:r>
          <a:r>
            <a:rPr lang="en-US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55 ( Work shop)</a:t>
          </a:r>
        </a:p>
      </dgm:t>
    </dgm:pt>
    <dgm:pt modelId="{46F6CC35-DC4D-499B-BAEC-5B45DFF8AAFE}" type="parTrans" cxnId="{D32B83D0-4F70-47E1-87AC-99325DBEBF9F}">
      <dgm:prSet/>
      <dgm:spPr/>
      <dgm:t>
        <a:bodyPr/>
        <a:lstStyle/>
        <a:p>
          <a:endParaRPr lang="th-TH" sz="3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4023399-23AF-4716-918B-F2431E507D2F}" type="sibTrans" cxnId="{D32B83D0-4F70-47E1-87AC-99325DBEBF9F}">
      <dgm:prSet/>
      <dgm:spPr/>
      <dgm:t>
        <a:bodyPr/>
        <a:lstStyle/>
        <a:p>
          <a:endParaRPr lang="th-TH" sz="3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F10E958-02E9-48B0-8541-9F14F5DA609C}">
      <dgm:prSet phldrT="[Text]" custT="1"/>
      <dgm:spPr/>
      <dgm:t>
        <a:bodyPr/>
        <a:lstStyle/>
        <a:p>
          <a:r>
            <a:rPr lang="en-US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1 </a:t>
          </a:r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มกราคม </a:t>
          </a:r>
          <a:r>
            <a:rPr lang="en-US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2556 </a:t>
          </a:r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จังหวัดเริ่มดำเนินการตามแผนปฏิบัติการ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E552358-8C9C-4480-BEF3-47E7E495ADDA}" type="parTrans" cxnId="{0085FA8D-DD71-4BE1-9BED-AA2F11170581}">
      <dgm:prSet/>
      <dgm:spPr/>
      <dgm:t>
        <a:bodyPr/>
        <a:lstStyle/>
        <a:p>
          <a:endParaRPr lang="th-TH" sz="14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CB619B1-E3EE-4C81-9E5E-9BB526FAF558}" type="sibTrans" cxnId="{0085FA8D-DD71-4BE1-9BED-AA2F11170581}">
      <dgm:prSet/>
      <dgm:spPr/>
      <dgm:t>
        <a:bodyPr/>
        <a:lstStyle/>
        <a:p>
          <a:endParaRPr lang="th-TH" sz="14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54C1458-EC9A-4D76-B930-B3E438273A78}" type="pres">
      <dgm:prSet presAssocID="{C51400BB-3235-47EE-8B0B-08AAF35A18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0BB22A6-EDC4-4B7E-BC65-2BAA4FD223A6}" type="pres">
      <dgm:prSet presAssocID="{9CBDECE2-CF5E-4DFE-ABF2-019BECF3D0CA}" presName="parentLin" presStyleCnt="0"/>
      <dgm:spPr/>
    </dgm:pt>
    <dgm:pt modelId="{D4E75B7A-C1F5-461B-818E-F5D02D54445B}" type="pres">
      <dgm:prSet presAssocID="{9CBDECE2-CF5E-4DFE-ABF2-019BECF3D0CA}" presName="parentLeftMargin" presStyleLbl="node1" presStyleIdx="0" presStyleCnt="5"/>
      <dgm:spPr/>
      <dgm:t>
        <a:bodyPr/>
        <a:lstStyle/>
        <a:p>
          <a:endParaRPr lang="th-TH"/>
        </a:p>
      </dgm:t>
    </dgm:pt>
    <dgm:pt modelId="{EC3B2CB3-7F26-4BA3-8724-D679CAB4EC66}" type="pres">
      <dgm:prSet presAssocID="{9CBDECE2-CF5E-4DFE-ABF2-019BECF3D0CA}" presName="parentText" presStyleLbl="node1" presStyleIdx="0" presStyleCnt="5" custScaleX="133338" custScaleY="153691" custLinFactNeighborX="-42845" custLinFactNeighborY="1415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5E5435-D6C1-45DD-A22F-577B4840E0DF}" type="pres">
      <dgm:prSet presAssocID="{9CBDECE2-CF5E-4DFE-ABF2-019BECF3D0CA}" presName="negativeSpace" presStyleCnt="0"/>
      <dgm:spPr/>
    </dgm:pt>
    <dgm:pt modelId="{09521DCF-09D0-417D-B27E-450223A413B2}" type="pres">
      <dgm:prSet presAssocID="{9CBDECE2-CF5E-4DFE-ABF2-019BECF3D0CA}" presName="childText" presStyleLbl="conFgAcc1" presStyleIdx="0" presStyleCnt="5">
        <dgm:presLayoutVars>
          <dgm:bulletEnabled val="1"/>
        </dgm:presLayoutVars>
      </dgm:prSet>
      <dgm:spPr/>
    </dgm:pt>
    <dgm:pt modelId="{FE7F5917-3E5C-4C6E-A87F-385F28E129C1}" type="pres">
      <dgm:prSet presAssocID="{C1BE6F03-FDCF-45D8-8A98-EA08CFB9800B}" presName="spaceBetweenRectangles" presStyleCnt="0"/>
      <dgm:spPr/>
    </dgm:pt>
    <dgm:pt modelId="{D1A91486-F890-4AF4-83CA-0E98F85E6503}" type="pres">
      <dgm:prSet presAssocID="{A45B8463-784D-4D81-8A74-3D7D8B1D5612}" presName="parentLin" presStyleCnt="0"/>
      <dgm:spPr/>
    </dgm:pt>
    <dgm:pt modelId="{AA5224A8-50C2-449B-B488-0E0BEFFD300D}" type="pres">
      <dgm:prSet presAssocID="{A45B8463-784D-4D81-8A74-3D7D8B1D5612}" presName="parentLeftMargin" presStyleLbl="node1" presStyleIdx="0" presStyleCnt="5"/>
      <dgm:spPr/>
      <dgm:t>
        <a:bodyPr/>
        <a:lstStyle/>
        <a:p>
          <a:endParaRPr lang="th-TH"/>
        </a:p>
      </dgm:t>
    </dgm:pt>
    <dgm:pt modelId="{A50EC4F1-E8A3-43E8-BE50-41D47969B3ED}" type="pres">
      <dgm:prSet presAssocID="{A45B8463-784D-4D81-8A74-3D7D8B1D5612}" presName="parentText" presStyleLbl="node1" presStyleIdx="1" presStyleCnt="5" custScaleX="134130" custScaleY="152785" custLinFactNeighborX="-6178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0C20DB9-C531-417B-AF01-EC3632B480B3}" type="pres">
      <dgm:prSet presAssocID="{A45B8463-784D-4D81-8A74-3D7D8B1D5612}" presName="negativeSpace" presStyleCnt="0"/>
      <dgm:spPr/>
    </dgm:pt>
    <dgm:pt modelId="{7FF1CFCC-AEC0-4BD1-8863-9ADA841DD804}" type="pres">
      <dgm:prSet presAssocID="{A45B8463-784D-4D81-8A74-3D7D8B1D5612}" presName="childText" presStyleLbl="conFgAcc1" presStyleIdx="1" presStyleCnt="5">
        <dgm:presLayoutVars>
          <dgm:bulletEnabled val="1"/>
        </dgm:presLayoutVars>
      </dgm:prSet>
      <dgm:spPr/>
    </dgm:pt>
    <dgm:pt modelId="{ADF91268-C923-4076-B5D7-8688528B9E03}" type="pres">
      <dgm:prSet presAssocID="{04023399-23AF-4716-918B-F2431E507D2F}" presName="spaceBetweenRectangles" presStyleCnt="0"/>
      <dgm:spPr/>
    </dgm:pt>
    <dgm:pt modelId="{A5A62736-1D56-42C9-B835-D57F717B6E3B}" type="pres">
      <dgm:prSet presAssocID="{7037DC9B-62E5-4457-AE45-ADC881BD4A47}" presName="parentLin" presStyleCnt="0"/>
      <dgm:spPr/>
    </dgm:pt>
    <dgm:pt modelId="{9DD55DB0-D60E-4217-87DB-B5CF0452FC9D}" type="pres">
      <dgm:prSet presAssocID="{7037DC9B-62E5-4457-AE45-ADC881BD4A47}" presName="parentLeftMargin" presStyleLbl="node1" presStyleIdx="1" presStyleCnt="5"/>
      <dgm:spPr/>
      <dgm:t>
        <a:bodyPr/>
        <a:lstStyle/>
        <a:p>
          <a:endParaRPr lang="th-TH"/>
        </a:p>
      </dgm:t>
    </dgm:pt>
    <dgm:pt modelId="{7C9627FE-6B47-4551-9C42-FB78DFC90913}" type="pres">
      <dgm:prSet presAssocID="{7037DC9B-62E5-4457-AE45-ADC881BD4A47}" presName="parentText" presStyleLbl="node1" presStyleIdx="2" presStyleCnt="5" custScaleX="134466" custScaleY="149773" custLinFactNeighborX="-61709" custLinFactNeighborY="140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1086BA2-1657-496A-8D15-E7F10B530AD3}" type="pres">
      <dgm:prSet presAssocID="{7037DC9B-62E5-4457-AE45-ADC881BD4A47}" presName="negativeSpace" presStyleCnt="0"/>
      <dgm:spPr/>
    </dgm:pt>
    <dgm:pt modelId="{740E1AB9-C27D-4EBB-9C41-984DA9C4EF8E}" type="pres">
      <dgm:prSet presAssocID="{7037DC9B-62E5-4457-AE45-ADC881BD4A47}" presName="childText" presStyleLbl="conFgAcc1" presStyleIdx="2" presStyleCnt="5">
        <dgm:presLayoutVars>
          <dgm:bulletEnabled val="1"/>
        </dgm:presLayoutVars>
      </dgm:prSet>
      <dgm:spPr/>
    </dgm:pt>
    <dgm:pt modelId="{CEA1E270-F77E-4AAA-9647-422FBEEDE35F}" type="pres">
      <dgm:prSet presAssocID="{C116B18F-5ED5-4A86-B829-0CE647E3CD29}" presName="spaceBetweenRectangles" presStyleCnt="0"/>
      <dgm:spPr/>
    </dgm:pt>
    <dgm:pt modelId="{4458DD01-0D38-43FF-ABF0-EF614582AEA8}" type="pres">
      <dgm:prSet presAssocID="{6A2A91F0-F2F5-4CDD-80F2-F10E8B527D12}" presName="parentLin" presStyleCnt="0"/>
      <dgm:spPr/>
    </dgm:pt>
    <dgm:pt modelId="{611142F3-D9C2-4C1E-8BD5-DA6EB56D763C}" type="pres">
      <dgm:prSet presAssocID="{6A2A91F0-F2F5-4CDD-80F2-F10E8B527D12}" presName="parentLeftMargin" presStyleLbl="node1" presStyleIdx="2" presStyleCnt="5"/>
      <dgm:spPr/>
      <dgm:t>
        <a:bodyPr/>
        <a:lstStyle/>
        <a:p>
          <a:endParaRPr lang="th-TH"/>
        </a:p>
      </dgm:t>
    </dgm:pt>
    <dgm:pt modelId="{4B3FC5B7-644F-4089-A427-E65BF6455EE9}" type="pres">
      <dgm:prSet presAssocID="{6A2A91F0-F2F5-4CDD-80F2-F10E8B527D12}" presName="parentText" presStyleLbl="node1" presStyleIdx="3" presStyleCnt="5" custScaleX="133823" custScaleY="162524" custLinFactNeighborX="-61896" custLinFactNeighborY="-5407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487A70F-09BE-496B-B347-A568E78B9652}" type="pres">
      <dgm:prSet presAssocID="{6A2A91F0-F2F5-4CDD-80F2-F10E8B527D12}" presName="negativeSpace" presStyleCnt="0"/>
      <dgm:spPr/>
    </dgm:pt>
    <dgm:pt modelId="{3A557821-84AE-44AB-B23D-24D127035CE1}" type="pres">
      <dgm:prSet presAssocID="{6A2A91F0-F2F5-4CDD-80F2-F10E8B527D12}" presName="childText" presStyleLbl="conFgAcc1" presStyleIdx="3" presStyleCnt="5">
        <dgm:presLayoutVars>
          <dgm:bulletEnabled val="1"/>
        </dgm:presLayoutVars>
      </dgm:prSet>
      <dgm:spPr/>
    </dgm:pt>
    <dgm:pt modelId="{95361873-569F-4D9B-86D3-3A61009C0A3E}" type="pres">
      <dgm:prSet presAssocID="{7194D49F-5166-443D-BEC3-6FFC3F48C138}" presName="spaceBetweenRectangles" presStyleCnt="0"/>
      <dgm:spPr/>
    </dgm:pt>
    <dgm:pt modelId="{0CD1A269-6EC3-41AF-B43C-E7E3D44F2C4D}" type="pres">
      <dgm:prSet presAssocID="{7F10E958-02E9-48B0-8541-9F14F5DA609C}" presName="parentLin" presStyleCnt="0"/>
      <dgm:spPr/>
    </dgm:pt>
    <dgm:pt modelId="{0B59C320-008E-4944-BD18-84E401196559}" type="pres">
      <dgm:prSet presAssocID="{7F10E958-02E9-48B0-8541-9F14F5DA609C}" presName="parentLeftMargin" presStyleLbl="node1" presStyleIdx="3" presStyleCnt="5"/>
      <dgm:spPr/>
      <dgm:t>
        <a:bodyPr/>
        <a:lstStyle/>
        <a:p>
          <a:endParaRPr lang="th-TH"/>
        </a:p>
      </dgm:t>
    </dgm:pt>
    <dgm:pt modelId="{E32AA8BA-A612-4834-9B51-AFDEA8F332DE}" type="pres">
      <dgm:prSet presAssocID="{7F10E958-02E9-48B0-8541-9F14F5DA609C}" presName="parentText" presStyleLbl="node1" presStyleIdx="4" presStyleCnt="5" custScaleX="134742" custScaleY="145359" custLinFactNeighborX="-61896" custLinFactNeighborY="-1351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B7A336-3AFA-44CD-B6D3-68A596C84BB9}" type="pres">
      <dgm:prSet presAssocID="{7F10E958-02E9-48B0-8541-9F14F5DA609C}" presName="negativeSpace" presStyleCnt="0"/>
      <dgm:spPr/>
    </dgm:pt>
    <dgm:pt modelId="{9BA2FACB-00A9-450C-96B3-44AD0EBCB1B9}" type="pres">
      <dgm:prSet presAssocID="{7F10E958-02E9-48B0-8541-9F14F5DA609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B0D8AB7-4DF1-4A87-AAF8-BF49ED8C1F53}" srcId="{C51400BB-3235-47EE-8B0B-08AAF35A18F1}" destId="{9CBDECE2-CF5E-4DFE-ABF2-019BECF3D0CA}" srcOrd="0" destOrd="0" parTransId="{5D00BF4A-F55C-4666-B02A-601BB512560B}" sibTransId="{C1BE6F03-FDCF-45D8-8A98-EA08CFB9800B}"/>
    <dgm:cxn modelId="{DDA15D6D-F68C-402F-A7A1-571FE9FD4CC1}" type="presOf" srcId="{6A2A91F0-F2F5-4CDD-80F2-F10E8B527D12}" destId="{611142F3-D9C2-4C1E-8BD5-DA6EB56D763C}" srcOrd="0" destOrd="0" presId="urn:microsoft.com/office/officeart/2005/8/layout/list1"/>
    <dgm:cxn modelId="{363D1C37-C7F4-4394-9E70-EA9EE0CE209E}" type="presOf" srcId="{7F10E958-02E9-48B0-8541-9F14F5DA609C}" destId="{0B59C320-008E-4944-BD18-84E401196559}" srcOrd="0" destOrd="0" presId="urn:microsoft.com/office/officeart/2005/8/layout/list1"/>
    <dgm:cxn modelId="{3C8A97D9-2596-4DE3-BCA4-FCF2D8C8D8F0}" type="presOf" srcId="{A45B8463-784D-4D81-8A74-3D7D8B1D5612}" destId="{A50EC4F1-E8A3-43E8-BE50-41D47969B3ED}" srcOrd="1" destOrd="0" presId="urn:microsoft.com/office/officeart/2005/8/layout/list1"/>
    <dgm:cxn modelId="{8BCAA7D1-64D4-4A3C-A5DC-C07C62DDE871}" type="presOf" srcId="{6A2A91F0-F2F5-4CDD-80F2-F10E8B527D12}" destId="{4B3FC5B7-644F-4089-A427-E65BF6455EE9}" srcOrd="1" destOrd="0" presId="urn:microsoft.com/office/officeart/2005/8/layout/list1"/>
    <dgm:cxn modelId="{0A7789AE-4EEA-4278-8E3E-9A83D5ADE303}" type="presOf" srcId="{7F10E958-02E9-48B0-8541-9F14F5DA609C}" destId="{E32AA8BA-A612-4834-9B51-AFDEA8F332DE}" srcOrd="1" destOrd="0" presId="urn:microsoft.com/office/officeart/2005/8/layout/list1"/>
    <dgm:cxn modelId="{0D026536-FF93-4627-8046-AFAA001A0C91}" srcId="{C51400BB-3235-47EE-8B0B-08AAF35A18F1}" destId="{6A2A91F0-F2F5-4CDD-80F2-F10E8B527D12}" srcOrd="3" destOrd="0" parTransId="{03D641BC-4FCB-40FB-B2AA-6DD54998C0F8}" sibTransId="{7194D49F-5166-443D-BEC3-6FFC3F48C138}"/>
    <dgm:cxn modelId="{DDE6DB2F-AFF7-40FC-BEE1-0E4F1CE4E4CE}" type="presOf" srcId="{A45B8463-784D-4D81-8A74-3D7D8B1D5612}" destId="{AA5224A8-50C2-449B-B488-0E0BEFFD300D}" srcOrd="0" destOrd="0" presId="urn:microsoft.com/office/officeart/2005/8/layout/list1"/>
    <dgm:cxn modelId="{7A54D4A7-822C-44A0-BB96-0B9EDC1746EF}" srcId="{C51400BB-3235-47EE-8B0B-08AAF35A18F1}" destId="{7037DC9B-62E5-4457-AE45-ADC881BD4A47}" srcOrd="2" destOrd="0" parTransId="{963C2317-D1E2-4CC0-8730-B8348197C6E6}" sibTransId="{C116B18F-5ED5-4A86-B829-0CE647E3CD29}"/>
    <dgm:cxn modelId="{D32B83D0-4F70-47E1-87AC-99325DBEBF9F}" srcId="{C51400BB-3235-47EE-8B0B-08AAF35A18F1}" destId="{A45B8463-784D-4D81-8A74-3D7D8B1D5612}" srcOrd="1" destOrd="0" parTransId="{46F6CC35-DC4D-499B-BAEC-5B45DFF8AAFE}" sibTransId="{04023399-23AF-4716-918B-F2431E507D2F}"/>
    <dgm:cxn modelId="{492505A6-FB87-4756-9AAF-1058E71BD58C}" type="presOf" srcId="{C51400BB-3235-47EE-8B0B-08AAF35A18F1}" destId="{754C1458-EC9A-4D76-B930-B3E438273A78}" srcOrd="0" destOrd="0" presId="urn:microsoft.com/office/officeart/2005/8/layout/list1"/>
    <dgm:cxn modelId="{0085FA8D-DD71-4BE1-9BED-AA2F11170581}" srcId="{C51400BB-3235-47EE-8B0B-08AAF35A18F1}" destId="{7F10E958-02E9-48B0-8541-9F14F5DA609C}" srcOrd="4" destOrd="0" parTransId="{4E552358-8C9C-4480-BEF3-47E7E495ADDA}" sibTransId="{1CB619B1-E3EE-4C81-9E5E-9BB526FAF558}"/>
    <dgm:cxn modelId="{5F74B1EF-F7EB-4B1E-A1BD-EBA766424CAE}" type="presOf" srcId="{7037DC9B-62E5-4457-AE45-ADC881BD4A47}" destId="{9DD55DB0-D60E-4217-87DB-B5CF0452FC9D}" srcOrd="0" destOrd="0" presId="urn:microsoft.com/office/officeart/2005/8/layout/list1"/>
    <dgm:cxn modelId="{FAA8167D-1179-4EDD-8198-C3B2AD59D34F}" type="presOf" srcId="{7037DC9B-62E5-4457-AE45-ADC881BD4A47}" destId="{7C9627FE-6B47-4551-9C42-FB78DFC90913}" srcOrd="1" destOrd="0" presId="urn:microsoft.com/office/officeart/2005/8/layout/list1"/>
    <dgm:cxn modelId="{56756042-A06B-4F06-B595-A6AA5D3136DE}" type="presOf" srcId="{9CBDECE2-CF5E-4DFE-ABF2-019BECF3D0CA}" destId="{EC3B2CB3-7F26-4BA3-8724-D679CAB4EC66}" srcOrd="1" destOrd="0" presId="urn:microsoft.com/office/officeart/2005/8/layout/list1"/>
    <dgm:cxn modelId="{59B7C2A1-1D25-4806-823C-BBBBEF61323D}" type="presOf" srcId="{9CBDECE2-CF5E-4DFE-ABF2-019BECF3D0CA}" destId="{D4E75B7A-C1F5-461B-818E-F5D02D54445B}" srcOrd="0" destOrd="0" presId="urn:microsoft.com/office/officeart/2005/8/layout/list1"/>
    <dgm:cxn modelId="{1C77E79E-0334-49DD-A717-FC33405BADC8}" type="presParOf" srcId="{754C1458-EC9A-4D76-B930-B3E438273A78}" destId="{90BB22A6-EDC4-4B7E-BC65-2BAA4FD223A6}" srcOrd="0" destOrd="0" presId="urn:microsoft.com/office/officeart/2005/8/layout/list1"/>
    <dgm:cxn modelId="{E00455F9-2DB3-4391-8619-2CD5046ED50A}" type="presParOf" srcId="{90BB22A6-EDC4-4B7E-BC65-2BAA4FD223A6}" destId="{D4E75B7A-C1F5-461B-818E-F5D02D54445B}" srcOrd="0" destOrd="0" presId="urn:microsoft.com/office/officeart/2005/8/layout/list1"/>
    <dgm:cxn modelId="{2B524C8F-0309-474A-99CB-1646D20FA48B}" type="presParOf" srcId="{90BB22A6-EDC4-4B7E-BC65-2BAA4FD223A6}" destId="{EC3B2CB3-7F26-4BA3-8724-D679CAB4EC66}" srcOrd="1" destOrd="0" presId="urn:microsoft.com/office/officeart/2005/8/layout/list1"/>
    <dgm:cxn modelId="{4946BCBD-62CD-48B5-A47F-A3CC8C4BC760}" type="presParOf" srcId="{754C1458-EC9A-4D76-B930-B3E438273A78}" destId="{EB5E5435-D6C1-45DD-A22F-577B4840E0DF}" srcOrd="1" destOrd="0" presId="urn:microsoft.com/office/officeart/2005/8/layout/list1"/>
    <dgm:cxn modelId="{8E748B40-5772-4DEE-B668-746DF4026C3A}" type="presParOf" srcId="{754C1458-EC9A-4D76-B930-B3E438273A78}" destId="{09521DCF-09D0-417D-B27E-450223A413B2}" srcOrd="2" destOrd="0" presId="urn:microsoft.com/office/officeart/2005/8/layout/list1"/>
    <dgm:cxn modelId="{1A21381E-415A-4E7C-AC5B-6E068B62FE4D}" type="presParOf" srcId="{754C1458-EC9A-4D76-B930-B3E438273A78}" destId="{FE7F5917-3E5C-4C6E-A87F-385F28E129C1}" srcOrd="3" destOrd="0" presId="urn:microsoft.com/office/officeart/2005/8/layout/list1"/>
    <dgm:cxn modelId="{A2962D14-6388-4ACE-8F59-F34E05E2B6CB}" type="presParOf" srcId="{754C1458-EC9A-4D76-B930-B3E438273A78}" destId="{D1A91486-F890-4AF4-83CA-0E98F85E6503}" srcOrd="4" destOrd="0" presId="urn:microsoft.com/office/officeart/2005/8/layout/list1"/>
    <dgm:cxn modelId="{2502A9DD-D61E-476E-BC43-BBBB3F69DA04}" type="presParOf" srcId="{D1A91486-F890-4AF4-83CA-0E98F85E6503}" destId="{AA5224A8-50C2-449B-B488-0E0BEFFD300D}" srcOrd="0" destOrd="0" presId="urn:microsoft.com/office/officeart/2005/8/layout/list1"/>
    <dgm:cxn modelId="{7F333A47-F9E4-4E8F-BE0E-F2A2F6FFF3F5}" type="presParOf" srcId="{D1A91486-F890-4AF4-83CA-0E98F85E6503}" destId="{A50EC4F1-E8A3-43E8-BE50-41D47969B3ED}" srcOrd="1" destOrd="0" presId="urn:microsoft.com/office/officeart/2005/8/layout/list1"/>
    <dgm:cxn modelId="{AB16342E-7E0B-4533-AE7A-BA4A66341D36}" type="presParOf" srcId="{754C1458-EC9A-4D76-B930-B3E438273A78}" destId="{E0C20DB9-C531-417B-AF01-EC3632B480B3}" srcOrd="5" destOrd="0" presId="urn:microsoft.com/office/officeart/2005/8/layout/list1"/>
    <dgm:cxn modelId="{4C5A426E-8450-4AC1-B978-71DC1021A0EF}" type="presParOf" srcId="{754C1458-EC9A-4D76-B930-B3E438273A78}" destId="{7FF1CFCC-AEC0-4BD1-8863-9ADA841DD804}" srcOrd="6" destOrd="0" presId="urn:microsoft.com/office/officeart/2005/8/layout/list1"/>
    <dgm:cxn modelId="{0F31854C-7649-42F2-BF8B-5FCB25309025}" type="presParOf" srcId="{754C1458-EC9A-4D76-B930-B3E438273A78}" destId="{ADF91268-C923-4076-B5D7-8688528B9E03}" srcOrd="7" destOrd="0" presId="urn:microsoft.com/office/officeart/2005/8/layout/list1"/>
    <dgm:cxn modelId="{00DDB102-6D5B-4415-93ED-B2C865238708}" type="presParOf" srcId="{754C1458-EC9A-4D76-B930-B3E438273A78}" destId="{A5A62736-1D56-42C9-B835-D57F717B6E3B}" srcOrd="8" destOrd="0" presId="urn:microsoft.com/office/officeart/2005/8/layout/list1"/>
    <dgm:cxn modelId="{49CD2429-00CE-48A2-AE37-F1C2BF470978}" type="presParOf" srcId="{A5A62736-1D56-42C9-B835-D57F717B6E3B}" destId="{9DD55DB0-D60E-4217-87DB-B5CF0452FC9D}" srcOrd="0" destOrd="0" presId="urn:microsoft.com/office/officeart/2005/8/layout/list1"/>
    <dgm:cxn modelId="{1AA11952-4039-4015-A0EC-2A2B612AB3BB}" type="presParOf" srcId="{A5A62736-1D56-42C9-B835-D57F717B6E3B}" destId="{7C9627FE-6B47-4551-9C42-FB78DFC90913}" srcOrd="1" destOrd="0" presId="urn:microsoft.com/office/officeart/2005/8/layout/list1"/>
    <dgm:cxn modelId="{BB6218C5-5C12-4A19-924C-9318654945FF}" type="presParOf" srcId="{754C1458-EC9A-4D76-B930-B3E438273A78}" destId="{01086BA2-1657-496A-8D15-E7F10B530AD3}" srcOrd="9" destOrd="0" presId="urn:microsoft.com/office/officeart/2005/8/layout/list1"/>
    <dgm:cxn modelId="{46AF67CC-A0B7-4205-B552-995052B85692}" type="presParOf" srcId="{754C1458-EC9A-4D76-B930-B3E438273A78}" destId="{740E1AB9-C27D-4EBB-9C41-984DA9C4EF8E}" srcOrd="10" destOrd="0" presId="urn:microsoft.com/office/officeart/2005/8/layout/list1"/>
    <dgm:cxn modelId="{48D85BA0-0E4C-4E9D-98C5-EB4B0FFA25E5}" type="presParOf" srcId="{754C1458-EC9A-4D76-B930-B3E438273A78}" destId="{CEA1E270-F77E-4AAA-9647-422FBEEDE35F}" srcOrd="11" destOrd="0" presId="urn:microsoft.com/office/officeart/2005/8/layout/list1"/>
    <dgm:cxn modelId="{CB3B4677-9E12-40BF-823A-D10C72DB237E}" type="presParOf" srcId="{754C1458-EC9A-4D76-B930-B3E438273A78}" destId="{4458DD01-0D38-43FF-ABF0-EF614582AEA8}" srcOrd="12" destOrd="0" presId="urn:microsoft.com/office/officeart/2005/8/layout/list1"/>
    <dgm:cxn modelId="{9E5C4624-F352-42CE-9EA2-6758C158B148}" type="presParOf" srcId="{4458DD01-0D38-43FF-ABF0-EF614582AEA8}" destId="{611142F3-D9C2-4C1E-8BD5-DA6EB56D763C}" srcOrd="0" destOrd="0" presId="urn:microsoft.com/office/officeart/2005/8/layout/list1"/>
    <dgm:cxn modelId="{FA051F9C-DD74-40F2-8BB0-829AB6849EF6}" type="presParOf" srcId="{4458DD01-0D38-43FF-ABF0-EF614582AEA8}" destId="{4B3FC5B7-644F-4089-A427-E65BF6455EE9}" srcOrd="1" destOrd="0" presId="urn:microsoft.com/office/officeart/2005/8/layout/list1"/>
    <dgm:cxn modelId="{E6FF1EE6-AB54-4FCE-8D33-870069F94C87}" type="presParOf" srcId="{754C1458-EC9A-4D76-B930-B3E438273A78}" destId="{B487A70F-09BE-496B-B347-A568E78B9652}" srcOrd="13" destOrd="0" presId="urn:microsoft.com/office/officeart/2005/8/layout/list1"/>
    <dgm:cxn modelId="{1FEB2353-09F9-469C-8043-068B165E7247}" type="presParOf" srcId="{754C1458-EC9A-4D76-B930-B3E438273A78}" destId="{3A557821-84AE-44AB-B23D-24D127035CE1}" srcOrd="14" destOrd="0" presId="urn:microsoft.com/office/officeart/2005/8/layout/list1"/>
    <dgm:cxn modelId="{6C28ECB7-6042-46B8-B1A3-49FA1C688F5F}" type="presParOf" srcId="{754C1458-EC9A-4D76-B930-B3E438273A78}" destId="{95361873-569F-4D9B-86D3-3A61009C0A3E}" srcOrd="15" destOrd="0" presId="urn:microsoft.com/office/officeart/2005/8/layout/list1"/>
    <dgm:cxn modelId="{D9F6F9EA-19D4-460B-8227-B53E51975ACE}" type="presParOf" srcId="{754C1458-EC9A-4D76-B930-B3E438273A78}" destId="{0CD1A269-6EC3-41AF-B43C-E7E3D44F2C4D}" srcOrd="16" destOrd="0" presId="urn:microsoft.com/office/officeart/2005/8/layout/list1"/>
    <dgm:cxn modelId="{13A99763-20FF-49C0-A91D-1BC732569183}" type="presParOf" srcId="{0CD1A269-6EC3-41AF-B43C-E7E3D44F2C4D}" destId="{0B59C320-008E-4944-BD18-84E401196559}" srcOrd="0" destOrd="0" presId="urn:microsoft.com/office/officeart/2005/8/layout/list1"/>
    <dgm:cxn modelId="{AF5AAD2B-330D-48BD-9124-8794C8ABDD46}" type="presParOf" srcId="{0CD1A269-6EC3-41AF-B43C-E7E3D44F2C4D}" destId="{E32AA8BA-A612-4834-9B51-AFDEA8F332DE}" srcOrd="1" destOrd="0" presId="urn:microsoft.com/office/officeart/2005/8/layout/list1"/>
    <dgm:cxn modelId="{19B74ECC-6E2C-4763-AD20-561C3C92EE7E}" type="presParOf" srcId="{754C1458-EC9A-4D76-B930-B3E438273A78}" destId="{42B7A336-3AFA-44CD-B6D3-68A596C84BB9}" srcOrd="17" destOrd="0" presId="urn:microsoft.com/office/officeart/2005/8/layout/list1"/>
    <dgm:cxn modelId="{69B092AE-9B3F-488F-A1F7-8C6964E5559F}" type="presParOf" srcId="{754C1458-EC9A-4D76-B930-B3E438273A78}" destId="{9BA2FACB-00A9-450C-96B3-44AD0EBCB1B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1400BB-3235-47EE-8B0B-08AAF35A18F1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h-TH"/>
        </a:p>
      </dgm:t>
    </dgm:pt>
    <dgm:pt modelId="{9CBDECE2-CF5E-4DFE-ABF2-019BECF3D0CA}">
      <dgm:prSet phldrT="[Text]" custT="1"/>
      <dgm:spPr/>
      <dgm:t>
        <a:bodyPr/>
        <a:lstStyle/>
        <a:p>
          <a:r>
            <a: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ผู้บริหารเขตสุขภาพ (</a:t>
          </a:r>
          <a:r>
            <a:rPr lang="th-TH" sz="24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ผตร.</a:t>
          </a:r>
          <a:r>
            <a: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) </a:t>
          </a:r>
        </a:p>
        <a:p>
          <a:r>
            <a: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ควบคุมให้เป็นไปตามแผนปฏิบัติงาน</a:t>
          </a:r>
          <a:endParaRPr lang="th-TH" sz="2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D00BF4A-F55C-4666-B02A-601BB512560B}" type="parTrans" cxnId="{5B0D8AB7-4DF1-4A87-AAF8-BF49ED8C1F53}">
      <dgm:prSet/>
      <dgm:spPr/>
      <dgm:t>
        <a:bodyPr/>
        <a:lstStyle/>
        <a:p>
          <a:endParaRPr lang="th-TH" sz="3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1BE6F03-FDCF-45D8-8A98-EA08CFB9800B}" type="sibTrans" cxnId="{5B0D8AB7-4DF1-4A87-AAF8-BF49ED8C1F53}">
      <dgm:prSet/>
      <dgm:spPr/>
      <dgm:t>
        <a:bodyPr/>
        <a:lstStyle/>
        <a:p>
          <a:endParaRPr lang="th-TH" sz="3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037DC9B-62E5-4457-AE45-ADC881BD4A47}">
      <dgm:prSet phldrT="[Text]" custT="1"/>
      <dgm:spPr/>
      <dgm:t>
        <a:bodyPr/>
        <a:lstStyle/>
        <a:p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สำนักนโยบายยุทธศาสตร์ และกรม </a:t>
          </a:r>
        </a:p>
        <a:p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ร่วมประเมินผล ความสำเร็จตามตัวชี้วัด พร้อมจัดทำรายงานผล</a:t>
          </a:r>
          <a:endParaRPr lang="th-TH" sz="20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63C2317-D1E2-4CC0-8730-B8348197C6E6}" type="parTrans" cxnId="{7A54D4A7-822C-44A0-BB96-0B9EDC1746EF}">
      <dgm:prSet/>
      <dgm:spPr/>
      <dgm:t>
        <a:bodyPr/>
        <a:lstStyle/>
        <a:p>
          <a:endParaRPr lang="th-TH" sz="3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116B18F-5ED5-4A86-B829-0CE647E3CD29}" type="sibTrans" cxnId="{7A54D4A7-822C-44A0-BB96-0B9EDC1746EF}">
      <dgm:prSet/>
      <dgm:spPr/>
      <dgm:t>
        <a:bodyPr/>
        <a:lstStyle/>
        <a:p>
          <a:endParaRPr lang="th-TH" sz="3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45B8463-784D-4D81-8A74-3D7D8B1D5612}">
      <dgm:prSet custT="1"/>
      <dgm:spPr/>
      <dgm:t>
        <a:bodyPr/>
        <a:lstStyle/>
        <a:p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สำนักตรวจฯ และกรม </a:t>
          </a:r>
        </a:p>
        <a:p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ร่วมกันติดตาม กำกับ ความก้าวหน้า </a:t>
          </a:r>
        </a:p>
        <a:p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พร้อมรายงานความก้าวหน้า ทุก 3 เดือน</a:t>
          </a:r>
          <a:endParaRPr lang="en-US" sz="2000" b="1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6F6CC35-DC4D-499B-BAEC-5B45DFF8AAFE}" type="parTrans" cxnId="{D32B83D0-4F70-47E1-87AC-99325DBEBF9F}">
      <dgm:prSet/>
      <dgm:spPr/>
      <dgm:t>
        <a:bodyPr/>
        <a:lstStyle/>
        <a:p>
          <a:endParaRPr lang="th-TH" sz="3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4023399-23AF-4716-918B-F2431E507D2F}" type="sibTrans" cxnId="{D32B83D0-4F70-47E1-87AC-99325DBEBF9F}">
      <dgm:prSet/>
      <dgm:spPr/>
      <dgm:t>
        <a:bodyPr/>
        <a:lstStyle/>
        <a:p>
          <a:endParaRPr lang="th-TH" sz="36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54C1458-EC9A-4D76-B930-B3E438273A78}" type="pres">
      <dgm:prSet presAssocID="{C51400BB-3235-47EE-8B0B-08AAF35A18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0BB22A6-EDC4-4B7E-BC65-2BAA4FD223A6}" type="pres">
      <dgm:prSet presAssocID="{9CBDECE2-CF5E-4DFE-ABF2-019BECF3D0CA}" presName="parentLin" presStyleCnt="0"/>
      <dgm:spPr/>
    </dgm:pt>
    <dgm:pt modelId="{D4E75B7A-C1F5-461B-818E-F5D02D54445B}" type="pres">
      <dgm:prSet presAssocID="{9CBDECE2-CF5E-4DFE-ABF2-019BECF3D0CA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EC3B2CB3-7F26-4BA3-8724-D679CAB4EC66}" type="pres">
      <dgm:prSet presAssocID="{9CBDECE2-CF5E-4DFE-ABF2-019BECF3D0CA}" presName="parentText" presStyleLbl="node1" presStyleIdx="0" presStyleCnt="3" custScaleX="129939" custScaleY="89930" custLinFactNeighborX="12611" custLinFactNeighborY="915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B5E5435-D6C1-45DD-A22F-577B4840E0DF}" type="pres">
      <dgm:prSet presAssocID="{9CBDECE2-CF5E-4DFE-ABF2-019BECF3D0CA}" presName="negativeSpace" presStyleCnt="0"/>
      <dgm:spPr/>
    </dgm:pt>
    <dgm:pt modelId="{09521DCF-09D0-417D-B27E-450223A413B2}" type="pres">
      <dgm:prSet presAssocID="{9CBDECE2-CF5E-4DFE-ABF2-019BECF3D0CA}" presName="childText" presStyleLbl="conFgAcc1" presStyleIdx="0" presStyleCnt="3">
        <dgm:presLayoutVars>
          <dgm:bulletEnabled val="1"/>
        </dgm:presLayoutVars>
      </dgm:prSet>
      <dgm:spPr/>
    </dgm:pt>
    <dgm:pt modelId="{FE7F5917-3E5C-4C6E-A87F-385F28E129C1}" type="pres">
      <dgm:prSet presAssocID="{C1BE6F03-FDCF-45D8-8A98-EA08CFB9800B}" presName="spaceBetweenRectangles" presStyleCnt="0"/>
      <dgm:spPr/>
    </dgm:pt>
    <dgm:pt modelId="{D1A91486-F890-4AF4-83CA-0E98F85E6503}" type="pres">
      <dgm:prSet presAssocID="{A45B8463-784D-4D81-8A74-3D7D8B1D5612}" presName="parentLin" presStyleCnt="0"/>
      <dgm:spPr/>
    </dgm:pt>
    <dgm:pt modelId="{AA5224A8-50C2-449B-B488-0E0BEFFD300D}" type="pres">
      <dgm:prSet presAssocID="{A45B8463-784D-4D81-8A74-3D7D8B1D5612}" presName="parentLeftMargin" presStyleLbl="node1" presStyleIdx="0" presStyleCnt="3"/>
      <dgm:spPr/>
      <dgm:t>
        <a:bodyPr/>
        <a:lstStyle/>
        <a:p>
          <a:endParaRPr lang="th-TH"/>
        </a:p>
      </dgm:t>
    </dgm:pt>
    <dgm:pt modelId="{A50EC4F1-E8A3-43E8-BE50-41D47969B3ED}" type="pres">
      <dgm:prSet presAssocID="{A45B8463-784D-4D81-8A74-3D7D8B1D5612}" presName="parentText" presStyleLbl="node1" presStyleIdx="1" presStyleCnt="3" custScaleX="131526" custScaleY="98075" custLinFactNeighborX="-22722" custLinFactNeighborY="221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0C20DB9-C531-417B-AF01-EC3632B480B3}" type="pres">
      <dgm:prSet presAssocID="{A45B8463-784D-4D81-8A74-3D7D8B1D5612}" presName="negativeSpace" presStyleCnt="0"/>
      <dgm:spPr/>
    </dgm:pt>
    <dgm:pt modelId="{7FF1CFCC-AEC0-4BD1-8863-9ADA841DD804}" type="pres">
      <dgm:prSet presAssocID="{A45B8463-784D-4D81-8A74-3D7D8B1D5612}" presName="childText" presStyleLbl="conFgAcc1" presStyleIdx="1" presStyleCnt="3">
        <dgm:presLayoutVars>
          <dgm:bulletEnabled val="1"/>
        </dgm:presLayoutVars>
      </dgm:prSet>
      <dgm:spPr/>
    </dgm:pt>
    <dgm:pt modelId="{ADF91268-C923-4076-B5D7-8688528B9E03}" type="pres">
      <dgm:prSet presAssocID="{04023399-23AF-4716-918B-F2431E507D2F}" presName="spaceBetweenRectangles" presStyleCnt="0"/>
      <dgm:spPr/>
    </dgm:pt>
    <dgm:pt modelId="{A5A62736-1D56-42C9-B835-D57F717B6E3B}" type="pres">
      <dgm:prSet presAssocID="{7037DC9B-62E5-4457-AE45-ADC881BD4A47}" presName="parentLin" presStyleCnt="0"/>
      <dgm:spPr/>
    </dgm:pt>
    <dgm:pt modelId="{9DD55DB0-D60E-4217-87DB-B5CF0452FC9D}" type="pres">
      <dgm:prSet presAssocID="{7037DC9B-62E5-4457-AE45-ADC881BD4A47}" presName="parentLeftMargin" presStyleLbl="node1" presStyleIdx="1" presStyleCnt="3"/>
      <dgm:spPr/>
      <dgm:t>
        <a:bodyPr/>
        <a:lstStyle/>
        <a:p>
          <a:endParaRPr lang="th-TH"/>
        </a:p>
      </dgm:t>
    </dgm:pt>
    <dgm:pt modelId="{7C9627FE-6B47-4551-9C42-FB78DFC90913}" type="pres">
      <dgm:prSet presAssocID="{7037DC9B-62E5-4457-AE45-ADC881BD4A47}" presName="parentText" presStyleLbl="node1" presStyleIdx="2" presStyleCnt="3" custScaleX="131084" custScaleY="89202" custLinFactNeighborX="-23250" custLinFactNeighborY="-1739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1086BA2-1657-496A-8D15-E7F10B530AD3}" type="pres">
      <dgm:prSet presAssocID="{7037DC9B-62E5-4457-AE45-ADC881BD4A47}" presName="negativeSpace" presStyleCnt="0"/>
      <dgm:spPr/>
    </dgm:pt>
    <dgm:pt modelId="{740E1AB9-C27D-4EBB-9C41-984DA9C4EF8E}" type="pres">
      <dgm:prSet presAssocID="{7037DC9B-62E5-4457-AE45-ADC881BD4A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A54D4A7-822C-44A0-BB96-0B9EDC1746EF}" srcId="{C51400BB-3235-47EE-8B0B-08AAF35A18F1}" destId="{7037DC9B-62E5-4457-AE45-ADC881BD4A47}" srcOrd="2" destOrd="0" parTransId="{963C2317-D1E2-4CC0-8730-B8348197C6E6}" sibTransId="{C116B18F-5ED5-4A86-B829-0CE647E3CD29}"/>
    <dgm:cxn modelId="{9D991A67-8E68-4CE6-8B13-19B1711707F5}" type="presOf" srcId="{A45B8463-784D-4D81-8A74-3D7D8B1D5612}" destId="{AA5224A8-50C2-449B-B488-0E0BEFFD300D}" srcOrd="0" destOrd="0" presId="urn:microsoft.com/office/officeart/2005/8/layout/list1"/>
    <dgm:cxn modelId="{1590B92E-C6A9-4E88-88FE-36B6A00695ED}" type="presOf" srcId="{7037DC9B-62E5-4457-AE45-ADC881BD4A47}" destId="{9DD55DB0-D60E-4217-87DB-B5CF0452FC9D}" srcOrd="0" destOrd="0" presId="urn:microsoft.com/office/officeart/2005/8/layout/list1"/>
    <dgm:cxn modelId="{6FB33A1E-8DCA-4B5D-B7A8-257EAD6EE647}" type="presOf" srcId="{C51400BB-3235-47EE-8B0B-08AAF35A18F1}" destId="{754C1458-EC9A-4D76-B930-B3E438273A78}" srcOrd="0" destOrd="0" presId="urn:microsoft.com/office/officeart/2005/8/layout/list1"/>
    <dgm:cxn modelId="{13C3912B-071B-49DF-954D-0161FB0CCE77}" type="presOf" srcId="{A45B8463-784D-4D81-8A74-3D7D8B1D5612}" destId="{A50EC4F1-E8A3-43E8-BE50-41D47969B3ED}" srcOrd="1" destOrd="0" presId="urn:microsoft.com/office/officeart/2005/8/layout/list1"/>
    <dgm:cxn modelId="{5D706505-B6D7-4500-B7C1-8625F1F87A0A}" type="presOf" srcId="{7037DC9B-62E5-4457-AE45-ADC881BD4A47}" destId="{7C9627FE-6B47-4551-9C42-FB78DFC90913}" srcOrd="1" destOrd="0" presId="urn:microsoft.com/office/officeart/2005/8/layout/list1"/>
    <dgm:cxn modelId="{2B0BC994-FD3E-4FEE-9ED7-CC0D73985401}" type="presOf" srcId="{9CBDECE2-CF5E-4DFE-ABF2-019BECF3D0CA}" destId="{D4E75B7A-C1F5-461B-818E-F5D02D54445B}" srcOrd="0" destOrd="0" presId="urn:microsoft.com/office/officeart/2005/8/layout/list1"/>
    <dgm:cxn modelId="{D32B83D0-4F70-47E1-87AC-99325DBEBF9F}" srcId="{C51400BB-3235-47EE-8B0B-08AAF35A18F1}" destId="{A45B8463-784D-4D81-8A74-3D7D8B1D5612}" srcOrd="1" destOrd="0" parTransId="{46F6CC35-DC4D-499B-BAEC-5B45DFF8AAFE}" sibTransId="{04023399-23AF-4716-918B-F2431E507D2F}"/>
    <dgm:cxn modelId="{5B0D8AB7-4DF1-4A87-AAF8-BF49ED8C1F53}" srcId="{C51400BB-3235-47EE-8B0B-08AAF35A18F1}" destId="{9CBDECE2-CF5E-4DFE-ABF2-019BECF3D0CA}" srcOrd="0" destOrd="0" parTransId="{5D00BF4A-F55C-4666-B02A-601BB512560B}" sibTransId="{C1BE6F03-FDCF-45D8-8A98-EA08CFB9800B}"/>
    <dgm:cxn modelId="{E131287D-5F69-4467-8A46-60990C8DC1F5}" type="presOf" srcId="{9CBDECE2-CF5E-4DFE-ABF2-019BECF3D0CA}" destId="{EC3B2CB3-7F26-4BA3-8724-D679CAB4EC66}" srcOrd="1" destOrd="0" presId="urn:microsoft.com/office/officeart/2005/8/layout/list1"/>
    <dgm:cxn modelId="{B32A276C-3BB4-4677-94AF-EFFCF0AE15B9}" type="presParOf" srcId="{754C1458-EC9A-4D76-B930-B3E438273A78}" destId="{90BB22A6-EDC4-4B7E-BC65-2BAA4FD223A6}" srcOrd="0" destOrd="0" presId="urn:microsoft.com/office/officeart/2005/8/layout/list1"/>
    <dgm:cxn modelId="{E4EF54FC-527C-499E-AA32-F93B62C821A2}" type="presParOf" srcId="{90BB22A6-EDC4-4B7E-BC65-2BAA4FD223A6}" destId="{D4E75B7A-C1F5-461B-818E-F5D02D54445B}" srcOrd="0" destOrd="0" presId="urn:microsoft.com/office/officeart/2005/8/layout/list1"/>
    <dgm:cxn modelId="{8E4406B6-67E2-42BE-8A3A-E5935F6797D5}" type="presParOf" srcId="{90BB22A6-EDC4-4B7E-BC65-2BAA4FD223A6}" destId="{EC3B2CB3-7F26-4BA3-8724-D679CAB4EC66}" srcOrd="1" destOrd="0" presId="urn:microsoft.com/office/officeart/2005/8/layout/list1"/>
    <dgm:cxn modelId="{83D3AC73-0C77-431D-BF3D-E3021F4D901D}" type="presParOf" srcId="{754C1458-EC9A-4D76-B930-B3E438273A78}" destId="{EB5E5435-D6C1-45DD-A22F-577B4840E0DF}" srcOrd="1" destOrd="0" presId="urn:microsoft.com/office/officeart/2005/8/layout/list1"/>
    <dgm:cxn modelId="{D929BFDA-7EDC-4DE7-9F3D-F110F240C371}" type="presParOf" srcId="{754C1458-EC9A-4D76-B930-B3E438273A78}" destId="{09521DCF-09D0-417D-B27E-450223A413B2}" srcOrd="2" destOrd="0" presId="urn:microsoft.com/office/officeart/2005/8/layout/list1"/>
    <dgm:cxn modelId="{C7C437BB-2B16-416F-A04C-B30575235BCF}" type="presParOf" srcId="{754C1458-EC9A-4D76-B930-B3E438273A78}" destId="{FE7F5917-3E5C-4C6E-A87F-385F28E129C1}" srcOrd="3" destOrd="0" presId="urn:microsoft.com/office/officeart/2005/8/layout/list1"/>
    <dgm:cxn modelId="{33F3A787-4372-4C73-8F92-E24EAF879081}" type="presParOf" srcId="{754C1458-EC9A-4D76-B930-B3E438273A78}" destId="{D1A91486-F890-4AF4-83CA-0E98F85E6503}" srcOrd="4" destOrd="0" presId="urn:microsoft.com/office/officeart/2005/8/layout/list1"/>
    <dgm:cxn modelId="{69F14AB1-F739-4C00-B8B9-D58534511477}" type="presParOf" srcId="{D1A91486-F890-4AF4-83CA-0E98F85E6503}" destId="{AA5224A8-50C2-449B-B488-0E0BEFFD300D}" srcOrd="0" destOrd="0" presId="urn:microsoft.com/office/officeart/2005/8/layout/list1"/>
    <dgm:cxn modelId="{2BDE338C-0BF5-451F-913B-87B428E4C820}" type="presParOf" srcId="{D1A91486-F890-4AF4-83CA-0E98F85E6503}" destId="{A50EC4F1-E8A3-43E8-BE50-41D47969B3ED}" srcOrd="1" destOrd="0" presId="urn:microsoft.com/office/officeart/2005/8/layout/list1"/>
    <dgm:cxn modelId="{04DC24BF-8142-42C4-969C-42D5E57C122C}" type="presParOf" srcId="{754C1458-EC9A-4D76-B930-B3E438273A78}" destId="{E0C20DB9-C531-417B-AF01-EC3632B480B3}" srcOrd="5" destOrd="0" presId="urn:microsoft.com/office/officeart/2005/8/layout/list1"/>
    <dgm:cxn modelId="{9AAB0FEF-E60B-45F7-A517-FAC24DCCA510}" type="presParOf" srcId="{754C1458-EC9A-4D76-B930-B3E438273A78}" destId="{7FF1CFCC-AEC0-4BD1-8863-9ADA841DD804}" srcOrd="6" destOrd="0" presId="urn:microsoft.com/office/officeart/2005/8/layout/list1"/>
    <dgm:cxn modelId="{62D45D41-5757-406B-AF88-92793479D2AA}" type="presParOf" srcId="{754C1458-EC9A-4D76-B930-B3E438273A78}" destId="{ADF91268-C923-4076-B5D7-8688528B9E03}" srcOrd="7" destOrd="0" presId="urn:microsoft.com/office/officeart/2005/8/layout/list1"/>
    <dgm:cxn modelId="{87DF8792-1998-4A8B-AF7F-2FEC063A27C6}" type="presParOf" srcId="{754C1458-EC9A-4D76-B930-B3E438273A78}" destId="{A5A62736-1D56-42C9-B835-D57F717B6E3B}" srcOrd="8" destOrd="0" presId="urn:microsoft.com/office/officeart/2005/8/layout/list1"/>
    <dgm:cxn modelId="{FB3949D8-B711-4FC6-AC91-B3D57683424F}" type="presParOf" srcId="{A5A62736-1D56-42C9-B835-D57F717B6E3B}" destId="{9DD55DB0-D60E-4217-87DB-B5CF0452FC9D}" srcOrd="0" destOrd="0" presId="urn:microsoft.com/office/officeart/2005/8/layout/list1"/>
    <dgm:cxn modelId="{B28A317C-9FD1-4EC2-A223-690DA185037D}" type="presParOf" srcId="{A5A62736-1D56-42C9-B835-D57F717B6E3B}" destId="{7C9627FE-6B47-4551-9C42-FB78DFC90913}" srcOrd="1" destOrd="0" presId="urn:microsoft.com/office/officeart/2005/8/layout/list1"/>
    <dgm:cxn modelId="{1A1E277D-1202-4731-97AC-C161EC4D17BF}" type="presParOf" srcId="{754C1458-EC9A-4D76-B930-B3E438273A78}" destId="{01086BA2-1657-496A-8D15-E7F10B530AD3}" srcOrd="9" destOrd="0" presId="urn:microsoft.com/office/officeart/2005/8/layout/list1"/>
    <dgm:cxn modelId="{50FAB29D-A90B-4629-9B66-449A960DCAB3}" type="presParOf" srcId="{754C1458-EC9A-4D76-B930-B3E438273A78}" destId="{740E1AB9-C27D-4EBB-9C41-984DA9C4EF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6C39AD-619F-C541-BE16-4E7E0C022939}" type="doc">
      <dgm:prSet loTypeId="urn:microsoft.com/office/officeart/2005/8/layout/StepDownProcess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00576C9-E7E3-7042-951B-609A159DE833}">
      <dgm:prSet phldrT="[Text]"/>
      <dgm:spPr/>
      <dgm:t>
        <a:bodyPr/>
        <a:lstStyle/>
        <a:p>
          <a:r>
            <a:rPr lang="th-TH" b="1" dirty="0" smtClean="0">
              <a:latin typeface="Tahoma"/>
              <a:cs typeface="Tahoma"/>
            </a:rPr>
            <a:t>Input</a:t>
          </a:r>
          <a:endParaRPr lang="en-US" b="1" dirty="0">
            <a:latin typeface="Tahoma"/>
            <a:cs typeface="Tahoma"/>
          </a:endParaRPr>
        </a:p>
      </dgm:t>
    </dgm:pt>
    <dgm:pt modelId="{2F81FDE8-3D9A-0A45-ACF3-5C681BFC59AC}" type="parTrans" cxnId="{30DDC0CD-3489-A748-BE87-171FB14DA238}">
      <dgm:prSet/>
      <dgm:spPr/>
      <dgm:t>
        <a:bodyPr/>
        <a:lstStyle/>
        <a:p>
          <a:endParaRPr lang="en-US">
            <a:latin typeface="Tahoma"/>
            <a:cs typeface="Tahoma"/>
          </a:endParaRPr>
        </a:p>
      </dgm:t>
    </dgm:pt>
    <dgm:pt modelId="{55A88DA8-501E-1E41-9518-38D6169164D4}" type="sibTrans" cxnId="{30DDC0CD-3489-A748-BE87-171FB14DA238}">
      <dgm:prSet/>
      <dgm:spPr/>
      <dgm:t>
        <a:bodyPr/>
        <a:lstStyle/>
        <a:p>
          <a:endParaRPr lang="en-US">
            <a:latin typeface="Tahoma"/>
            <a:cs typeface="Tahoma"/>
          </a:endParaRPr>
        </a:p>
      </dgm:t>
    </dgm:pt>
    <dgm:pt modelId="{611DA225-2163-2843-B407-C9DD61C7FC86}">
      <dgm:prSet phldrT="[Text]"/>
      <dgm:spPr/>
      <dgm:t>
        <a:bodyPr/>
        <a:lstStyle/>
        <a:p>
          <a:r>
            <a:rPr lang="th-TH" b="1" dirty="0" smtClean="0">
              <a:latin typeface="Tahoma"/>
              <a:cs typeface="Tahoma"/>
            </a:rPr>
            <a:t>Process</a:t>
          </a:r>
          <a:endParaRPr lang="en-US" b="1" dirty="0">
            <a:latin typeface="Tahoma"/>
            <a:cs typeface="Tahoma"/>
          </a:endParaRPr>
        </a:p>
      </dgm:t>
    </dgm:pt>
    <dgm:pt modelId="{D2FFE178-3204-AA40-97F5-3609E911DD20}" type="parTrans" cxnId="{032C2889-ADD7-F944-83D3-4EAED73D3CB5}">
      <dgm:prSet/>
      <dgm:spPr/>
      <dgm:t>
        <a:bodyPr/>
        <a:lstStyle/>
        <a:p>
          <a:endParaRPr lang="en-US">
            <a:latin typeface="Tahoma"/>
            <a:cs typeface="Tahoma"/>
          </a:endParaRPr>
        </a:p>
      </dgm:t>
    </dgm:pt>
    <dgm:pt modelId="{0C4D12A7-12B8-6F42-8715-D919EDC7229D}" type="sibTrans" cxnId="{032C2889-ADD7-F944-83D3-4EAED73D3CB5}">
      <dgm:prSet/>
      <dgm:spPr/>
      <dgm:t>
        <a:bodyPr/>
        <a:lstStyle/>
        <a:p>
          <a:endParaRPr lang="en-US">
            <a:latin typeface="Tahoma"/>
            <a:cs typeface="Tahoma"/>
          </a:endParaRPr>
        </a:p>
      </dgm:t>
    </dgm:pt>
    <dgm:pt modelId="{D7C7F0DD-FE3A-714F-A418-DC98C251FE6C}">
      <dgm:prSet phldrT="[Text]"/>
      <dgm:spPr/>
      <dgm:t>
        <a:bodyPr/>
        <a:lstStyle/>
        <a:p>
          <a:r>
            <a:rPr lang="th-TH" b="1" dirty="0" smtClean="0">
              <a:latin typeface="Tahoma"/>
              <a:cs typeface="Tahoma"/>
            </a:rPr>
            <a:t>Output</a:t>
          </a:r>
          <a:endParaRPr lang="en-US" b="1" dirty="0">
            <a:latin typeface="Tahoma"/>
            <a:cs typeface="Tahoma"/>
          </a:endParaRPr>
        </a:p>
      </dgm:t>
    </dgm:pt>
    <dgm:pt modelId="{D20C31C7-C764-AC40-A48B-39EDF590313C}" type="parTrans" cxnId="{119FE86C-C464-1D41-A208-2E693E7888D4}">
      <dgm:prSet/>
      <dgm:spPr/>
      <dgm:t>
        <a:bodyPr/>
        <a:lstStyle/>
        <a:p>
          <a:endParaRPr lang="en-US">
            <a:latin typeface="Tahoma"/>
            <a:cs typeface="Tahoma"/>
          </a:endParaRPr>
        </a:p>
      </dgm:t>
    </dgm:pt>
    <dgm:pt modelId="{C8EC5122-FE51-8248-8356-800934711B0E}" type="sibTrans" cxnId="{119FE86C-C464-1D41-A208-2E693E7888D4}">
      <dgm:prSet/>
      <dgm:spPr/>
      <dgm:t>
        <a:bodyPr/>
        <a:lstStyle/>
        <a:p>
          <a:endParaRPr lang="en-US">
            <a:latin typeface="Tahoma"/>
            <a:cs typeface="Tahoma"/>
          </a:endParaRPr>
        </a:p>
      </dgm:t>
    </dgm:pt>
    <dgm:pt modelId="{5FD88276-1927-7447-AC4C-F60119172BCD}" type="pres">
      <dgm:prSet presAssocID="{ED6C39AD-619F-C541-BE16-4E7E0C02293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CFCA121-BCC4-5F4A-B877-E59F8065FC90}" type="pres">
      <dgm:prSet presAssocID="{000576C9-E7E3-7042-951B-609A159DE833}" presName="composite" presStyleCnt="0"/>
      <dgm:spPr/>
      <dgm:t>
        <a:bodyPr/>
        <a:lstStyle/>
        <a:p>
          <a:endParaRPr lang="en-US"/>
        </a:p>
      </dgm:t>
    </dgm:pt>
    <dgm:pt modelId="{ACA27745-AE74-4548-ABBE-5306F08C8A5E}" type="pres">
      <dgm:prSet presAssocID="{000576C9-E7E3-7042-951B-609A159DE833}" presName="bentUpArrow1" presStyleLbl="alignImgPlace1" presStyleIdx="0" presStyleCnt="2" custLinFactNeighborX="-72849" custLinFactNeighborY="4561"/>
      <dgm:spPr/>
      <dgm:t>
        <a:bodyPr/>
        <a:lstStyle/>
        <a:p>
          <a:endParaRPr lang="en-US"/>
        </a:p>
      </dgm:t>
    </dgm:pt>
    <dgm:pt modelId="{5D653B04-5023-7B41-A0C6-42806A4D76DD}" type="pres">
      <dgm:prSet presAssocID="{000576C9-E7E3-7042-951B-609A159DE833}" presName="ParentText" presStyleLbl="node1" presStyleIdx="0" presStyleCnt="3" custLinFactNeighborX="-61364" custLinFactNeighborY="89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7F6823-7204-1A4D-A97A-E2D1EA0C6B03}" type="pres">
      <dgm:prSet presAssocID="{000576C9-E7E3-7042-951B-609A159DE833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5B252-8F3A-F74A-8504-FE8F41533597}" type="pres">
      <dgm:prSet presAssocID="{55A88DA8-501E-1E41-9518-38D6169164D4}" presName="sibTrans" presStyleCnt="0"/>
      <dgm:spPr/>
      <dgm:t>
        <a:bodyPr/>
        <a:lstStyle/>
        <a:p>
          <a:endParaRPr lang="en-US"/>
        </a:p>
      </dgm:t>
    </dgm:pt>
    <dgm:pt modelId="{A1B36506-B469-7B43-99A3-F920078D33E9}" type="pres">
      <dgm:prSet presAssocID="{611DA225-2163-2843-B407-C9DD61C7FC86}" presName="composite" presStyleCnt="0"/>
      <dgm:spPr/>
      <dgm:t>
        <a:bodyPr/>
        <a:lstStyle/>
        <a:p>
          <a:endParaRPr lang="en-US"/>
        </a:p>
      </dgm:t>
    </dgm:pt>
    <dgm:pt modelId="{368C29F9-3864-584A-9F37-1749C36E0BB7}" type="pres">
      <dgm:prSet presAssocID="{611DA225-2163-2843-B407-C9DD61C7FC86}" presName="bentUpArrow1" presStyleLbl="alignImgPlace1" presStyleIdx="1" presStyleCnt="2" custLinFactNeighborX="-68619" custLinFactNeighborY="-163"/>
      <dgm:spPr/>
      <dgm:t>
        <a:bodyPr/>
        <a:lstStyle/>
        <a:p>
          <a:endParaRPr lang="en-US"/>
        </a:p>
      </dgm:t>
    </dgm:pt>
    <dgm:pt modelId="{328837A6-3CD0-8641-907A-7462EE292956}" type="pres">
      <dgm:prSet presAssocID="{611DA225-2163-2843-B407-C9DD61C7FC86}" presName="ParentText" presStyleLbl="node1" presStyleIdx="1" presStyleCnt="3" custLinFactNeighborX="-52923" custLinFactNeighborY="-1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665C9-367D-3C46-88BA-586412CA7131}" type="pres">
      <dgm:prSet presAssocID="{611DA225-2163-2843-B407-C9DD61C7FC86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3E6290-3948-534B-8DFB-A6653AA96995}" type="pres">
      <dgm:prSet presAssocID="{0C4D12A7-12B8-6F42-8715-D919EDC7229D}" presName="sibTrans" presStyleCnt="0"/>
      <dgm:spPr/>
      <dgm:t>
        <a:bodyPr/>
        <a:lstStyle/>
        <a:p>
          <a:endParaRPr lang="en-US"/>
        </a:p>
      </dgm:t>
    </dgm:pt>
    <dgm:pt modelId="{82C7D590-A4F9-5A4B-B553-776B9DB78976}" type="pres">
      <dgm:prSet presAssocID="{D7C7F0DD-FE3A-714F-A418-DC98C251FE6C}" presName="composite" presStyleCnt="0"/>
      <dgm:spPr/>
      <dgm:t>
        <a:bodyPr/>
        <a:lstStyle/>
        <a:p>
          <a:endParaRPr lang="en-US"/>
        </a:p>
      </dgm:t>
    </dgm:pt>
    <dgm:pt modelId="{B3645D62-EA41-1D4E-A390-02C5F8857029}" type="pres">
      <dgm:prSet presAssocID="{D7C7F0DD-FE3A-714F-A418-DC98C251FE6C}" presName="ParentText" presStyleLbl="node1" presStyleIdx="2" presStyleCnt="3" custLinFactNeighborX="-49121" custLinFactNeighborY="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A95589-791E-4CD5-B9A1-5579C8C01BA4}" type="presOf" srcId="{000576C9-E7E3-7042-951B-609A159DE833}" destId="{5D653B04-5023-7B41-A0C6-42806A4D76DD}" srcOrd="0" destOrd="0" presId="urn:microsoft.com/office/officeart/2005/8/layout/StepDownProcess"/>
    <dgm:cxn modelId="{119FE86C-C464-1D41-A208-2E693E7888D4}" srcId="{ED6C39AD-619F-C541-BE16-4E7E0C022939}" destId="{D7C7F0DD-FE3A-714F-A418-DC98C251FE6C}" srcOrd="2" destOrd="0" parTransId="{D20C31C7-C764-AC40-A48B-39EDF590313C}" sibTransId="{C8EC5122-FE51-8248-8356-800934711B0E}"/>
    <dgm:cxn modelId="{824DA8B2-8614-4B9B-BA20-90C10956A1EC}" type="presOf" srcId="{ED6C39AD-619F-C541-BE16-4E7E0C022939}" destId="{5FD88276-1927-7447-AC4C-F60119172BCD}" srcOrd="0" destOrd="0" presId="urn:microsoft.com/office/officeart/2005/8/layout/StepDownProcess"/>
    <dgm:cxn modelId="{5AF3CBA5-6227-41EB-A5A6-BEEDEB0D7237}" type="presOf" srcId="{611DA225-2163-2843-B407-C9DD61C7FC86}" destId="{328837A6-3CD0-8641-907A-7462EE292956}" srcOrd="0" destOrd="0" presId="urn:microsoft.com/office/officeart/2005/8/layout/StepDownProcess"/>
    <dgm:cxn modelId="{2846AC83-53BE-4335-AA19-7E8C7E808FEB}" type="presOf" srcId="{D7C7F0DD-FE3A-714F-A418-DC98C251FE6C}" destId="{B3645D62-EA41-1D4E-A390-02C5F8857029}" srcOrd="0" destOrd="0" presId="urn:microsoft.com/office/officeart/2005/8/layout/StepDownProcess"/>
    <dgm:cxn modelId="{30DDC0CD-3489-A748-BE87-171FB14DA238}" srcId="{ED6C39AD-619F-C541-BE16-4E7E0C022939}" destId="{000576C9-E7E3-7042-951B-609A159DE833}" srcOrd="0" destOrd="0" parTransId="{2F81FDE8-3D9A-0A45-ACF3-5C681BFC59AC}" sibTransId="{55A88DA8-501E-1E41-9518-38D6169164D4}"/>
    <dgm:cxn modelId="{032C2889-ADD7-F944-83D3-4EAED73D3CB5}" srcId="{ED6C39AD-619F-C541-BE16-4E7E0C022939}" destId="{611DA225-2163-2843-B407-C9DD61C7FC86}" srcOrd="1" destOrd="0" parTransId="{D2FFE178-3204-AA40-97F5-3609E911DD20}" sibTransId="{0C4D12A7-12B8-6F42-8715-D919EDC7229D}"/>
    <dgm:cxn modelId="{2B4C063F-4347-4EE3-A71B-1032CD664674}" type="presParOf" srcId="{5FD88276-1927-7447-AC4C-F60119172BCD}" destId="{7CFCA121-BCC4-5F4A-B877-E59F8065FC90}" srcOrd="0" destOrd="0" presId="urn:microsoft.com/office/officeart/2005/8/layout/StepDownProcess"/>
    <dgm:cxn modelId="{AF44A143-5784-48EE-9356-15867E3E33ED}" type="presParOf" srcId="{7CFCA121-BCC4-5F4A-B877-E59F8065FC90}" destId="{ACA27745-AE74-4548-ABBE-5306F08C8A5E}" srcOrd="0" destOrd="0" presId="urn:microsoft.com/office/officeart/2005/8/layout/StepDownProcess"/>
    <dgm:cxn modelId="{7318016C-FF3B-4BF2-8EAC-C577145C072E}" type="presParOf" srcId="{7CFCA121-BCC4-5F4A-B877-E59F8065FC90}" destId="{5D653B04-5023-7B41-A0C6-42806A4D76DD}" srcOrd="1" destOrd="0" presId="urn:microsoft.com/office/officeart/2005/8/layout/StepDownProcess"/>
    <dgm:cxn modelId="{8DB061EF-F276-4E65-90F7-A6E434B08C49}" type="presParOf" srcId="{7CFCA121-BCC4-5F4A-B877-E59F8065FC90}" destId="{BE7F6823-7204-1A4D-A97A-E2D1EA0C6B03}" srcOrd="2" destOrd="0" presId="urn:microsoft.com/office/officeart/2005/8/layout/StepDownProcess"/>
    <dgm:cxn modelId="{54A38DCA-FD85-4D69-B943-1411F7902CC7}" type="presParOf" srcId="{5FD88276-1927-7447-AC4C-F60119172BCD}" destId="{FC85B252-8F3A-F74A-8504-FE8F41533597}" srcOrd="1" destOrd="0" presId="urn:microsoft.com/office/officeart/2005/8/layout/StepDownProcess"/>
    <dgm:cxn modelId="{90E15816-B017-46A4-9379-6D9E8733459A}" type="presParOf" srcId="{5FD88276-1927-7447-AC4C-F60119172BCD}" destId="{A1B36506-B469-7B43-99A3-F920078D33E9}" srcOrd="2" destOrd="0" presId="urn:microsoft.com/office/officeart/2005/8/layout/StepDownProcess"/>
    <dgm:cxn modelId="{5D5791F8-B574-4C31-990B-D9577D1598DA}" type="presParOf" srcId="{A1B36506-B469-7B43-99A3-F920078D33E9}" destId="{368C29F9-3864-584A-9F37-1749C36E0BB7}" srcOrd="0" destOrd="0" presId="urn:microsoft.com/office/officeart/2005/8/layout/StepDownProcess"/>
    <dgm:cxn modelId="{064AF635-EBB5-4F51-A529-D08C3294246D}" type="presParOf" srcId="{A1B36506-B469-7B43-99A3-F920078D33E9}" destId="{328837A6-3CD0-8641-907A-7462EE292956}" srcOrd="1" destOrd="0" presId="urn:microsoft.com/office/officeart/2005/8/layout/StepDownProcess"/>
    <dgm:cxn modelId="{5CE40171-87FE-4FA6-A268-F18D3A1776B4}" type="presParOf" srcId="{A1B36506-B469-7B43-99A3-F920078D33E9}" destId="{B41665C9-367D-3C46-88BA-586412CA7131}" srcOrd="2" destOrd="0" presId="urn:microsoft.com/office/officeart/2005/8/layout/StepDownProcess"/>
    <dgm:cxn modelId="{67A0DAB9-67A3-403C-B761-7EC4D07BEF71}" type="presParOf" srcId="{5FD88276-1927-7447-AC4C-F60119172BCD}" destId="{6C3E6290-3948-534B-8DFB-A6653AA96995}" srcOrd="3" destOrd="0" presId="urn:microsoft.com/office/officeart/2005/8/layout/StepDownProcess"/>
    <dgm:cxn modelId="{06172ADD-B011-43D2-BBD3-BC3A41CBA413}" type="presParOf" srcId="{5FD88276-1927-7447-AC4C-F60119172BCD}" destId="{82C7D590-A4F9-5A4B-B553-776B9DB78976}" srcOrd="4" destOrd="0" presId="urn:microsoft.com/office/officeart/2005/8/layout/StepDownProcess"/>
    <dgm:cxn modelId="{ABEBE848-E24D-42BB-9810-2FECF40095FA}" type="presParOf" srcId="{82C7D590-A4F9-5A4B-B553-776B9DB78976}" destId="{B3645D62-EA41-1D4E-A390-02C5F8857029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521DCF-09D0-417D-B27E-450223A413B2}">
      <dsp:nvSpPr>
        <dsp:cNvPr id="0" name=""/>
        <dsp:cNvSpPr/>
      </dsp:nvSpPr>
      <dsp:spPr>
        <a:xfrm>
          <a:off x="0" y="566517"/>
          <a:ext cx="8124296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B2CB3-7F26-4BA3-8724-D679CAB4EC66}">
      <dsp:nvSpPr>
        <dsp:cNvPr id="0" name=""/>
        <dsp:cNvSpPr/>
      </dsp:nvSpPr>
      <dsp:spPr>
        <a:xfrm>
          <a:off x="232172" y="83447"/>
          <a:ext cx="7582941" cy="7259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55" tIns="0" rIns="2149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กรมทำแผน(ปรับแผนปฏิบัติการ) งบขาลงปี </a:t>
          </a:r>
          <a:r>
            <a:rPr lang="en-US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56 </a:t>
          </a: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รองรับตัวชี้วัดที่เกี่ยวข้อง และวางแผนคำของบประมาณปี </a:t>
          </a:r>
          <a:r>
            <a:rPr lang="en-US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2557 </a:t>
          </a: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ภายในกลางเดือนธันวาคม </a:t>
          </a:r>
          <a:r>
            <a:rPr lang="en-US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55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2172" y="83447"/>
        <a:ext cx="7582941" cy="725913"/>
      </dsp:txXfrm>
    </dsp:sp>
    <dsp:sp modelId="{7FF1CFCC-AEC0-4BD1-8863-9ADA841DD804}">
      <dsp:nvSpPr>
        <dsp:cNvPr id="0" name=""/>
        <dsp:cNvSpPr/>
      </dsp:nvSpPr>
      <dsp:spPr>
        <a:xfrm>
          <a:off x="0" y="1541591"/>
          <a:ext cx="8124296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EC4F1-E8A3-43E8-BE50-41D47969B3ED}">
      <dsp:nvSpPr>
        <dsp:cNvPr id="0" name=""/>
        <dsp:cNvSpPr/>
      </dsp:nvSpPr>
      <dsp:spPr>
        <a:xfrm>
          <a:off x="155239" y="1056117"/>
          <a:ext cx="7627982" cy="7216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55" tIns="0" rIns="2149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กรม รวมกับผู้บริหารเขตสุขภาพ (</a:t>
          </a:r>
          <a:r>
            <a:rPr lang="th-TH" sz="1800" b="1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ผตร.</a:t>
          </a: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) </a:t>
          </a:r>
          <a:r>
            <a:rPr lang="th-TH" sz="1800" b="1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บูรณา</a:t>
          </a: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การแผนปฏิบัติการเขตสุขภาพให้สอดคล้องกับเป้าหมายที่กำหนด ภายในสัปดาห์ที่ 3 ของเดือนธันวาคม </a:t>
          </a:r>
          <a:r>
            <a:rPr lang="en-US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55 ( Work shop)</a:t>
          </a:r>
        </a:p>
      </dsp:txBody>
      <dsp:txXfrm>
        <a:off x="155239" y="1056117"/>
        <a:ext cx="7627982" cy="721634"/>
      </dsp:txXfrm>
    </dsp:sp>
    <dsp:sp modelId="{740E1AB9-C27D-4EBB-9C41-984DA9C4EF8E}">
      <dsp:nvSpPr>
        <dsp:cNvPr id="0" name=""/>
        <dsp:cNvSpPr/>
      </dsp:nvSpPr>
      <dsp:spPr>
        <a:xfrm>
          <a:off x="0" y="2502439"/>
          <a:ext cx="8124296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9627FE-6B47-4551-9C42-FB78DFC90913}">
      <dsp:nvSpPr>
        <dsp:cNvPr id="0" name=""/>
        <dsp:cNvSpPr/>
      </dsp:nvSpPr>
      <dsp:spPr>
        <a:xfrm>
          <a:off x="155543" y="2037808"/>
          <a:ext cx="7647091" cy="7074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55" tIns="0" rIns="2149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สนย.</a:t>
          </a: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เป็นแกนร่วมกับกรม จัดทำมาตรฐานตัวชี้วัด และระบบรายงาน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55543" y="2037808"/>
        <a:ext cx="7647091" cy="707407"/>
      </dsp:txXfrm>
    </dsp:sp>
    <dsp:sp modelId="{3A557821-84AE-44AB-B23D-24D127035CE1}">
      <dsp:nvSpPr>
        <dsp:cNvPr id="0" name=""/>
        <dsp:cNvSpPr/>
      </dsp:nvSpPr>
      <dsp:spPr>
        <a:xfrm>
          <a:off x="0" y="3523512"/>
          <a:ext cx="8124296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3FC5B7-644F-4089-A427-E65BF6455EE9}">
      <dsp:nvSpPr>
        <dsp:cNvPr id="0" name=""/>
        <dsp:cNvSpPr/>
      </dsp:nvSpPr>
      <dsp:spPr>
        <a:xfrm>
          <a:off x="154784" y="2966500"/>
          <a:ext cx="7610523" cy="76763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55" tIns="0" rIns="2149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ชี้แจงหลักการ แนวทางการดำเนินงานให้จังหวัดทราบ พร้อมจัดสรรงบประมาณจากทุกแหล่งสนับสนุนการดำเนินงานตามแผน ภายในสิ้นเดือนธันวาคม </a:t>
          </a:r>
          <a:r>
            <a:rPr lang="en-US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2555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54784" y="2966500"/>
        <a:ext cx="7610523" cy="767633"/>
      </dsp:txXfrm>
    </dsp:sp>
    <dsp:sp modelId="{9BA2FACB-00A9-450C-96B3-44AD0EBCB1B9}">
      <dsp:nvSpPr>
        <dsp:cNvPr id="0" name=""/>
        <dsp:cNvSpPr/>
      </dsp:nvSpPr>
      <dsp:spPr>
        <a:xfrm>
          <a:off x="0" y="4463512"/>
          <a:ext cx="8124296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2AA8BA-A612-4834-9B51-AFDEA8F332DE}">
      <dsp:nvSpPr>
        <dsp:cNvPr id="0" name=""/>
        <dsp:cNvSpPr/>
      </dsp:nvSpPr>
      <dsp:spPr>
        <a:xfrm>
          <a:off x="154784" y="3949292"/>
          <a:ext cx="7662787" cy="68655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4955" tIns="0" rIns="21495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1 </a:t>
          </a: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มกราคม </a:t>
          </a:r>
          <a:r>
            <a:rPr lang="en-US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2556 </a:t>
          </a: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จังหวัดเริ่มดำเนินการตามแผนปฏิบัติการ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54784" y="3949292"/>
        <a:ext cx="7662787" cy="6865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521DCF-09D0-417D-B27E-450223A413B2}">
      <dsp:nvSpPr>
        <dsp:cNvPr id="0" name=""/>
        <dsp:cNvSpPr/>
      </dsp:nvSpPr>
      <dsp:spPr>
        <a:xfrm>
          <a:off x="0" y="493140"/>
          <a:ext cx="7886996" cy="95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B2CB3-7F26-4BA3-8724-D679CAB4EC66}">
      <dsp:nvSpPr>
        <dsp:cNvPr id="0" name=""/>
        <dsp:cNvSpPr/>
      </dsp:nvSpPr>
      <dsp:spPr>
        <a:xfrm>
          <a:off x="444081" y="147873"/>
          <a:ext cx="7173798" cy="10087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77" tIns="0" rIns="20867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ผู้บริหารเขตสุขภาพ (</a:t>
          </a:r>
          <a:r>
            <a:rPr lang="th-TH" sz="2400" b="1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ผตร.</a:t>
          </a:r>
          <a:r>
            <a:rPr lang="th-TH" sz="2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)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ควบคุมให้เป็นไปตามแผนปฏิบัติงาน</a:t>
          </a:r>
          <a:endParaRPr lang="th-TH" sz="24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44081" y="147873"/>
        <a:ext cx="7173798" cy="1008798"/>
      </dsp:txXfrm>
    </dsp:sp>
    <dsp:sp modelId="{7FF1CFCC-AEC0-4BD1-8863-9ADA841DD804}">
      <dsp:nvSpPr>
        <dsp:cNvPr id="0" name=""/>
        <dsp:cNvSpPr/>
      </dsp:nvSpPr>
      <dsp:spPr>
        <a:xfrm>
          <a:off x="0" y="2195226"/>
          <a:ext cx="7886996" cy="95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EC4F1-E8A3-43E8-BE50-41D47969B3ED}">
      <dsp:nvSpPr>
        <dsp:cNvPr id="0" name=""/>
        <dsp:cNvSpPr/>
      </dsp:nvSpPr>
      <dsp:spPr>
        <a:xfrm>
          <a:off x="304745" y="1680775"/>
          <a:ext cx="7261415" cy="11001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77" tIns="0" rIns="20867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สำนักตรวจฯ และกรม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ร่วมกันติดตาม กำกับ ความก้าวหน้า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พร้อมรายงานความก้าวหน้า ทุก 3 เดือน</a:t>
          </a:r>
          <a:endParaRPr lang="en-US" sz="2000" b="1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04745" y="1680775"/>
        <a:ext cx="7261415" cy="1100166"/>
      </dsp:txXfrm>
    </dsp:sp>
    <dsp:sp modelId="{740E1AB9-C27D-4EBB-9C41-984DA9C4EF8E}">
      <dsp:nvSpPr>
        <dsp:cNvPr id="0" name=""/>
        <dsp:cNvSpPr/>
      </dsp:nvSpPr>
      <dsp:spPr>
        <a:xfrm>
          <a:off x="0" y="3797778"/>
          <a:ext cx="7886996" cy="9576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9627FE-6B47-4551-9C42-FB78DFC90913}">
      <dsp:nvSpPr>
        <dsp:cNvPr id="0" name=""/>
        <dsp:cNvSpPr/>
      </dsp:nvSpPr>
      <dsp:spPr>
        <a:xfrm>
          <a:off x="302663" y="3338518"/>
          <a:ext cx="7237012" cy="10006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77" tIns="0" rIns="20867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สำนักนโยบายยุทธศาสตร์ และกรม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ร่วมประเมินผล ความสำเร็จตามตัวชี้วัด พร้อมจัดทำรายงานผล</a:t>
          </a:r>
          <a:endParaRPr lang="th-TH" sz="20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302663" y="3338518"/>
        <a:ext cx="7237012" cy="100063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A27745-AE74-4548-ABBE-5306F08C8A5E}">
      <dsp:nvSpPr>
        <dsp:cNvPr id="0" name=""/>
        <dsp:cNvSpPr/>
      </dsp:nvSpPr>
      <dsp:spPr>
        <a:xfrm rot="5400000">
          <a:off x="1233472" y="1375687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53B04-5023-7B41-A0C6-42806A4D76DD}">
      <dsp:nvSpPr>
        <dsp:cNvPr id="0" name=""/>
        <dsp:cNvSpPr/>
      </dsp:nvSpPr>
      <dsp:spPr>
        <a:xfrm>
          <a:off x="685458" y="149846"/>
          <a:ext cx="1968752" cy="1378062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/>
              <a:cs typeface="Tahoma"/>
            </a:rPr>
            <a:t>Input</a:t>
          </a:r>
          <a:endParaRPr lang="en-US" sz="3200" b="1" kern="1200" dirty="0">
            <a:latin typeface="Tahoma"/>
            <a:cs typeface="Tahoma"/>
          </a:endParaRPr>
        </a:p>
      </dsp:txBody>
      <dsp:txXfrm>
        <a:off x="685458" y="149846"/>
        <a:ext cx="1968752" cy="1378062"/>
      </dsp:txXfrm>
    </dsp:sp>
    <dsp:sp modelId="{BE7F6823-7204-1A4D-A97A-E2D1EA0C6B03}">
      <dsp:nvSpPr>
        <dsp:cNvPr id="0" name=""/>
        <dsp:cNvSpPr/>
      </dsp:nvSpPr>
      <dsp:spPr>
        <a:xfrm>
          <a:off x="3862316" y="157360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C29F9-3864-584A-9F37-1749C36E0BB7}">
      <dsp:nvSpPr>
        <dsp:cNvPr id="0" name=""/>
        <dsp:cNvSpPr/>
      </dsp:nvSpPr>
      <dsp:spPr>
        <a:xfrm rot="5400000">
          <a:off x="2922097" y="2868459"/>
          <a:ext cx="1169501" cy="133143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3925394"/>
            <a:satOff val="19763"/>
            <a:lumOff val="127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8837A6-3CD0-8641-907A-7462EE292956}">
      <dsp:nvSpPr>
        <dsp:cNvPr id="0" name=""/>
        <dsp:cNvSpPr/>
      </dsp:nvSpPr>
      <dsp:spPr>
        <a:xfrm>
          <a:off x="2483946" y="1571359"/>
          <a:ext cx="1968752" cy="1378062"/>
        </a:xfrm>
        <a:prstGeom prst="roundRect">
          <a:avLst>
            <a:gd name="adj" fmla="val 1667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/>
              <a:cs typeface="Tahoma"/>
            </a:rPr>
            <a:t>Process</a:t>
          </a:r>
          <a:endParaRPr lang="en-US" sz="3200" b="1" kern="1200" dirty="0">
            <a:latin typeface="Tahoma"/>
            <a:cs typeface="Tahoma"/>
          </a:endParaRPr>
        </a:p>
      </dsp:txBody>
      <dsp:txXfrm>
        <a:off x="2483946" y="1571359"/>
        <a:ext cx="1968752" cy="1378062"/>
      </dsp:txXfrm>
    </dsp:sp>
    <dsp:sp modelId="{B41665C9-367D-3C46-88BA-586412CA7131}">
      <dsp:nvSpPr>
        <dsp:cNvPr id="0" name=""/>
        <dsp:cNvSpPr/>
      </dsp:nvSpPr>
      <dsp:spPr>
        <a:xfrm>
          <a:off x="5494621" y="1705379"/>
          <a:ext cx="1431882" cy="1113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45D62-EA41-1D4E-A390-02C5F8857029}">
      <dsp:nvSpPr>
        <dsp:cNvPr id="0" name=""/>
        <dsp:cNvSpPr/>
      </dsp:nvSpPr>
      <dsp:spPr>
        <a:xfrm>
          <a:off x="4191103" y="3147900"/>
          <a:ext cx="1968752" cy="1378062"/>
        </a:xfrm>
        <a:prstGeom prst="roundRect">
          <a:avLst>
            <a:gd name="adj" fmla="val 1667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/>
              <a:cs typeface="Tahoma"/>
            </a:rPr>
            <a:t>Output</a:t>
          </a:r>
          <a:endParaRPr lang="en-US" sz="3200" b="1" kern="1200" dirty="0">
            <a:latin typeface="Tahoma"/>
            <a:cs typeface="Tahoma"/>
          </a:endParaRPr>
        </a:p>
      </dsp:txBody>
      <dsp:txXfrm>
        <a:off x="4191103" y="3147900"/>
        <a:ext cx="1968752" cy="1378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5787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5787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50BCF6-4BC2-46E2-9003-BA470C6FFE49}" type="datetimeFigureOut">
              <a:rPr lang="th-TH"/>
              <a:pPr>
                <a:defRPr/>
              </a:pPr>
              <a:t>13/12/55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  <a:endParaRPr lang="th-TH" noProof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5787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5787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DD8536-39D4-4F91-B490-F3D6789270D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57263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7838" algn="l" defTabSz="957263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263" algn="l" defTabSz="957263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688" algn="l" defTabSz="957263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525" algn="l" defTabSz="957263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675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610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545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480" algn="l" defTabSz="95787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2000" b="1" dirty="0" smtClean="0"/>
              <a:t>ตาม นโยบายรัฐมนตรีกระทรวงสาธารณสุข (นายแพทย์</a:t>
            </a:r>
            <a:r>
              <a:rPr lang="th-TH" sz="2000" b="1" dirty="0" err="1" smtClean="0"/>
              <a:t>ประดิษฐ</a:t>
            </a:r>
            <a:r>
              <a:rPr lang="th-TH" sz="2000" b="1" dirty="0" smtClean="0"/>
              <a:t> </a:t>
            </a:r>
            <a:r>
              <a:rPr lang="th-TH" sz="2000" b="1" dirty="0" err="1" smtClean="0"/>
              <a:t>สินธว</a:t>
            </a:r>
            <a:r>
              <a:rPr lang="th-TH" sz="2000" b="1" dirty="0" smtClean="0"/>
              <a:t>ณรงค์)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D8536-39D4-4F91-B490-F3D6789270DD}" type="slidenum">
              <a:rPr lang="th-TH" smtClean="0"/>
              <a:pPr>
                <a:defRPr/>
              </a:pPr>
              <a:t>7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2000" b="1" dirty="0" smtClean="0"/>
              <a:t>ตาม นโยบายรัฐมนตรีกระทรวงสาธารณสุข (นายแพทย์</a:t>
            </a:r>
            <a:r>
              <a:rPr lang="th-TH" sz="2000" b="1" dirty="0" err="1" smtClean="0"/>
              <a:t>ประดิษฐ</a:t>
            </a:r>
            <a:r>
              <a:rPr lang="th-TH" sz="2000" b="1" dirty="0" smtClean="0"/>
              <a:t> </a:t>
            </a:r>
            <a:r>
              <a:rPr lang="th-TH" sz="2000" b="1" dirty="0" err="1" smtClean="0"/>
              <a:t>สินธว</a:t>
            </a:r>
            <a:r>
              <a:rPr lang="th-TH" sz="2000" b="1" dirty="0" smtClean="0"/>
              <a:t>ณรงค์)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D8536-39D4-4F91-B490-F3D6789270DD}" type="slidenum">
              <a:rPr lang="th-TH" smtClean="0"/>
              <a:pPr>
                <a:defRPr/>
              </a:pPr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D8536-39D4-4F91-B490-F3D6789270DD}" type="slidenum">
              <a:rPr lang="th-TH" smtClean="0"/>
              <a:pPr>
                <a:defRPr/>
              </a:pPr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6863" cy="3724275"/>
          </a:xfrm>
        </p:spPr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2000" b="1" dirty="0" smtClean="0"/>
              <a:t>ตาม นโยบายรัฐมนตรีกระทรวงสาธารณสุข (นายแพทย์</a:t>
            </a:r>
            <a:r>
              <a:rPr lang="th-TH" sz="2000" b="1" dirty="0" err="1" smtClean="0"/>
              <a:t>ประดิษฐ</a:t>
            </a:r>
            <a:r>
              <a:rPr lang="th-TH" sz="2000" b="1" dirty="0" smtClean="0"/>
              <a:t> </a:t>
            </a:r>
            <a:r>
              <a:rPr lang="th-TH" sz="2000" b="1" dirty="0" err="1" smtClean="0"/>
              <a:t>สินธว</a:t>
            </a:r>
            <a:r>
              <a:rPr lang="th-TH" sz="2000" b="1" dirty="0" smtClean="0"/>
              <a:t>ณรงค์)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D8536-39D4-4F91-B490-F3D6789270DD}" type="slidenum">
              <a:rPr lang="th-TH" smtClean="0"/>
              <a:pPr>
                <a:defRPr/>
              </a:pPr>
              <a:t>18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D8536-39D4-4F91-B490-F3D6789270DD}" type="slidenum">
              <a:rPr lang="th-TH" smtClean="0"/>
              <a:pPr>
                <a:defRPr/>
              </a:pPr>
              <a:t>20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1200" y="744538"/>
            <a:ext cx="5376863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cs typeface="Cordia New" pitchFamily="34" charset="-34"/>
              </a:rPr>
              <a:t>http://www.thaihealth.or.th/healthcontent/special_report/4438</a:t>
            </a:r>
            <a:endParaRPr lang="th-TH" dirty="0" smtClean="0"/>
          </a:p>
        </p:txBody>
      </p:sp>
      <p:sp>
        <p:nvSpPr>
          <p:cNvPr id="23556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966F74-33CF-4910-AEB2-B7FBC93B5F89}" type="slidenum">
              <a:rPr lang="th-TH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31748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FFAABE-BCC2-41C4-9B0B-919546CAC671}" type="slidenum">
              <a:rPr lang="en-US" smtClean="0"/>
              <a:pPr/>
              <a:t>44</a:t>
            </a:fld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ตัวยึด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ตัวยึด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30724" name="ตัวยึด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6AB999-65FE-4A2F-8E89-A1A13F115833}" type="slidenum">
              <a:rPr lang="en-US" smtClean="0"/>
              <a:pPr/>
              <a:t>46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714E25-55A3-4B79-A7A0-A44F1B62FF1F}" type="datetimeFigureOut">
              <a:rPr lang="th-TH" smtClean="0"/>
              <a:pPr>
                <a:defRPr/>
              </a:pPr>
              <a:t>13/12/55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DC5135-9283-40D1-8DD0-69EB5C498A7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CC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512" y="1628801"/>
            <a:ext cx="9073008" cy="197165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th-TH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นโยบายและตัวชี้วัด</a:t>
            </a:r>
            <a:br>
              <a:rPr lang="th-TH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การดำเนินงานป้องกันควบคุมโรคไม่ติดต่อ</a:t>
            </a:r>
            <a:endParaRPr lang="th-TH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01208"/>
            <a:ext cx="9906000" cy="1224136"/>
          </a:xfrm>
        </p:spPr>
        <p:txBody>
          <a:bodyPr>
            <a:normAutofit lnSpcReduction="10000"/>
          </a:bodyPr>
          <a:lstStyle/>
          <a:p>
            <a:pPr algn="r"/>
            <a:r>
              <a:rPr lang="th-TH" sz="2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พญ. จุรีพร  คงประเสริฐ</a:t>
            </a:r>
          </a:p>
          <a:p>
            <a:pPr algn="r"/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การประชุม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การพัฒนาเครือข่ายฯ สำนัก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NCD/ALCOHOL/TOBACCO CONTROL”</a:t>
            </a:r>
          </a:p>
          <a:p>
            <a:pPr algn="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14 </a:t>
            </a:r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ธันวาคม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2555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6834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h-TH" sz="24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ของงานบริการส่งเสริมสุขภาพป้องกันโรคระดับพื้นฐาน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(Basic PP Services)		  3/3</a:t>
            </a:r>
            <a:endParaRPr lang="th-TH" sz="24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523844" y="1357298"/>
          <a:ext cx="9001188" cy="44500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285884"/>
                <a:gridCol w="7715304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กลุ่มวัยทำงาน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15.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ร้อยละของหญิงวัยเจริญพันธ์ที่อยู่กินกับสามี ได้รับบริการวางแผนครอบครัวทุกประเภทไม่น้อยกว่า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16. </a:t>
                      </a:r>
                      <a:r>
                        <a:rPr lang="th-TH" sz="20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 </a:t>
                      </a:r>
                      <a:r>
                        <a:rPr lang="th-TH" sz="2000" baseline="0" dirty="0" err="1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ปชช</a:t>
                      </a:r>
                      <a:r>
                        <a:rPr lang="th-TH" sz="20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อายุ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 </a:t>
                      </a:r>
                      <a:r>
                        <a:rPr lang="th-TH" sz="20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ปีขึ้นไป ได้รับการคัดกรอง เบาหวาน/ความดัน ไม่น้อยกว่า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17.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ร้อยละของสตรี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30-60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ได้รับการตรวจคัดกรองมะเร็งปากมดลูก สะสม ถึงปี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18.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ร้อยละของสตรี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30-60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มีการตรวจเต้านมด้วยตนเอง 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19. </a:t>
                      </a:r>
                      <a:r>
                        <a:rPr lang="th-TH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 </a:t>
                      </a:r>
                      <a:r>
                        <a:rPr lang="th-TH" sz="2000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ปชช</a:t>
                      </a:r>
                      <a:r>
                        <a:rPr lang="th-TH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เป้าหมาย ได้รับการฉีดวัคซีนกระตุ้นครบตามเกณฑ์ มากกว่า 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th-TH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กลุ่มผู้สูงอายุ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ผู้พิการ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20.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ร้อยละของผู้สูงอายุ ได้รับการคัดกรองเบาหวาน/ความดัน ไม่น้อยกว่า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th-TH" sz="2000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2407" y="1214422"/>
            <a:ext cx="8915400" cy="31432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th-TH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ตัวชี้วัดยุทธศาสตร์การดำเนินงาน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(Strategic Focus)</a:t>
            </a:r>
            <a:r>
              <a:rPr lang="th-TH" sz="3600" b="1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 </a:t>
            </a:r>
            <a:br>
              <a:rPr lang="th-TH" sz="3600" b="1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</a:br>
            <a:r>
              <a:rPr lang="th-TH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เพื่อบรรลุวิสัยทัศน์กระทรวงสาธารณสุข</a:t>
            </a:r>
            <a:endParaRPr lang="th-TH" sz="3600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กลุ่ม 25"/>
          <p:cNvGrpSpPr/>
          <p:nvPr/>
        </p:nvGrpSpPr>
        <p:grpSpPr>
          <a:xfrm>
            <a:off x="0" y="142852"/>
            <a:ext cx="9906000" cy="6715148"/>
            <a:chOff x="118167" y="142852"/>
            <a:chExt cx="10097396" cy="6011633"/>
          </a:xfrm>
        </p:grpSpPr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118167" y="142852"/>
              <a:ext cx="10097396" cy="19186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th-TH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วิสัยทัศน์ </a:t>
              </a:r>
              <a:r>
                <a:rPr kumimoji="0" lang="en-US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: </a:t>
              </a:r>
              <a:r>
                <a:rPr kumimoji="0" lang="th-TH" sz="11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ภายในทศวรรษต่อไป คนไทยทุกคนจะมีสุขภาพแข็งแรงเพิ่มขึ้นเพื่อสร้างความเจริญเติบโตทางเศรษฐกิจของประเทศทั้งทางตรงและทางอ้อมอย่างยั่งยืน </a:t>
              </a:r>
              <a:endParaRPr kumimoji="0" lang="th-TH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18167" y="462621"/>
              <a:ext cx="885825" cy="50641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เป้าหมาย</a:t>
              </a: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ระยะ 10 ปี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r>
                <a:rPr kumimoji="0" lang="en-US" sz="10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th-TH" sz="10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ตัวชี้วัด</a:t>
              </a:r>
              <a:endParaRPr kumimoji="0" lang="th-TH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856136" y="398667"/>
              <a:ext cx="3640913" cy="383723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 อายุคาดเฉลี่ยเมื่อแรกเกิด ไม่น้อยกว่า 80 ปี</a:t>
              </a: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2. อายุคาดเฉลี่ยของการมีสุขภาพดี ไม่น้อยกว่า 72 ปี</a:t>
              </a:r>
              <a:endParaRPr kumimoji="0" lang="th-TH" sz="20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18167" y="1102159"/>
              <a:ext cx="885825" cy="88667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เป้าหมายระยะ</a:t>
              </a: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3-5 ปี</a:t>
              </a:r>
            </a:p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th-TH" sz="1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ระดับกระทรวง</a:t>
              </a:r>
              <a:r>
                <a:rPr lang="en-US" sz="1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lvl="0" algn="ctr" defTabSz="914400">
                <a:spcAft>
                  <a:spcPts val="0"/>
                </a:spcAft>
              </a:pPr>
              <a:r>
                <a:rPr lang="en-US" sz="1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15 </a:t>
              </a:r>
              <a:r>
                <a:rPr lang="th-TH" sz="1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ตัวชี้วัด</a:t>
              </a:r>
              <a:endParaRPr kumimoji="0" lang="th-TH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1161860" y="782390"/>
              <a:ext cx="1228707" cy="127907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เด็ก สตรี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 อัตราส่วนมารดาตาย (ไม่เกิน 18 ต่อการเกิดมีชีพแสนคน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2. อัตราตายทารก 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(ไม่เกิน 15 ต่อการเกิดมีชีพพันคน)</a:t>
              </a: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2472589" y="782390"/>
              <a:ext cx="1509705" cy="127907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เด็กปฐมวัย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เด็กไทยมีความฉลาดทางสติปัญญาเฉลี่ย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100)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อัตราการป่วยด้วยโรคหัด 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(ไม่เกิน 0.5 ต่อประชากรแสนคน)</a:t>
              </a: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074591" y="782390"/>
              <a:ext cx="2514611" cy="127907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เด็กวัยรุ่น วัยเรียน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 อัตราการตั้งครรภ์ในมารดาอายุ 15-19 ปี (ไม่เกิน 50 ต่อประชากรพันคน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2. ร้อยละของเด็กนักเรียนเป็นโรคอ้วน (ไม่เกิน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15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ร้อยละผู้สูบบุหรี่ในวัยรุ่น (ไม่เกิน10) 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4.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จำนวนนักดื่มหน้าใหม่ที่เป็นวัยรุ่น (ลดลงร้อยละ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50) </a:t>
              </a:r>
              <a:endParaRPr kumimoji="0" lang="th-TH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อัตราการเสียชีวิตจากการจมน้ำ อายุ 0-15 ปี (ไม่เกิน </a:t>
              </a:r>
              <a:r>
                <a:rPr lang="en-US" sz="8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8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ต่อประชากรแสนคน)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6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ร้อยละของเด็กไทยมีความฉลาดทางอารมณ์ไม่ต่ำกว่าเกณฑ์มาตรฐาน (เท่ากับ 70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  <a:endParaRPr kumimoji="0" lang="th-TH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6696049" y="782390"/>
              <a:ext cx="2444750" cy="12718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วัยทำงาน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 จำนวนผู้ติดเชื้อเอชไอวีรายใหม่  (ลดลง</a:t>
              </a:r>
              <a:r>
                <a:rPr kumimoji="0" lang="th-TH" sz="8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8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2/3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อัตราตายจากอุบัติเหตุทางถนน (ไม่เกิน 13 ต่อประชากรแสนคน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อัตราตายจากโรคหลอดเลือดหัวใจ (ไม่เกิน </a:t>
              </a:r>
              <a:r>
                <a:rPr lang="en-US" sz="8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20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ต่อประชากรแสนคน)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อัตราตายจากโรคมะเร็งตับ (ไม่เกิน </a:t>
              </a:r>
              <a:r>
                <a:rPr lang="en-US" sz="8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24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ต่อประชากรแสนคน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9171870" y="782390"/>
              <a:ext cx="1043693" cy="12718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ผู้สูงอายุ ผู้พิการ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 ร้อยละของผู้สูงอายุในช่วงอายุ</a:t>
              </a:r>
              <a:r>
                <a:rPr kumimoji="0" lang="th-TH" sz="8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8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60-70 </a:t>
              </a:r>
              <a:r>
                <a:rPr kumimoji="0" lang="th-TH" sz="80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ปี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ที่เป็นโรคสมองเสื่อม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(ไม่เกิน 10)</a:t>
              </a: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1093788" y="2125419"/>
              <a:ext cx="2928937" cy="18033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ร้อยละของภาวะตกเลือดหลังคลอด (ไม่เกิน 5)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kumimoji="0" lang="th-TH" sz="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2.ร้อยละของภาวะขาดออกซิเจนระหว่างคลอด (ไม่เกิน 25 ต่อการเกิดมีชีพพันคน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3.ร้อยละของหญิงตั้งครรภ์ได้รับการฝากครรภ์ครั้งแรกหรือเท่ากับ 12 สัปดาห์ (ไม่น้อยกว่า 60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4.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ร้อยละของเด็กที่มีพัฒนาการสมวัย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85)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ร้อยละของเด็กอายุ 1 ปี ที่ได้รับวัคซีนป้องกันโรคหัด (ไม่น้อยกว่า 9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5)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6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ร้อยละของเด็กปฐมวัย (3-5 ปี) มีปัญหาฟันน้ำนมผุ (ไม่เกิน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60)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7. ร้อยละของเด็กวัยเรียน (6-12 ปี) มีส่วนสูงระดับดีและรูปร่างสมส่วน (ไม่น้อยกว่า 70)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8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อัตราการใช้ถุงยางอนามัยของนักเรียนชายระดับมัธยมศึกษา (ไม่น้อยกว่าร้อยละ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50)</a:t>
              </a:r>
              <a:endParaRPr kumimoji="0" lang="th-TH" sz="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177800" y="2365134"/>
              <a:ext cx="846138" cy="1167268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เป้าหมายระยะ</a:t>
              </a: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1-</a:t>
              </a: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 ปี</a:t>
              </a:r>
              <a:endParaRPr kumimoji="0" 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(เขตสุขภาพ/ จังหวัด)</a:t>
              </a:r>
            </a:p>
            <a:p>
              <a:pPr algn="ctr" defTabSz="914400"/>
              <a:r>
                <a:rPr lang="en-US" sz="1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22</a:t>
              </a:r>
              <a:r>
                <a:rPr lang="th-TH" sz="1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ตัวชี้วัด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081463" y="2125419"/>
              <a:ext cx="3354387" cy="18033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9.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ร้อยละของผู้ป่วยโรคซึมเศร้าเข้าถึงบริการ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(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มากกว่าหรือเท่ากับ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31)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10.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ร้อยละของสตรีที่มีการตรวจเต้านมด้วยตนเอง (ไม่น้อยกว่า 80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11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ร้อยละของสตรีที่ได้รับการตรวจคัดกรองมะเร็งปากมดลูก (ไม่น้อยกว่า 80)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12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สัดส่วนของผู้ป่วยมะเร็งเต้านม และมะเร็งปากมดลูกระยะที่ 1 และ 2 (ไม่น้อยกว่าร้อยละ 70)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13.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ร้อยละของประชาชนอายุ 35 ปีขึ้นไป ได้รับการคัดกรองเบาหวาน/ความดันโลหิตสูง(ไม่น้อยกว่าร้อยละ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90)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14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ร้อยละของผู้ป่วยเบาหวานที่ควบคุมระดับน้ำตาลในเลือดได้ดี (ไม่น้อยกว่า 50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15.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ร้อยละผู้ป่วยความดันโลหิตสูงที่ควบคุมความดันโลหิตได้ดี (ไม่น้อยกว่า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40)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16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ร้อยละของผู้ป่วยเบาหวาน/ความดันโลหิตสูงที่มีภาวะแทรกซ้อนได้รับการดูแลรักษา/ส่งต่อ (เท่ากับ 100)</a:t>
              </a:r>
              <a:endPara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1161860" y="3980078"/>
              <a:ext cx="3204004" cy="217440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ระบบบริการ</a:t>
              </a: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kumimoji="0" lang="th-TH" sz="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ร้อยละของบริการ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ANC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คุณภาพ (ไม่น้อยกว่า 70)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ร้อยละของห้องคลอดคุณภาพ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70)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3.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ร้อยละของบริการ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WCC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คุณภาพ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70)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4.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ร้อยละของศูนย์ให้คำปรึกษาคุณภาพ (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Psychosocial Clinic)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และเชื่อมโยงกับระบบช่วยเหลือนักเรียนในโรงเรียน เช่น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th-TH" sz="8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ยาเสพติด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บุหรี่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OSCC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คลินิกวัยรุ่น ฯลฯ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70)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5.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ร้อยละของคลินิกผู้สูงอายุ ผู้พิการคุณภาพ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70)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6.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ร้อยละของคลินิก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NCD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คุณภาพ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70)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ร้อยละของผู้ป่วยนอกได้รับบริการการแพทย์แผนไทยและการแพทย์ทางเลือกที่ได้มาตรฐาน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เท่ากับ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14)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8.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เครือข่ายมีระบบพัฒนา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service plan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ที่มีการดำเนินการได้ตามแผน ระดับ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1 2 3 4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อย่างน้อย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สาขาและตัวชี้วัดอื่นๆ (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6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สาขา) ตามที่กำหนด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9.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ร้อยละของจังหวัดที่มี </a:t>
              </a:r>
              <a:r>
                <a:rPr kumimoji="0" lang="th-TH" sz="8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ศสม.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ในเขตเมืองตามเกณฑ์ที่กำหนด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70)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10.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ร้อยละของศูนย์เด็กเล็กคุณภาพระดับดีและดีมาก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70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 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11.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ร้อยละของเครือข่ายห้องปฏิบัติการด้านการแพทย์และ สธ.ได้รับพัฒนาตาม</a:t>
              </a:r>
              <a:r>
                <a:rPr lang="th-TH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ศักยภาพ/คุณภาพ/หรือรับรองคุณภาพมาตรฐาน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(ร้อยละ </a:t>
              </a:r>
              <a:r>
                <a:rPr lang="en-US" sz="8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7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0)</a:t>
              </a:r>
              <a:endParaRPr kumimoji="0" lang="th-TH" sz="2000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7475538" y="2125419"/>
              <a:ext cx="2740025" cy="18033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17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. ร้อยละของผู้สูงอายุ ผู้พิการที่ได้รับการพัฒนาทักษะทางกายและใจ (ไม่น้อยกว่า 80)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18.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สัดส่วนของจำนวนผู้ป่วยนอกเบาหวาน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/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ความดันโลหิตสูงที่ไปรับการรักษาที่ </a:t>
              </a:r>
              <a:r>
                <a:rPr kumimoji="0" lang="th-TH" sz="8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ศสม.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/รพ.สต. (มากกว่าร้อยละ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50)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19.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ร้อยละของ รพศ. ที่มี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CMI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ไม่น้อยกว่า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1.8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และ</a:t>
              </a:r>
              <a:r>
                <a:rPr kumimoji="0" lang="th-TH" sz="8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รพท.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ไม่น้อย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1.4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(เท่ากับ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80) 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20.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จำนวนการส่งต่อผู้ป่วยนอกเขตบริการ (ลดลงร้อยละ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50)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21.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ร้อยละของสถานพยาบาลเอกชน/สถานประกอบการเพื่อสุขภาพได้คุณภาพมาตรฐาน ตามกฎหมาย(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90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22.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ร้อยละของโรงพยาบาลได้รับการพัฒนาคุณภาพตามมาตรฐานที่กำหนด (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90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  <a:endPara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177800" y="4589463"/>
              <a:ext cx="806450" cy="1181321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เป้าหมายระยะ</a:t>
              </a: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 </a:t>
              </a:r>
              <a:r>
                <a:rPr kumimoji="0" lang="th-TH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ปี</a:t>
              </a:r>
              <a:endPara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(เขตสุขภาพ/จังหวัด)</a:t>
              </a:r>
            </a:p>
            <a:p>
              <a:pPr algn="ctr" defTabSz="914400"/>
              <a:r>
                <a:rPr lang="en-US" sz="1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22</a:t>
              </a:r>
              <a:r>
                <a:rPr lang="th-TH" sz="10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ตัวชี้วัด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4457700" y="3983254"/>
              <a:ext cx="2540000" cy="9561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การมีส่วนร่วมของภาคประชาชน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 </a:t>
              </a:r>
              <a:r>
                <a:rPr kumimoji="0" lang="th-TH" sz="8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อส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ม. ที่ได้รับการพัฒนาศักยภาพเป็น </a:t>
              </a:r>
              <a:r>
                <a:rPr kumimoji="0" lang="th-TH" sz="80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อส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ม. เชี่ยวชาญ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48)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ร้อยละของอำเภอที่มี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District Health System (DHS)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ที่เชื่อมโยงระบบบริการปฐมภูมิกับชุมชนและท้องถิ่นอย่างมีคุณภาพ ใช้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SRM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หรือเครื่องมืออื่นๆในการทำแผนพัฒนาสุขภาพ (ไม่น้อยกว่า </a:t>
              </a:r>
              <a:r>
                <a:rPr lang="en-US" sz="8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25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  <a:endPara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4457700" y="5060266"/>
              <a:ext cx="2540000" cy="10302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สาธารณภัย/ฉุกเฉิน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ร้อยละของอำเภอที่มีทีม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DMAT, MCATT, SRRT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คุณภาพ (</a:t>
              </a:r>
              <a:r>
                <a:rPr lang="th-TH" sz="8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เท่ากับ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80)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ER EMS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คุณภาพ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70)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3.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จำนวนทีม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MERT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ที่ได้รับการพัฒนา (เท่ากับ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24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ทีม)</a:t>
              </a:r>
              <a:endPara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7058025" y="3983254"/>
              <a:ext cx="3143250" cy="12759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สิ่งแวดล้อมและระบบที่เอื้อต่อการดำเนินงานสุขภาพ</a:t>
              </a:r>
              <a:endParaRPr kumimoji="0" 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ร้อยละของสถานบริการสาธารณสุขและส่งเสริมสุขภาพปลอดบุหรี่ (เท่ากับ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100) 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ร้อยละของโรงเรียนปลอดน้ำอัดลม (ควบคุมน้ำหวานและขนมกรุบกรอบ)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75)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3.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ร้อยละของผลิตภัณฑ์สุขภาพที่ได้รับการตรวจสอบได้รับมาตรฐานตามเกณฑ์ที่กำหนด (เท่ากับ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91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 </a:t>
              </a:r>
              <a:endParaRPr kumimoji="0" 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4.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ร้อยละของสถานประกอบการด้านผลิตภัณฑ์สุขภาพที่ได้รับการตรวจสอบได้รับมาตรฐานตามเกณฑ์ที่กำหนด (เท่ากับ </a:t>
              </a:r>
              <a:r>
                <a:rPr lang="en-US" sz="8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92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  <a:p>
              <a:pPr lvl="0" defTabSz="914400"/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5.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ร้อยละของผู้ประกอบการอาหารแปรรูปที่บรรจุในภาชนะพร้อมจำหน่าย ได้รับอนุญาตตามเกณฑ์ </a:t>
              </a:r>
              <a:r>
                <a:rPr lang="en-US" sz="8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primary GMP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70)</a:t>
              </a:r>
              <a:endPara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7060140" y="5327166"/>
              <a:ext cx="3072020" cy="57152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ความรอบรู้ด้านสุขภาพ (</a:t>
              </a: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Health Literacy</a:t>
              </a:r>
              <a:r>
                <a:rPr kumimoji="0" lang="th-TH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)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1.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ร้อยละของประชาชนกลุ่มเสี่ยงโรคเบาหวาน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/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ความดันโลหิตสูงที่มีการปรับพฤติกรรม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3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อ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2 </a:t>
              </a:r>
              <a:r>
                <a:rPr kumimoji="0" lang="th-TH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ส และลดเสี่ยง (ไม่น้อยกว่า </a:t>
              </a:r>
              <a:r>
                <a:rPr kumimoji="0" 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ahoma" pitchFamily="34" charset="0"/>
                  <a:cs typeface="Tahoma" pitchFamily="34" charset="0"/>
                </a:rPr>
                <a:t>50)</a:t>
              </a:r>
              <a:endParaRPr kumimoji="0" lang="th-TH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7" name="วงรี 26"/>
          <p:cNvSpPr/>
          <p:nvPr/>
        </p:nvSpPr>
        <p:spPr>
          <a:xfrm>
            <a:off x="8096272" y="428604"/>
            <a:ext cx="1285884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/>
              <a:t>7 </a:t>
            </a:r>
            <a:r>
              <a:rPr lang="th-TH" sz="1800" b="1" dirty="0" err="1" smtClean="0"/>
              <a:t>ธค</a:t>
            </a:r>
            <a:r>
              <a:rPr lang="th-TH" sz="1800" b="1" dirty="0" smtClean="0"/>
              <a:t> </a:t>
            </a:r>
            <a:r>
              <a:rPr lang="en-US" sz="1800" b="1" dirty="0" smtClean="0"/>
              <a:t>55</a:t>
            </a:r>
            <a:endParaRPr lang="th-TH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3844" y="0"/>
            <a:ext cx="8915400" cy="939760"/>
          </a:xfrm>
        </p:spPr>
        <p:txBody>
          <a:bodyPr>
            <a:normAutofit fontScale="90000"/>
          </a:bodyPr>
          <a:lstStyle/>
          <a:p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รายละเอียดตัวชี้วัด </a:t>
            </a:r>
            <a:b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ในส่วนที่ สำนักโรคไม่ติดต่อ /ยาสูบ/แอลกอฮอล์เป็นผู้รับผิดชอบหลักและร่วม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09531" y="928670"/>
          <a:ext cx="932399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271"/>
                <a:gridCol w="5859539"/>
                <a:gridCol w="1050590"/>
                <a:gridCol w="1050590"/>
              </a:tblGrid>
              <a:tr h="370840">
                <a:tc>
                  <a:txBody>
                    <a:bodyPr/>
                    <a:lstStyle/>
                    <a:p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หลัก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ร่วม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</a:t>
                      </a:r>
                    </a:p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3-5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</a:p>
                    <a:p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ร้อยละของผู้สูบบุหรี่ในวัยรุ่น ไม่เกิน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 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จำนวนนักดื่มหน้าใหม่ที่เป็นวัยรุ่น ลดลงร้อยละ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endParaRPr lang="en-US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อัตราการเสียชีวิตจากการจมน้ำ อายุ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0-15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ปีไม่เกิน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ต่อประชากรแสนคน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อัตราตายจากอุบัติเหตุทางถนน ไม่เกิน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ต่อประชากรแสนคน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อัตราตายจากโรคหลอดเลือดหัวใจ ไม่เกิน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ต่อประชากรแสนคน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อัตราตายจากโรคมะเร็งตับ ไม่เกิน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ต่อประชากรแสนคน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</a:p>
                    <a:p>
                      <a:pPr algn="ctr"/>
                      <a:endParaRPr lang="en-US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</a:p>
                    <a:p>
                      <a:pPr algn="ctr"/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</a:t>
                      </a:r>
                      <a:endParaRPr lang="en-US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1-2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</a:t>
                      </a:r>
                    </a:p>
                    <a:p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§"/>
                      </a:pPr>
                      <a:r>
                        <a:rPr lang="th-TH" sz="20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</a:t>
                      </a:r>
                      <a:r>
                        <a:rPr lang="th-TH" sz="2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kern="12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ปชช</a:t>
                      </a:r>
                      <a:r>
                        <a:rPr lang="th-TH" sz="2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35+ </a:t>
                      </a:r>
                      <a:r>
                        <a:rPr lang="th-TH" sz="2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ได้รับการคัดกรอง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</a:t>
                      </a:r>
                      <a:r>
                        <a:rPr lang="th-TH" sz="2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HT</a:t>
                      </a:r>
                      <a:r>
                        <a:rPr lang="th-TH" sz="2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ไม่น้อยกว่าร้อยละ</a:t>
                      </a:r>
                      <a:r>
                        <a:rPr lang="en-US" sz="2000" b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90</a:t>
                      </a:r>
                      <a:endParaRPr lang="en-US" sz="20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3844" y="0"/>
            <a:ext cx="8915400" cy="939760"/>
          </a:xfrm>
        </p:spPr>
        <p:txBody>
          <a:bodyPr>
            <a:normAutofit fontScale="90000"/>
          </a:bodyPr>
          <a:lstStyle/>
          <a:p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รายละเอียดตัวชี้วัด </a:t>
            </a:r>
            <a:b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ในส่วนที่ สำนักโรคไม่ติดต่อ /ยาสูบ/แอลกอฮอล์เป็นผู้รับผิดชอบหลักและร่วม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09531" y="928670"/>
          <a:ext cx="9001188" cy="560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5543992"/>
                <a:gridCol w="1014218"/>
                <a:gridCol w="1014218"/>
              </a:tblGrid>
              <a:tr h="1060170">
                <a:tc>
                  <a:txBody>
                    <a:bodyPr/>
                    <a:lstStyle/>
                    <a:p>
                      <a:pPr marL="0" marR="0" indent="0" algn="ctr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</a:t>
                      </a:r>
                    </a:p>
                    <a:p>
                      <a:pPr marL="0" marR="0" indent="0" algn="ctr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2000" b="1" kern="12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</a:t>
                      </a:r>
                      <a:endParaRPr lang="en-US" sz="2000" kern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หลัก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ร่วม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ระบบบริการ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ร้อยละของศูนย์ให้คำปรึกษาคุณภาพ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(Psychosocial clinic) 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และเชื่อมโยงกับระบบช่วยเหลือนร.ในรร.เช่น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ยาเสพติด บุหรี่ </a:t>
                      </a:r>
                      <a:r>
                        <a:rPr lang="en-US" sz="2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osc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คลินิกวัยรุ่น ฯลฯ (ไม่น้อยกว่า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70)</a:t>
                      </a:r>
                      <a:endParaRPr lang="th-TH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ร้อยละของคลินิก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 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 ไม่น้อยกว่า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20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สวล.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และระบบที่เอื้อต่อการดำเนินงานสุขภาพ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None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ร้อยละของสถานบริการสาธารณสุขและส่งเสริมสุขภาพปลอดบุหรี่ เท่ากับ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ความรอบรู้ด้านสุขภาพ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 ปชช กลุ่มเสี่ยงโรค</a:t>
                      </a: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HT</a:t>
                      </a:r>
                      <a:r>
                        <a:rPr lang="en-US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ที่มีการปรับพฤติกรรม</a:t>
                      </a:r>
                      <a:r>
                        <a:rPr lang="th-TH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 </a:t>
                      </a:r>
                      <a:r>
                        <a:rPr lang="en-US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th-TH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 และลดเสี่ยง ไม่น้อยกว่า </a:t>
                      </a:r>
                      <a:r>
                        <a:rPr lang="en-US" sz="18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endParaRPr lang="th-TH" sz="18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th-TH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KPI Template</a:t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ร้อยละของประชาชนอายุ ๓๕ ปีขึ้นไป </a:t>
            </a:r>
            <a:b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ได้รับการคัดกรองเบาหวาน/ความดันโลหิตสูง ไม่น้อยกว่า ๙๐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0513" y="1556792"/>
          <a:ext cx="878497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รายการข้อมูลผลงาน</a:t>
                      </a:r>
                      <a:endParaRPr lang="en-US" sz="2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= </a:t>
                      </a:r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จำนวนประชาชนไทยอายุ ๓๕ ปี ขึ้นไป ที่ไม่รู้ว่าเป็นเบาหวาน ได้รับการคัดกรองเบาหวานตามเกณฑ์</a:t>
                      </a:r>
                      <a:endParaRPr lang="en-US" sz="2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 </a:t>
                      </a:r>
                      <a:r>
                        <a:rPr lang="en-US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 </a:t>
                      </a:r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จำนวนประชาชนไทยอายุ ๓๕ ปี ขึ้นไป ที่ไม่รู้ว่าเป็นโรคความดันโลหิตสูง ได้รับการคัดกรองความดันโลหิตตามมาตรฐาน</a:t>
                      </a:r>
                      <a:endParaRPr lang="en-US" sz="2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รายการข้อมูลกลุ่มเป้าหมาย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จำนวนประชาชนไทยอายุ ๓๕ ปี ขึ้นไป ที่ไม่รู้ว่าเป็นโรคเบาหวานทั้งหมด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จำนวนประชาชนไทยอายุ ๓๕ ปี ขึ้นไป ที่ไม่รู้ว่าเป็นโรคความดันโลหิตสูงทั้งหมด 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สูตรการคำนวณ</a:t>
                      </a:r>
                      <a:r>
                        <a:rPr lang="th-TH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lang="en-US" sz="240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A</a:t>
                      </a:r>
                      <a:r>
                        <a:rPr lang="th-TH" sz="240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</a:t>
                      </a:r>
                      <a:r>
                        <a:rPr lang="en-US" sz="240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X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๑๐๐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,   </a:t>
                      </a:r>
                      <a:r>
                        <a:rPr lang="en-US" sz="240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A</a:t>
                      </a:r>
                      <a:r>
                        <a:rPr lang="th-TH" sz="240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</a:t>
                      </a:r>
                      <a:r>
                        <a:rPr lang="en-US" sz="240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X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๑๐๐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B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๑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B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๒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274638"/>
            <a:ext cx="913822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KPI Template </a:t>
            </a:r>
            <a:r>
              <a:rPr lang="th-TH" sz="2400" b="1" dirty="0" smtClean="0"/>
              <a:t> </a:t>
            </a:r>
            <a:r>
              <a:rPr lang="en-US" sz="2400" b="1" dirty="0" smtClean="0"/>
              <a:t>(Basic PP services)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ร้อยละของผู้สูงอายุ</a:t>
            </a:r>
            <a:b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ได้รับการคัดกรองเบาหวาน/ความดันโลหิตเท่ากับ </a:t>
            </a: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๙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๐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0513" y="1556792"/>
          <a:ext cx="8784976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รายการข้อมูลผลงาน</a:t>
                      </a:r>
                      <a:endParaRPr lang="en-US" sz="2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900" b="0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 = </a:t>
                      </a:r>
                      <a:r>
                        <a:rPr lang="th-TH" sz="2900" b="0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จำนวนผู้สูงอายุ ได้รับการตรวจวัดระดับน้ำตาลในเลือด</a:t>
                      </a:r>
                      <a:r>
                        <a:rPr lang="en-US" sz="2900" b="0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(Fasting plasma glucose </a:t>
                      </a:r>
                      <a:r>
                        <a:rPr lang="th-TH" sz="2900" b="0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หรือ</a:t>
                      </a:r>
                      <a:r>
                        <a:rPr lang="th-TH" sz="2900" b="0" kern="1200" baseline="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900" b="0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Fasting capillary glucose) </a:t>
                      </a:r>
                      <a:r>
                        <a:rPr lang="th-TH" sz="2900" b="0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และวัดความดันโลหิต อย่างน้อยปีละ ๑ ครั้ง</a:t>
                      </a:r>
                      <a:endParaRPr lang="th-TH" sz="2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รายการข้อมูลกลุ่มเป้าหมาย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 – </a:t>
                      </a:r>
                      <a:r>
                        <a:rPr lang="th-TH" sz="2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จำนวนผู้สูงอายุ 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2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อายุ</a:t>
                      </a:r>
                      <a:r>
                        <a:rPr lang="th-TH" sz="2400" b="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๖๐ ปีขึ้นไป) </a:t>
                      </a:r>
                      <a:r>
                        <a:rPr lang="th-TH" sz="2400" b="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ทั้งหมดในพื้นที่รับผิดชอบ </a:t>
                      </a:r>
                      <a:endParaRPr lang="th-TH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สูตรการคำนวณ</a:t>
                      </a:r>
                      <a:r>
                        <a:rPr lang="th-TH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lang="en-US" sz="240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A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X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๑๐๐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B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274638"/>
            <a:ext cx="9138220" cy="1143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KPI Template</a:t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ร้อยละของคลินิก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NCD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คุณภาพ </a:t>
            </a:r>
            <a:b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ไม่น้อยกว่าร้อยละ ๗๐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0513" y="1556792"/>
          <a:ext cx="8784976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th-TH" sz="2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รายการข้อมูลผลงาน</a:t>
                      </a:r>
                      <a:endParaRPr lang="en-US" sz="2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9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 = </a:t>
                      </a:r>
                      <a:r>
                        <a:rPr lang="th-TH" sz="29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จำนวนสถานบริการสาธารณสุขที่มีคลินิก </a:t>
                      </a:r>
                      <a:r>
                        <a:rPr lang="en-US" sz="29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 </a:t>
                      </a:r>
                      <a:r>
                        <a:rPr lang="th-TH" sz="29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     </a:t>
                      </a:r>
                      <a:endParaRPr lang="en-US" sz="2900" b="1" kern="1200" dirty="0" smtClean="0">
                        <a:solidFill>
                          <a:schemeClr val="lt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29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24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รายการข้อมูลกลุ่มเป้าหมาย</a:t>
                      </a:r>
                    </a:p>
                    <a:p>
                      <a:r>
                        <a:rPr lang="en-US" sz="29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 = </a:t>
                      </a:r>
                      <a:r>
                        <a:rPr lang="th-TH" sz="29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จำนวนสถานบริการสาธารณสุขทั้งหมดในจังหวัด</a:t>
                      </a:r>
                      <a:endParaRPr lang="th-TH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สูตรการคำนวณ</a:t>
                      </a:r>
                      <a:r>
                        <a:rPr lang="th-TH" sz="2400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</a:t>
                      </a:r>
                      <a:r>
                        <a:rPr lang="en-US" sz="2400" u="sng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A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X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๑๐๐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             B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5282" y="144016"/>
            <a:ext cx="8915400" cy="148478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แผนพัฒนาระบบบริการสุขภาพ</a:t>
            </a:r>
            <a:b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(Service Plan</a:t>
            </a:r>
            <a:r>
              <a:rPr lang="th-TH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3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" name="กลุ่ม 57"/>
          <p:cNvGrpSpPr>
            <a:grpSpLocks/>
          </p:cNvGrpSpPr>
          <p:nvPr/>
        </p:nvGrpSpPr>
        <p:grpSpPr bwMode="auto">
          <a:xfrm>
            <a:off x="3326788" y="2214555"/>
            <a:ext cx="4621628" cy="4262395"/>
            <a:chOff x="2442307" y="1428750"/>
            <a:chExt cx="5643602" cy="4723632"/>
          </a:xfrm>
        </p:grpSpPr>
        <p:sp>
          <p:nvSpPr>
            <p:cNvPr id="4" name="Freeform 21"/>
            <p:cNvSpPr>
              <a:spLocks/>
            </p:cNvSpPr>
            <p:nvPr/>
          </p:nvSpPr>
          <p:spPr bwMode="gray">
            <a:xfrm>
              <a:off x="7170662" y="4924995"/>
              <a:ext cx="915247" cy="1189038"/>
            </a:xfrm>
            <a:custGeom>
              <a:avLst/>
              <a:gdLst>
                <a:gd name="T0" fmla="*/ 85 w 847"/>
                <a:gd name="T1" fmla="*/ 360 h 1079"/>
                <a:gd name="T2" fmla="*/ 0 w 847"/>
                <a:gd name="T3" fmla="*/ 153 h 1079"/>
                <a:gd name="T4" fmla="*/ 79 w 847"/>
                <a:gd name="T5" fmla="*/ 0 h 1079"/>
                <a:gd name="T6" fmla="*/ 180 w 847"/>
                <a:gd name="T7" fmla="*/ 179 h 1079"/>
                <a:gd name="T8" fmla="*/ 85 w 847"/>
                <a:gd name="T9" fmla="*/ 360 h 10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1079"/>
                <a:gd name="T17" fmla="*/ 847 w 847"/>
                <a:gd name="T18" fmla="*/ 1079 h 10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1079">
                  <a:moveTo>
                    <a:pt x="399" y="1078"/>
                  </a:moveTo>
                  <a:lnTo>
                    <a:pt x="0" y="459"/>
                  </a:lnTo>
                  <a:lnTo>
                    <a:pt x="374" y="0"/>
                  </a:lnTo>
                  <a:lnTo>
                    <a:pt x="846" y="536"/>
                  </a:lnTo>
                  <a:lnTo>
                    <a:pt x="399" y="1078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32112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3000">
                <a:solidFill>
                  <a:srgbClr val="000000"/>
                </a:solidFill>
                <a:sym typeface="Chalkduster" charset="0"/>
              </a:endParaRPr>
            </a:p>
          </p:txBody>
        </p:sp>
        <p:sp>
          <p:nvSpPr>
            <p:cNvPr id="5" name="Freeform 23"/>
            <p:cNvSpPr>
              <a:spLocks/>
            </p:cNvSpPr>
            <p:nvPr/>
          </p:nvSpPr>
          <p:spPr bwMode="gray">
            <a:xfrm>
              <a:off x="2442307" y="5429264"/>
              <a:ext cx="5214974" cy="714380"/>
            </a:xfrm>
            <a:custGeom>
              <a:avLst/>
              <a:gdLst>
                <a:gd name="T0" fmla="*/ 82 w 4357"/>
                <a:gd name="T1" fmla="*/ 0 h 623"/>
                <a:gd name="T2" fmla="*/ 840 w 4357"/>
                <a:gd name="T3" fmla="*/ 0 h 623"/>
                <a:gd name="T4" fmla="*/ 926 w 4357"/>
                <a:gd name="T5" fmla="*/ 207 h 623"/>
                <a:gd name="T6" fmla="*/ 0 w 4357"/>
                <a:gd name="T7" fmla="*/ 207 h 623"/>
                <a:gd name="T8" fmla="*/ 82 w 4357"/>
                <a:gd name="T9" fmla="*/ 0 h 6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7"/>
                <a:gd name="T16" fmla="*/ 0 h 623"/>
                <a:gd name="T17" fmla="*/ 4357 w 4357"/>
                <a:gd name="T18" fmla="*/ 623 h 6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7" h="623">
                  <a:moveTo>
                    <a:pt x="383" y="0"/>
                  </a:moveTo>
                  <a:lnTo>
                    <a:pt x="3954" y="0"/>
                  </a:lnTo>
                  <a:lnTo>
                    <a:pt x="4356" y="622"/>
                  </a:lnTo>
                  <a:lnTo>
                    <a:pt x="0" y="622"/>
                  </a:lnTo>
                  <a:lnTo>
                    <a:pt x="383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32112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3000">
                <a:solidFill>
                  <a:srgbClr val="000000"/>
                </a:solidFill>
                <a:sym typeface="Chalkduster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gray">
            <a:xfrm>
              <a:off x="2875138" y="4940501"/>
              <a:ext cx="4741802" cy="506413"/>
            </a:xfrm>
            <a:custGeom>
              <a:avLst/>
              <a:gdLst>
                <a:gd name="T0" fmla="*/ 0 w 3947"/>
                <a:gd name="T1" fmla="*/ 153 h 460"/>
                <a:gd name="T2" fmla="*/ 759 w 3947"/>
                <a:gd name="T3" fmla="*/ 153 h 460"/>
                <a:gd name="T4" fmla="*/ 838 w 3947"/>
                <a:gd name="T5" fmla="*/ 0 h 460"/>
                <a:gd name="T6" fmla="*/ 107 w 3947"/>
                <a:gd name="T7" fmla="*/ 0 h 460"/>
                <a:gd name="T8" fmla="*/ 0 w 3947"/>
                <a:gd name="T9" fmla="*/ 153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47"/>
                <a:gd name="T16" fmla="*/ 0 h 460"/>
                <a:gd name="T17" fmla="*/ 3947 w 3947"/>
                <a:gd name="T18" fmla="*/ 460 h 4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47" h="460">
                  <a:moveTo>
                    <a:pt x="0" y="459"/>
                  </a:moveTo>
                  <a:lnTo>
                    <a:pt x="3573" y="459"/>
                  </a:lnTo>
                  <a:lnTo>
                    <a:pt x="3946" y="0"/>
                  </a:lnTo>
                  <a:lnTo>
                    <a:pt x="505" y="0"/>
                  </a:lnTo>
                  <a:lnTo>
                    <a:pt x="0" y="459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321125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 sz="3000">
                <a:solidFill>
                  <a:srgbClr val="000000"/>
                </a:solidFill>
                <a:sym typeface="Chalkduster" charset="0"/>
              </a:endParaRPr>
            </a:p>
          </p:txBody>
        </p:sp>
        <p:sp>
          <p:nvSpPr>
            <p:cNvPr id="7" name="Text Box 39"/>
            <p:cNvSpPr txBox="1">
              <a:spLocks noChangeArrowheads="1"/>
            </p:cNvSpPr>
            <p:nvPr/>
          </p:nvSpPr>
          <p:spPr bwMode="gray">
            <a:xfrm>
              <a:off x="3336270" y="5572544"/>
              <a:ext cx="3142135" cy="5798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Angsana New" charset="0"/>
                </a:defRPr>
              </a:lvl1pPr>
              <a:lvl2pPr marL="742950" indent="-28575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2pPr>
              <a:lvl3pPr marL="11430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3pPr>
              <a:lvl4pPr marL="16002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4pPr>
              <a:lvl5pPr marL="20574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5pPr>
              <a:lvl6pPr marL="25146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6pPr>
              <a:lvl7pPr marL="29718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7pPr>
              <a:lvl8pPr marL="34290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8pPr>
              <a:lvl9pPr marL="38862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  <a:cs typeface="Tahoma" charset="0"/>
                  <a:sym typeface="Chalkduster" charset="0"/>
                </a:rPr>
                <a:t>เครือข่ายปฐมภูมิ</a:t>
              </a:r>
              <a:endPara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  <a:sym typeface="Chalkduster" charset="0"/>
              </a:endParaRPr>
            </a:p>
          </p:txBody>
        </p:sp>
        <p:sp>
          <p:nvSpPr>
            <p:cNvPr id="8" name="Freeform 21"/>
            <p:cNvSpPr>
              <a:spLocks/>
            </p:cNvSpPr>
            <p:nvPr/>
          </p:nvSpPr>
          <p:spPr bwMode="gray">
            <a:xfrm>
              <a:off x="6643690" y="4097338"/>
              <a:ext cx="803275" cy="1189038"/>
            </a:xfrm>
            <a:custGeom>
              <a:avLst/>
              <a:gdLst>
                <a:gd name="T0" fmla="*/ 2147483647 w 847"/>
                <a:gd name="T1" fmla="*/ 2147483647 h 1079"/>
                <a:gd name="T2" fmla="*/ 0 w 847"/>
                <a:gd name="T3" fmla="*/ 2147483647 h 1079"/>
                <a:gd name="T4" fmla="*/ 2147483647 w 847"/>
                <a:gd name="T5" fmla="*/ 0 h 1079"/>
                <a:gd name="T6" fmla="*/ 2147483647 w 847"/>
                <a:gd name="T7" fmla="*/ 2147483647 h 1079"/>
                <a:gd name="T8" fmla="*/ 2147483647 w 847"/>
                <a:gd name="T9" fmla="*/ 2147483647 h 10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7"/>
                <a:gd name="T16" fmla="*/ 0 h 1079"/>
                <a:gd name="T17" fmla="*/ 847 w 847"/>
                <a:gd name="T18" fmla="*/ 1079 h 10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7" h="1079">
                  <a:moveTo>
                    <a:pt x="399" y="1078"/>
                  </a:moveTo>
                  <a:lnTo>
                    <a:pt x="0" y="459"/>
                  </a:lnTo>
                  <a:lnTo>
                    <a:pt x="374" y="0"/>
                  </a:lnTo>
                  <a:lnTo>
                    <a:pt x="846" y="536"/>
                  </a:lnTo>
                  <a:lnTo>
                    <a:pt x="399" y="1078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gray">
            <a:xfrm>
              <a:off x="3325814" y="4116388"/>
              <a:ext cx="3738563" cy="506413"/>
            </a:xfrm>
            <a:custGeom>
              <a:avLst/>
              <a:gdLst>
                <a:gd name="T0" fmla="*/ 0 w 3947"/>
                <a:gd name="T1" fmla="*/ 2147483647 h 460"/>
                <a:gd name="T2" fmla="*/ 2147483647 w 3947"/>
                <a:gd name="T3" fmla="*/ 2147483647 h 460"/>
                <a:gd name="T4" fmla="*/ 2147483647 w 3947"/>
                <a:gd name="T5" fmla="*/ 0 h 460"/>
                <a:gd name="T6" fmla="*/ 2147483647 w 3947"/>
                <a:gd name="T7" fmla="*/ 0 h 460"/>
                <a:gd name="T8" fmla="*/ 0 w 3947"/>
                <a:gd name="T9" fmla="*/ 2147483647 h 4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47"/>
                <a:gd name="T16" fmla="*/ 0 h 460"/>
                <a:gd name="T17" fmla="*/ 3947 w 3947"/>
                <a:gd name="T18" fmla="*/ 460 h 4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47" h="460">
                  <a:moveTo>
                    <a:pt x="0" y="459"/>
                  </a:moveTo>
                  <a:lnTo>
                    <a:pt x="3573" y="459"/>
                  </a:lnTo>
                  <a:lnTo>
                    <a:pt x="3946" y="0"/>
                  </a:lnTo>
                  <a:lnTo>
                    <a:pt x="505" y="0"/>
                  </a:lnTo>
                  <a:lnTo>
                    <a:pt x="0" y="459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Freeform 23"/>
            <p:cNvSpPr>
              <a:spLocks/>
            </p:cNvSpPr>
            <p:nvPr/>
          </p:nvSpPr>
          <p:spPr bwMode="gray">
            <a:xfrm>
              <a:off x="2962276" y="4621213"/>
              <a:ext cx="4127501" cy="685800"/>
            </a:xfrm>
            <a:custGeom>
              <a:avLst/>
              <a:gdLst>
                <a:gd name="T0" fmla="*/ 2147483647 w 4357"/>
                <a:gd name="T1" fmla="*/ 0 h 623"/>
                <a:gd name="T2" fmla="*/ 2147483647 w 4357"/>
                <a:gd name="T3" fmla="*/ 0 h 623"/>
                <a:gd name="T4" fmla="*/ 2147483647 w 4357"/>
                <a:gd name="T5" fmla="*/ 2147483647 h 623"/>
                <a:gd name="T6" fmla="*/ 0 w 4357"/>
                <a:gd name="T7" fmla="*/ 2147483647 h 623"/>
                <a:gd name="T8" fmla="*/ 2147483647 w 4357"/>
                <a:gd name="T9" fmla="*/ 0 h 6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7"/>
                <a:gd name="T16" fmla="*/ 0 h 623"/>
                <a:gd name="T17" fmla="*/ 4357 w 4357"/>
                <a:gd name="T18" fmla="*/ 623 h 6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7" h="623">
                  <a:moveTo>
                    <a:pt x="383" y="0"/>
                  </a:moveTo>
                  <a:lnTo>
                    <a:pt x="3954" y="0"/>
                  </a:lnTo>
                  <a:lnTo>
                    <a:pt x="4356" y="622"/>
                  </a:lnTo>
                  <a:lnTo>
                    <a:pt x="0" y="622"/>
                  </a:lnTo>
                  <a:lnTo>
                    <a:pt x="383" y="0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Freeform 24"/>
            <p:cNvSpPr>
              <a:spLocks/>
            </p:cNvSpPr>
            <p:nvPr/>
          </p:nvSpPr>
          <p:spPr bwMode="gray">
            <a:xfrm>
              <a:off x="6291265" y="3443288"/>
              <a:ext cx="708025" cy="1076325"/>
            </a:xfrm>
            <a:custGeom>
              <a:avLst/>
              <a:gdLst>
                <a:gd name="T0" fmla="*/ 2147483647 w 749"/>
                <a:gd name="T1" fmla="*/ 2147483647 h 977"/>
                <a:gd name="T2" fmla="*/ 0 w 749"/>
                <a:gd name="T3" fmla="*/ 2147483647 h 977"/>
                <a:gd name="T4" fmla="*/ 2147483647 w 749"/>
                <a:gd name="T5" fmla="*/ 0 h 977"/>
                <a:gd name="T6" fmla="*/ 2147483647 w 749"/>
                <a:gd name="T7" fmla="*/ 2147483647 h 977"/>
                <a:gd name="T8" fmla="*/ 2147483647 w 749"/>
                <a:gd name="T9" fmla="*/ 2147483647 h 9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49"/>
                <a:gd name="T16" fmla="*/ 0 h 977"/>
                <a:gd name="T17" fmla="*/ 749 w 749"/>
                <a:gd name="T18" fmla="*/ 977 h 9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49" h="977">
                  <a:moveTo>
                    <a:pt x="382" y="976"/>
                  </a:moveTo>
                  <a:lnTo>
                    <a:pt x="0" y="342"/>
                  </a:lnTo>
                  <a:lnTo>
                    <a:pt x="280" y="0"/>
                  </a:lnTo>
                  <a:lnTo>
                    <a:pt x="748" y="538"/>
                  </a:lnTo>
                  <a:lnTo>
                    <a:pt x="382" y="976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Freeform 25"/>
            <p:cNvSpPr>
              <a:spLocks/>
            </p:cNvSpPr>
            <p:nvPr/>
          </p:nvSpPr>
          <p:spPr bwMode="gray">
            <a:xfrm>
              <a:off x="3751264" y="3443288"/>
              <a:ext cx="2808288" cy="379413"/>
            </a:xfrm>
            <a:custGeom>
              <a:avLst/>
              <a:gdLst>
                <a:gd name="T0" fmla="*/ 0 w 2964"/>
                <a:gd name="T1" fmla="*/ 2147483647 h 344"/>
                <a:gd name="T2" fmla="*/ 2147483647 w 2964"/>
                <a:gd name="T3" fmla="*/ 2147483647 h 344"/>
                <a:gd name="T4" fmla="*/ 2147483647 w 2964"/>
                <a:gd name="T5" fmla="*/ 0 h 344"/>
                <a:gd name="T6" fmla="*/ 2147483647 w 2964"/>
                <a:gd name="T7" fmla="*/ 2147483647 h 344"/>
                <a:gd name="T8" fmla="*/ 0 w 2964"/>
                <a:gd name="T9" fmla="*/ 2147483647 h 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4"/>
                <a:gd name="T16" fmla="*/ 0 h 344"/>
                <a:gd name="T17" fmla="*/ 2964 w 2964"/>
                <a:gd name="T18" fmla="*/ 344 h 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4" h="344">
                  <a:moveTo>
                    <a:pt x="0" y="343"/>
                  </a:moveTo>
                  <a:lnTo>
                    <a:pt x="2684" y="343"/>
                  </a:lnTo>
                  <a:lnTo>
                    <a:pt x="2963" y="0"/>
                  </a:lnTo>
                  <a:lnTo>
                    <a:pt x="531" y="1"/>
                  </a:lnTo>
                  <a:lnTo>
                    <a:pt x="0" y="343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gray">
            <a:xfrm>
              <a:off x="3395664" y="3821113"/>
              <a:ext cx="3260726" cy="698500"/>
            </a:xfrm>
            <a:custGeom>
              <a:avLst/>
              <a:gdLst>
                <a:gd name="T0" fmla="*/ 0 w 3443"/>
                <a:gd name="T1" fmla="*/ 2147483647 h 634"/>
                <a:gd name="T2" fmla="*/ 2147483647 w 3443"/>
                <a:gd name="T3" fmla="*/ 2147483647 h 634"/>
                <a:gd name="T4" fmla="*/ 2147483647 w 3443"/>
                <a:gd name="T5" fmla="*/ 0 h 634"/>
                <a:gd name="T6" fmla="*/ 2147483647 w 3443"/>
                <a:gd name="T7" fmla="*/ 0 h 634"/>
                <a:gd name="T8" fmla="*/ 0 w 3443"/>
                <a:gd name="T9" fmla="*/ 2147483647 h 6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43"/>
                <a:gd name="T16" fmla="*/ 0 h 634"/>
                <a:gd name="T17" fmla="*/ 3443 w 3443"/>
                <a:gd name="T18" fmla="*/ 634 h 6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43" h="634">
                  <a:moveTo>
                    <a:pt x="0" y="633"/>
                  </a:moveTo>
                  <a:lnTo>
                    <a:pt x="3442" y="633"/>
                  </a:lnTo>
                  <a:lnTo>
                    <a:pt x="3060" y="0"/>
                  </a:lnTo>
                  <a:lnTo>
                    <a:pt x="377" y="0"/>
                  </a:lnTo>
                  <a:lnTo>
                    <a:pt x="0" y="633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Freeform 27"/>
            <p:cNvSpPr>
              <a:spLocks/>
            </p:cNvSpPr>
            <p:nvPr/>
          </p:nvSpPr>
          <p:spPr bwMode="gray">
            <a:xfrm>
              <a:off x="5872165" y="2778125"/>
              <a:ext cx="620713" cy="935038"/>
            </a:xfrm>
            <a:custGeom>
              <a:avLst/>
              <a:gdLst>
                <a:gd name="T0" fmla="*/ 0 w 655"/>
                <a:gd name="T1" fmla="*/ 2147483647 h 849"/>
                <a:gd name="T2" fmla="*/ 2147483647 w 655"/>
                <a:gd name="T3" fmla="*/ 2147483647 h 849"/>
                <a:gd name="T4" fmla="*/ 2147483647 w 655"/>
                <a:gd name="T5" fmla="*/ 2147483647 h 849"/>
                <a:gd name="T6" fmla="*/ 2147483647 w 655"/>
                <a:gd name="T7" fmla="*/ 0 h 849"/>
                <a:gd name="T8" fmla="*/ 0 w 655"/>
                <a:gd name="T9" fmla="*/ 2147483647 h 8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55"/>
                <a:gd name="T16" fmla="*/ 0 h 849"/>
                <a:gd name="T17" fmla="*/ 655 w 655"/>
                <a:gd name="T18" fmla="*/ 849 h 8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Freeform 28"/>
            <p:cNvSpPr>
              <a:spLocks/>
            </p:cNvSpPr>
            <p:nvPr/>
          </p:nvSpPr>
          <p:spPr bwMode="gray">
            <a:xfrm>
              <a:off x="4173539" y="2778125"/>
              <a:ext cx="1874838" cy="252413"/>
            </a:xfrm>
            <a:custGeom>
              <a:avLst/>
              <a:gdLst>
                <a:gd name="T0" fmla="*/ 0 w 1980"/>
                <a:gd name="T1" fmla="*/ 2147483647 h 229"/>
                <a:gd name="T2" fmla="*/ 2147483647 w 1980"/>
                <a:gd name="T3" fmla="*/ 2147483647 h 229"/>
                <a:gd name="T4" fmla="*/ 2147483647 w 1980"/>
                <a:gd name="T5" fmla="*/ 0 h 229"/>
                <a:gd name="T6" fmla="*/ 2147483647 w 1980"/>
                <a:gd name="T7" fmla="*/ 0 h 229"/>
                <a:gd name="T8" fmla="*/ 0 w 1980"/>
                <a:gd name="T9" fmla="*/ 2147483647 h 2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80"/>
                <a:gd name="T16" fmla="*/ 0 h 229"/>
                <a:gd name="T17" fmla="*/ 1980 w 1980"/>
                <a:gd name="T18" fmla="*/ 229 h 2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Freeform 29"/>
            <p:cNvSpPr>
              <a:spLocks/>
            </p:cNvSpPr>
            <p:nvPr/>
          </p:nvSpPr>
          <p:spPr bwMode="gray">
            <a:xfrm>
              <a:off x="3811589" y="3028950"/>
              <a:ext cx="2427288" cy="684213"/>
            </a:xfrm>
            <a:custGeom>
              <a:avLst/>
              <a:gdLst>
                <a:gd name="T0" fmla="*/ 0 w 2561"/>
                <a:gd name="T1" fmla="*/ 2147483647 h 621"/>
                <a:gd name="T2" fmla="*/ 2147483647 w 2561"/>
                <a:gd name="T3" fmla="*/ 2147483647 h 621"/>
                <a:gd name="T4" fmla="*/ 2147483647 w 2561"/>
                <a:gd name="T5" fmla="*/ 0 h 621"/>
                <a:gd name="T6" fmla="*/ 2147483647 w 2561"/>
                <a:gd name="T7" fmla="*/ 0 h 621"/>
                <a:gd name="T8" fmla="*/ 0 w 2561"/>
                <a:gd name="T9" fmla="*/ 2147483647 h 6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61"/>
                <a:gd name="T16" fmla="*/ 0 h 621"/>
                <a:gd name="T17" fmla="*/ 2561 w 2561"/>
                <a:gd name="T18" fmla="*/ 621 h 6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Freeform 30"/>
            <p:cNvSpPr>
              <a:spLocks/>
            </p:cNvSpPr>
            <p:nvPr/>
          </p:nvSpPr>
          <p:spPr bwMode="gray">
            <a:xfrm>
              <a:off x="5448302" y="2103438"/>
              <a:ext cx="533400" cy="812800"/>
            </a:xfrm>
            <a:custGeom>
              <a:avLst/>
              <a:gdLst>
                <a:gd name="T0" fmla="*/ 2147483647 w 564"/>
                <a:gd name="T1" fmla="*/ 2147483647 h 738"/>
                <a:gd name="T2" fmla="*/ 2147483647 w 564"/>
                <a:gd name="T3" fmla="*/ 2147483647 h 738"/>
                <a:gd name="T4" fmla="*/ 2147483647 w 564"/>
                <a:gd name="T5" fmla="*/ 0 h 738"/>
                <a:gd name="T6" fmla="*/ 0 w 564"/>
                <a:gd name="T7" fmla="*/ 2147483647 h 738"/>
                <a:gd name="T8" fmla="*/ 2147483647 w 564"/>
                <a:gd name="T9" fmla="*/ 2147483647 h 7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4"/>
                <a:gd name="T16" fmla="*/ 0 h 738"/>
                <a:gd name="T17" fmla="*/ 564 w 564"/>
                <a:gd name="T18" fmla="*/ 738 h 7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Freeform 31"/>
            <p:cNvSpPr>
              <a:spLocks/>
            </p:cNvSpPr>
            <p:nvPr/>
          </p:nvSpPr>
          <p:spPr bwMode="gray">
            <a:xfrm>
              <a:off x="4602164" y="2103438"/>
              <a:ext cx="936625" cy="122238"/>
            </a:xfrm>
            <a:custGeom>
              <a:avLst/>
              <a:gdLst>
                <a:gd name="T0" fmla="*/ 0 w 987"/>
                <a:gd name="T1" fmla="*/ 2147483647 h 110"/>
                <a:gd name="T2" fmla="*/ 2147483647 w 987"/>
                <a:gd name="T3" fmla="*/ 2147483647 h 110"/>
                <a:gd name="T4" fmla="*/ 2147483647 w 987"/>
                <a:gd name="T5" fmla="*/ 0 h 110"/>
                <a:gd name="T6" fmla="*/ 2147483647 w 987"/>
                <a:gd name="T7" fmla="*/ 0 h 110"/>
                <a:gd name="T8" fmla="*/ 0 w 987"/>
                <a:gd name="T9" fmla="*/ 2147483647 h 1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87"/>
                <a:gd name="T16" fmla="*/ 0 h 110"/>
                <a:gd name="T17" fmla="*/ 987 w 987"/>
                <a:gd name="T18" fmla="*/ 110 h 1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Freeform 32"/>
            <p:cNvSpPr>
              <a:spLocks/>
            </p:cNvSpPr>
            <p:nvPr/>
          </p:nvSpPr>
          <p:spPr bwMode="gray">
            <a:xfrm>
              <a:off x="4233864" y="2224088"/>
              <a:ext cx="1581150" cy="692150"/>
            </a:xfrm>
            <a:custGeom>
              <a:avLst/>
              <a:gdLst>
                <a:gd name="T0" fmla="*/ 0 w 1669"/>
                <a:gd name="T1" fmla="*/ 2147483647 h 629"/>
                <a:gd name="T2" fmla="*/ 2147483647 w 1669"/>
                <a:gd name="T3" fmla="*/ 2147483647 h 629"/>
                <a:gd name="T4" fmla="*/ 2147483647 w 1669"/>
                <a:gd name="T5" fmla="*/ 0 h 629"/>
                <a:gd name="T6" fmla="*/ 2147483647 w 1669"/>
                <a:gd name="T7" fmla="*/ 0 h 629"/>
                <a:gd name="T8" fmla="*/ 0 w 1669"/>
                <a:gd name="T9" fmla="*/ 2147483647 h 6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69"/>
                <a:gd name="T16" fmla="*/ 0 h 629"/>
                <a:gd name="T17" fmla="*/ 1669 w 1669"/>
                <a:gd name="T18" fmla="*/ 629 h 62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Freeform 33"/>
            <p:cNvSpPr>
              <a:spLocks/>
            </p:cNvSpPr>
            <p:nvPr/>
          </p:nvSpPr>
          <p:spPr bwMode="gray">
            <a:xfrm>
              <a:off x="5021264" y="1428750"/>
              <a:ext cx="450850" cy="688975"/>
            </a:xfrm>
            <a:custGeom>
              <a:avLst/>
              <a:gdLst>
                <a:gd name="T0" fmla="*/ 2147483647 w 477"/>
                <a:gd name="T1" fmla="*/ 2147483647 h 625"/>
                <a:gd name="T2" fmla="*/ 2147483647 w 477"/>
                <a:gd name="T3" fmla="*/ 2147483647 h 625"/>
                <a:gd name="T4" fmla="*/ 0 w 477"/>
                <a:gd name="T5" fmla="*/ 0 h 625"/>
                <a:gd name="T6" fmla="*/ 2147483647 w 477"/>
                <a:gd name="T7" fmla="*/ 2147483647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7"/>
                <a:gd name="T13" fmla="*/ 0 h 625"/>
                <a:gd name="T14" fmla="*/ 477 w 477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Freeform 34"/>
            <p:cNvSpPr>
              <a:spLocks/>
            </p:cNvSpPr>
            <p:nvPr/>
          </p:nvSpPr>
          <p:spPr bwMode="gray">
            <a:xfrm>
              <a:off x="4654552" y="1428750"/>
              <a:ext cx="733425" cy="688975"/>
            </a:xfrm>
            <a:custGeom>
              <a:avLst/>
              <a:gdLst>
                <a:gd name="T0" fmla="*/ 0 w 773"/>
                <a:gd name="T1" fmla="*/ 2147483647 h 625"/>
                <a:gd name="T2" fmla="*/ 2147483647 w 773"/>
                <a:gd name="T3" fmla="*/ 2147483647 h 625"/>
                <a:gd name="T4" fmla="*/ 2147483647 w 773"/>
                <a:gd name="T5" fmla="*/ 0 h 625"/>
                <a:gd name="T6" fmla="*/ 0 w 773"/>
                <a:gd name="T7" fmla="*/ 2147483647 h 6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73"/>
                <a:gd name="T13" fmla="*/ 0 h 625"/>
                <a:gd name="T14" fmla="*/ 773 w 773"/>
                <a:gd name="T15" fmla="*/ 625 h 6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ln/>
            <a:extLst>
              <a:ext uri="{91240B29-F687-4F45-9708-019B960494DF}">
                <a14:hiddenLine xmlns:a14="http://schemas.microsoft.com/office/drawing/2010/main" xmlns="" w="12700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" name="Text Box 35"/>
            <p:cNvSpPr txBox="1">
              <a:spLocks noChangeArrowheads="1"/>
            </p:cNvSpPr>
            <p:nvPr/>
          </p:nvSpPr>
          <p:spPr bwMode="gray">
            <a:xfrm>
              <a:off x="4558398" y="1599932"/>
              <a:ext cx="883212" cy="51162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Angsana New" charset="0"/>
                </a:defRPr>
              </a:lvl1pPr>
              <a:lvl2pPr marL="742950" indent="-28575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2pPr>
              <a:lvl3pPr marL="11430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3pPr>
              <a:lvl4pPr marL="16002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4pPr>
              <a:lvl5pPr marL="20574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5pPr>
              <a:lvl6pPr marL="25146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6pPr>
              <a:lvl7pPr marL="29718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7pPr>
              <a:lvl8pPr marL="34290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8pPr>
              <a:lvl9pPr marL="38862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24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  <a:cs typeface="Tahoma" charset="0"/>
                  <a:sym typeface="Chalkduster" charset="0"/>
                </a:rPr>
                <a:t>รพศ</a:t>
              </a:r>
              <a:endParaRPr lang="en-US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  <a:sym typeface="Chalkduster" charset="0"/>
              </a:endParaRPr>
            </a:p>
          </p:txBody>
        </p:sp>
        <p:sp>
          <p:nvSpPr>
            <p:cNvPr id="23" name="Text Box 36"/>
            <p:cNvSpPr txBox="1">
              <a:spLocks noChangeArrowheads="1"/>
            </p:cNvSpPr>
            <p:nvPr/>
          </p:nvSpPr>
          <p:spPr bwMode="gray">
            <a:xfrm>
              <a:off x="4458051" y="2356972"/>
              <a:ext cx="1170961" cy="5798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Angsana New" charset="0"/>
                </a:defRPr>
              </a:lvl1pPr>
              <a:lvl2pPr marL="742950" indent="-28575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2pPr>
              <a:lvl3pPr marL="11430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3pPr>
              <a:lvl4pPr marL="16002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4pPr>
              <a:lvl5pPr marL="20574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5pPr>
              <a:lvl6pPr marL="25146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6pPr>
              <a:lvl7pPr marL="29718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7pPr>
              <a:lvl8pPr marL="34290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8pPr>
              <a:lvl9pPr marL="38862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 err="1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  <a:cs typeface="Tahoma" charset="0"/>
                  <a:sym typeface="Chalkduster" charset="0"/>
                </a:rPr>
                <a:t>รพท.</a:t>
              </a:r>
              <a:endPara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  <a:sym typeface="Chalkduster" charset="0"/>
              </a:endParaRPr>
            </a:p>
          </p:txBody>
        </p:sp>
        <p:sp>
          <p:nvSpPr>
            <p:cNvPr id="24" name="Text Box 37"/>
            <p:cNvSpPr txBox="1">
              <a:spLocks noChangeArrowheads="1"/>
            </p:cNvSpPr>
            <p:nvPr/>
          </p:nvSpPr>
          <p:spPr bwMode="gray">
            <a:xfrm>
              <a:off x="4079160" y="3214359"/>
              <a:ext cx="1846288" cy="5798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Angsana New" charset="0"/>
                </a:defRPr>
              </a:lvl1pPr>
              <a:lvl2pPr marL="742950" indent="-28575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2pPr>
              <a:lvl3pPr marL="11430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3pPr>
              <a:lvl4pPr marL="16002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4pPr>
              <a:lvl5pPr marL="20574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5pPr>
              <a:lvl6pPr marL="25146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6pPr>
              <a:lvl7pPr marL="29718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7pPr>
              <a:lvl8pPr marL="34290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8pPr>
              <a:lvl9pPr marL="38862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  <a:cs typeface="Tahoma" charset="0"/>
                  <a:sym typeface="Chalkduster" charset="0"/>
                </a:rPr>
                <a:t>รพท.เล็ก</a:t>
              </a:r>
              <a:endPara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  <a:sym typeface="Chalkduster" charset="0"/>
              </a:endParaRPr>
            </a:p>
          </p:txBody>
        </p:sp>
        <p:sp>
          <p:nvSpPr>
            <p:cNvPr id="25" name="Text Box 38"/>
            <p:cNvSpPr txBox="1">
              <a:spLocks noChangeArrowheads="1"/>
            </p:cNvSpPr>
            <p:nvPr/>
          </p:nvSpPr>
          <p:spPr bwMode="gray">
            <a:xfrm>
              <a:off x="3976239" y="4000913"/>
              <a:ext cx="1983312" cy="5798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Angsana New" charset="0"/>
                </a:defRPr>
              </a:lvl1pPr>
              <a:lvl2pPr marL="742950" indent="-28575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2pPr>
              <a:lvl3pPr marL="11430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3pPr>
              <a:lvl4pPr marL="16002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4pPr>
              <a:lvl5pPr marL="20574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5pPr>
              <a:lvl6pPr marL="25146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6pPr>
              <a:lvl7pPr marL="29718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7pPr>
              <a:lvl8pPr marL="34290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8pPr>
              <a:lvl9pPr marL="38862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  <a:cs typeface="Tahoma" charset="0"/>
                  <a:sym typeface="Chalkduster" charset="0"/>
                </a:rPr>
                <a:t>รพช.ใหญ่</a:t>
              </a:r>
              <a:endPara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  <a:sym typeface="Chalkduster" charset="0"/>
              </a:endParaRPr>
            </a:p>
          </p:txBody>
        </p:sp>
        <p:sp>
          <p:nvSpPr>
            <p:cNvPr id="26" name="Text Box 39"/>
            <p:cNvSpPr txBox="1">
              <a:spLocks noChangeArrowheads="1"/>
            </p:cNvSpPr>
            <p:nvPr/>
          </p:nvSpPr>
          <p:spPr bwMode="gray">
            <a:xfrm>
              <a:off x="2763894" y="4743194"/>
              <a:ext cx="4322491" cy="57983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Angsana New" charset="0"/>
                </a:defRPr>
              </a:lvl1pPr>
              <a:lvl2pPr marL="742950" indent="-28575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2pPr>
              <a:lvl3pPr marL="11430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3pPr>
              <a:lvl4pPr marL="16002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4pPr>
              <a:lvl5pPr marL="2057400" indent="-228600" defTabSz="320675" eaLnBrk="0" hangingPunct="0"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5pPr>
              <a:lvl6pPr marL="25146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6pPr>
              <a:lvl7pPr marL="29718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7pPr>
              <a:lvl8pPr marL="34290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8pPr>
              <a:lvl9pPr marL="3886200" indent="-228600" defTabSz="320675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charset="0"/>
                  <a:ea typeface="Angsana New" charset="0"/>
                  <a:cs typeface="Angsana New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  <a:latin typeface="Tahoma" charset="0"/>
                  <a:cs typeface="Tahoma" charset="0"/>
                  <a:sym typeface="Chalkduster" charset="0"/>
                </a:rPr>
                <a:t>เครือข่ายบริการทุติยภูมิ</a:t>
              </a:r>
              <a:endPara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Tahoma" charset="0"/>
                <a:sym typeface="Chalkduster" charset="0"/>
              </a:endParaRPr>
            </a:p>
          </p:txBody>
        </p:sp>
      </p:grpSp>
      <p:sp>
        <p:nvSpPr>
          <p:cNvPr id="27" name="Right Brace 2"/>
          <p:cNvSpPr/>
          <p:nvPr/>
        </p:nvSpPr>
        <p:spPr>
          <a:xfrm>
            <a:off x="7613070" y="2928936"/>
            <a:ext cx="765307" cy="1625599"/>
          </a:xfrm>
          <a:prstGeom prst="rightBrac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TextBox 3"/>
          <p:cNvSpPr txBox="1">
            <a:spLocks noChangeArrowheads="1"/>
          </p:cNvSpPr>
          <p:nvPr/>
        </p:nvSpPr>
        <p:spPr bwMode="auto">
          <a:xfrm>
            <a:off x="8398887" y="3500438"/>
            <a:ext cx="1234633" cy="46166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th-TH" sz="2400" b="1" dirty="0">
                <a:latin typeface="Tahoma" charset="0"/>
                <a:cs typeface="Tahoma" charset="0"/>
              </a:rPr>
              <a:t>ตติยภูมิ</a:t>
            </a:r>
            <a:endParaRPr lang="en-US" sz="2400" b="1" dirty="0">
              <a:latin typeface="Tahoma" charset="0"/>
              <a:cs typeface="Tahoma" charset="0"/>
            </a:endParaRPr>
          </a:p>
        </p:txBody>
      </p:sp>
      <p:sp>
        <p:nvSpPr>
          <p:cNvPr id="29" name="TextBox 8"/>
          <p:cNvSpPr txBox="1">
            <a:spLocks noChangeArrowheads="1"/>
          </p:cNvSpPr>
          <p:nvPr/>
        </p:nvSpPr>
        <p:spPr bwMode="auto">
          <a:xfrm>
            <a:off x="6612937" y="2357432"/>
            <a:ext cx="2890535" cy="461665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th-TH" sz="2400" b="1" dirty="0" err="1">
                <a:latin typeface="Tahoma" charset="0"/>
                <a:cs typeface="Tahoma" charset="0"/>
              </a:rPr>
              <a:t>Excellence</a:t>
            </a:r>
            <a:r>
              <a:rPr lang="th-TH" sz="2400" b="1" dirty="0">
                <a:latin typeface="Tahoma" charset="0"/>
                <a:cs typeface="Tahoma" charset="0"/>
              </a:rPr>
              <a:t> </a:t>
            </a:r>
            <a:r>
              <a:rPr lang="th-TH" sz="2400" b="1" dirty="0" err="1">
                <a:latin typeface="Tahoma" charset="0"/>
                <a:cs typeface="Tahoma" charset="0"/>
              </a:rPr>
              <a:t>center</a:t>
            </a:r>
            <a:endParaRPr lang="en-US" sz="2400" b="1" dirty="0">
              <a:latin typeface="Tahoma" charset="0"/>
              <a:cs typeface="Tahoma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6024" y="1988840"/>
            <a:ext cx="3008784" cy="43396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Vision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ปชช จะ</a:t>
            </a:r>
            <a:r>
              <a:rPr lang="th-TH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เข้าถึงบริการที่ได้มาตรฐาน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โดย</a:t>
            </a:r>
            <a:r>
              <a:rPr lang="th-TH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เครือข่ายบริการเชื่อมโยงที่ไร้รอยต่อ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สามารถ</a:t>
            </a:r>
            <a:r>
              <a:rPr lang="th-TH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บริการเบ็ดเสร็จ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ภายในเครือข่ายบริการ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4808" y="188640"/>
            <a:ext cx="6681192" cy="652534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th-TH" sz="2800" b="1" dirty="0" smtClean="0">
                <a:solidFill>
                  <a:srgbClr val="0000CC"/>
                </a:solidFill>
                <a:latin typeface="Tahoma"/>
                <a:ea typeface="+mn-ea"/>
                <a:cs typeface="Tahoma"/>
              </a:rPr>
              <a:t>ผลลัพธ์ที่ต้องการ ของ </a:t>
            </a:r>
            <a:r>
              <a:rPr lang="en-US" sz="2800" b="1" dirty="0" smtClean="0">
                <a:solidFill>
                  <a:srgbClr val="0000CC"/>
                </a:solidFill>
                <a:latin typeface="Tahoma"/>
                <a:ea typeface="+mn-ea"/>
                <a:cs typeface="Tahoma"/>
              </a:rPr>
              <a:t>service plan</a:t>
            </a:r>
            <a:endParaRPr lang="th-TH" sz="2800" b="1" dirty="0" smtClean="0">
              <a:solidFill>
                <a:srgbClr val="0000CC"/>
              </a:solidFill>
              <a:latin typeface="Tahoma"/>
              <a:ea typeface="+mn-ea"/>
              <a:cs typeface="Tahoma"/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th-TH" sz="2400" b="1" dirty="0" smtClean="0">
                <a:latin typeface="Tahoma"/>
                <a:ea typeface="+mn-ea"/>
                <a:cs typeface="Tahoma"/>
              </a:rPr>
              <a:t>      </a:t>
            </a:r>
            <a:r>
              <a:rPr lang="th-TH" sz="2800" b="1" dirty="0" smtClean="0">
                <a:solidFill>
                  <a:srgbClr val="FF0000"/>
                </a:solidFill>
                <a:latin typeface="Tahoma"/>
                <a:ea typeface="+mn-ea"/>
                <a:cs typeface="Tahoma"/>
              </a:rPr>
              <a:t>ต้องตอบโจทย์การ</a:t>
            </a:r>
            <a:r>
              <a:rPr lang="th-TH" sz="2800" b="1" u="sng" dirty="0" smtClean="0">
                <a:solidFill>
                  <a:srgbClr val="FF0000"/>
                </a:solidFill>
                <a:latin typeface="Tahoma"/>
                <a:ea typeface="+mn-ea"/>
                <a:cs typeface="Tahoma"/>
              </a:rPr>
              <a:t>แก้ปัญหาสุขภาพในพื้นที่ และใช้ทรัพยากรที่มีอยู่ในเครือข่ายร่วมกัน</a:t>
            </a:r>
            <a:r>
              <a:rPr lang="th-TH" sz="2800" b="1" dirty="0" smtClean="0">
                <a:solidFill>
                  <a:srgbClr val="FF0000"/>
                </a:solidFill>
                <a:latin typeface="Tahoma"/>
                <a:ea typeface="+mn-ea"/>
                <a:cs typeface="Tahoma"/>
              </a:rPr>
              <a:t>ตั้งแต่ รพ.สต. ถึง รพศ. โดยจัดเป็นรูป package ในทั้ง 10ประเด็น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th-TH" sz="2800" b="1" dirty="0" smtClean="0">
                <a:solidFill>
                  <a:srgbClr val="FF0000"/>
                </a:solidFill>
                <a:latin typeface="Tahoma"/>
                <a:ea typeface="+mn-ea"/>
                <a:cs typeface="Tahoma"/>
              </a:rPr>
              <a:t> </a:t>
            </a:r>
            <a:endParaRPr lang="th-TH" sz="2800" b="1" dirty="0">
              <a:latin typeface="Tahoma"/>
              <a:cs typeface="Tahoma"/>
            </a:endParaRP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th-TH" sz="2400" b="1" dirty="0" smtClean="0">
                <a:latin typeface="Tahoma"/>
                <a:cs typeface="Tahoma"/>
              </a:rPr>
              <a:t>4 excellence เดิม (หัวใจและหลอดเลือด</a:t>
            </a:r>
            <a:r>
              <a:rPr lang="en-US" sz="2400" b="1" dirty="0" smtClean="0">
                <a:latin typeface="Tahoma"/>
                <a:cs typeface="Tahoma"/>
              </a:rPr>
              <a:t>, </a:t>
            </a:r>
            <a:r>
              <a:rPr lang="th-TH" sz="2400" b="1" dirty="0" smtClean="0">
                <a:latin typeface="Tahoma"/>
                <a:cs typeface="Tahoma"/>
              </a:rPr>
              <a:t>มะเร็ง </a:t>
            </a:r>
            <a:r>
              <a:rPr lang="en-US" sz="2400" b="1" dirty="0" smtClean="0">
                <a:latin typeface="Tahoma"/>
                <a:cs typeface="Tahoma"/>
              </a:rPr>
              <a:t>, </a:t>
            </a:r>
            <a:r>
              <a:rPr lang="th-TH" sz="2400" b="1" dirty="0" smtClean="0">
                <a:latin typeface="Tahoma"/>
                <a:cs typeface="Tahoma"/>
              </a:rPr>
              <a:t>อุบัติเหตุ</a:t>
            </a:r>
            <a:r>
              <a:rPr lang="en-US" sz="2400" b="1" dirty="0" smtClean="0">
                <a:latin typeface="Tahoma"/>
                <a:cs typeface="Tahoma"/>
              </a:rPr>
              <a:t>, </a:t>
            </a:r>
            <a:r>
              <a:rPr lang="th-TH" sz="2400" b="1" dirty="0" smtClean="0">
                <a:latin typeface="Tahoma"/>
                <a:cs typeface="Tahoma"/>
              </a:rPr>
              <a:t>ทารกแรกเกิด)</a:t>
            </a:r>
            <a:endParaRPr lang="en-US" sz="2400" b="1" dirty="0">
              <a:latin typeface="Tahoma"/>
              <a:cs typeface="Tahoma"/>
            </a:endParaRP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Tahoma"/>
                <a:cs typeface="Tahoma"/>
              </a:rPr>
              <a:t>5</a:t>
            </a:r>
            <a:r>
              <a:rPr lang="th-TH" sz="2400" b="1" dirty="0" smtClean="0">
                <a:latin typeface="Tahoma"/>
                <a:cs typeface="Tahoma"/>
              </a:rPr>
              <a:t>สาขาหลัก (Med /</a:t>
            </a:r>
            <a:r>
              <a:rPr lang="en-US" sz="2400" b="1" dirty="0" smtClean="0">
                <a:latin typeface="Tahoma"/>
                <a:cs typeface="Tahoma"/>
              </a:rPr>
              <a:t>S</a:t>
            </a:r>
            <a:r>
              <a:rPr lang="th-TH" sz="2400" b="1" dirty="0" smtClean="0">
                <a:latin typeface="Tahoma"/>
                <a:cs typeface="Tahoma"/>
              </a:rPr>
              <a:t>ug/Ped/Ob/Ortho)</a:t>
            </a: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th-TH" sz="2400" b="1" dirty="0" smtClean="0">
                <a:latin typeface="Tahoma"/>
                <a:cs typeface="Tahoma"/>
              </a:rPr>
              <a:t> Holistic care</a:t>
            </a: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th-TH" sz="2400" b="1" dirty="0" smtClean="0">
                <a:latin typeface="Tahoma"/>
                <a:cs typeface="Tahoma"/>
              </a:rPr>
              <a:t>จิตเวช</a:t>
            </a: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th-TH" sz="2400" b="1" dirty="0">
                <a:latin typeface="Tahoma"/>
                <a:cs typeface="Tahoma"/>
              </a:rPr>
              <a:t>ไ</a:t>
            </a:r>
            <a:r>
              <a:rPr lang="th-TH" sz="2400" b="1" dirty="0" smtClean="0">
                <a:latin typeface="Tahoma"/>
                <a:cs typeface="Tahoma"/>
              </a:rPr>
              <a:t>ต+ตา</a:t>
            </a:r>
            <a:endParaRPr lang="th-TH" sz="2400" b="1" dirty="0">
              <a:latin typeface="Tahoma"/>
              <a:cs typeface="Tahoma"/>
            </a:endParaRP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th-TH" sz="2400" b="1" dirty="0" smtClean="0">
                <a:latin typeface="Tahoma"/>
                <a:cs typeface="Tahoma"/>
              </a:rPr>
              <a:t>ทันตกรรม </a:t>
            </a: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Tahoma"/>
                <a:cs typeface="Tahoma"/>
              </a:rPr>
              <a:t>NCD (DM/HT/COPD)</a:t>
            </a:r>
            <a:r>
              <a:rPr lang="th-TH" b="1" dirty="0" smtClean="0">
                <a:solidFill>
                  <a:srgbClr val="FF0000"/>
                </a:solidFill>
                <a:latin typeface="Tahoma"/>
                <a:ea typeface="+mn-ea"/>
                <a:cs typeface="Tahoma"/>
              </a:rPr>
              <a:t>       	  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th-TH" sz="2800" b="1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endParaRPr lang="en-US" sz="2800" b="1" dirty="0">
              <a:solidFill>
                <a:srgbClr val="FF0000"/>
              </a:solidFill>
              <a:latin typeface="Tahoma"/>
              <a:ea typeface="+mn-ea"/>
              <a:cs typeface="Tahom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488" y="476672"/>
            <a:ext cx="2664296" cy="47089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3200" b="1" dirty="0" smtClean="0">
                <a:solidFill>
                  <a:srgbClr val="0000CC"/>
                </a:solidFill>
                <a:latin typeface="Tahoma"/>
                <a:cs typeface="Tahoma"/>
              </a:rPr>
              <a:t>เป้าหมาย</a:t>
            </a:r>
            <a:r>
              <a:rPr lang="th-TH" sz="3200" b="1" dirty="0" smtClean="0">
                <a:latin typeface="Tahoma"/>
                <a:cs typeface="Tahoma"/>
              </a:rPr>
              <a:t> </a:t>
            </a:r>
            <a:r>
              <a:rPr lang="en-US" sz="3200" b="1" dirty="0" smtClean="0">
                <a:latin typeface="Tahoma"/>
                <a:cs typeface="Tahoma"/>
              </a:rPr>
              <a:t>: </a:t>
            </a:r>
            <a:r>
              <a:rPr lang="th-TH" sz="2800" b="1" dirty="0" smtClean="0">
                <a:latin typeface="Tahoma"/>
                <a:cs typeface="Tahoma"/>
              </a:rPr>
              <a:t>ลดอัตราป่วย ลดอัตราตาย          มาตรฐานการบริการ            เข้าถึงบริการ                 ลดค่าใช้จ่าย</a:t>
            </a:r>
            <a:endParaRPr lang="th-TH" sz="3200" b="1" dirty="0" smtClean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0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"/>
            <a:ext cx="9906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3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</a:t>
            </a:r>
            <a:r>
              <a:rPr lang="th-TH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การดำเนินงานด้านสุขภาพ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50406" y="2846390"/>
            <a:ext cx="317301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ประชาชนแข็งแรง</a:t>
            </a:r>
          </a:p>
          <a:p>
            <a:pPr algn="ctr">
              <a:defRPr/>
            </a:pPr>
            <a:r>
              <a:rPr lang="th-TH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เศรษฐกิจเติบโต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093" y="1071546"/>
            <a:ext cx="2571755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Basic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Package</a:t>
            </a:r>
            <a:endParaRPr lang="th-TH" sz="32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61464" y="1071546"/>
            <a:ext cx="2249254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Strategic Focus</a:t>
            </a:r>
            <a:endParaRPr lang="th-TH" sz="32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8555" y="5143514"/>
            <a:ext cx="201215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1">
                <a:lumMod val="60000"/>
                <a:lumOff val="4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8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Specific Issue</a:t>
            </a:r>
            <a:endParaRPr lang="th-TH" sz="3600" b="1" dirty="0">
              <a:solidFill>
                <a:srgbClr val="8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24042" y="2214556"/>
            <a:ext cx="916802" cy="64294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6667512" y="2214554"/>
            <a:ext cx="1143008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231022" y="4565984"/>
            <a:ext cx="1144585" cy="136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52800" y="1143002"/>
            <a:ext cx="3312368" cy="1077218"/>
          </a:xfrm>
          <a:prstGeom prst="rect">
            <a:avLst/>
          </a:prstGeom>
          <a:solidFill>
            <a:srgbClr val="FAFAC2"/>
          </a:solidFill>
          <a:ln>
            <a:noFill/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txBody>
          <a:bodyPr wrap="square">
            <a:spAutoFit/>
          </a:bodyPr>
          <a:lstStyle/>
          <a:p>
            <a:pPr marL="514350" indent="-514350">
              <a:defRPr/>
            </a:pP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P&amp;P : Basic P, NP, Area health</a:t>
            </a:r>
            <a:endParaRPr lang="en-US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defRPr/>
            </a:pP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Service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บริการ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รักษา ฟื้นฟู</a:t>
            </a:r>
          </a:p>
          <a:p>
            <a:pPr marL="514350" indent="-514350">
              <a:defRPr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 อุบัติเหตุ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ฉุกเฉิน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345" y="4286251"/>
            <a:ext cx="2321719" cy="1569660"/>
          </a:xfrm>
          <a:prstGeom prst="rect">
            <a:avLst/>
          </a:prstGeom>
          <a:solidFill>
            <a:srgbClr val="FAFAC2"/>
          </a:solidFill>
          <a:effectLst>
            <a:outerShdw blurRad="50800" dist="50800" dir="5400000" algn="ctr" rotWithShape="0">
              <a:schemeClr val="accent3">
                <a:lumMod val="75000"/>
              </a:schemeClr>
            </a:outerShdw>
          </a:effectLst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Event Based Project</a:t>
            </a:r>
          </a:p>
          <a:p>
            <a:pPr marL="514350" indent="-514350">
              <a:defRPr/>
            </a:pP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1. Healthy  Taxi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defRPr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th-TH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มหกรรมฮูลาฮูป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defRPr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 ปลายฝนต้นหนาว</a:t>
            </a:r>
          </a:p>
          <a:p>
            <a:pPr marL="514350" indent="-514350">
              <a:defRPr/>
            </a:pP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4. Gift for Health</a:t>
            </a:r>
          </a:p>
          <a:p>
            <a:pPr marL="514350" indent="-514350">
              <a:defRPr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5. อุบัติเหตุเทศกาล</a:t>
            </a: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6667513" y="3985821"/>
            <a:ext cx="2821843" cy="2554545"/>
          </a:xfrm>
          <a:prstGeom prst="rect">
            <a:avLst/>
          </a:prstGeom>
          <a:solidFill>
            <a:srgbClr val="FAFAC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th-TH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โครงการพระราชดำริ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เฉลิมพระเกียรติ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PPP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h-TH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Medical </a:t>
            </a: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Hub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err="1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ยาเสพติด</a:t>
            </a:r>
            <a:endParaRPr lang="th-TH" sz="16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ASEAN and International Health</a:t>
            </a:r>
            <a:endParaRPr lang="th-TH" sz="16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Border Health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h-TH" sz="1600" b="1" dirty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จังหวัดชายแดนภาคใต้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h-TH" sz="1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กทม.</a:t>
            </a:r>
            <a:endParaRPr lang="th-TH" sz="1600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247" y="1412776"/>
          <a:ext cx="9020491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22296" y="2852936"/>
            <a:ext cx="4739216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h-TH" sz="2000" b="1" dirty="0">
                <a:latin typeface="Tahoma"/>
                <a:ea typeface="+mn-ea"/>
                <a:cs typeface="Tahoma"/>
              </a:rPr>
              <a:t>Phase 1 ศักยภาพบริการ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latin typeface="Tahoma"/>
                <a:ea typeface="+mn-ea"/>
                <a:cs typeface="Tahoma"/>
              </a:rPr>
              <a:t>เชื่อม ตั้งแต่ รพศ.ลงมาถึง รพ.สต.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th-TH" sz="2000" b="1" dirty="0">
                <a:latin typeface="Tahoma"/>
                <a:ea typeface="+mn-ea"/>
                <a:cs typeface="Tahoma"/>
              </a:rPr>
              <a:t>Phase 2 ครุภัณฑ์การแพทย์ที่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latin typeface="Tahoma"/>
                <a:ea typeface="+mn-ea"/>
                <a:cs typeface="Tahoma"/>
              </a:rPr>
              <a:t>จำเป็นและอาจใช้ร่วมกันในเครือข่าย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83364" y="4509120"/>
            <a:ext cx="2471341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latin typeface="Tahoma"/>
                <a:ea typeface="+mn-ea"/>
                <a:cs typeface="Tahoma"/>
              </a:rPr>
              <a:t>-ลดการส่งออกผป.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latin typeface="Tahoma"/>
                <a:ea typeface="+mn-ea"/>
                <a:cs typeface="Tahoma"/>
              </a:rPr>
              <a:t>จากรพ. M1/M2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latin typeface="Tahoma"/>
                <a:ea typeface="+mn-ea"/>
                <a:cs typeface="Tahoma"/>
              </a:rPr>
              <a:t>ไปยังรพ. S/A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5679" y="533402"/>
            <a:ext cx="8741496" cy="5847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FF0000"/>
                </a:solidFill>
                <a:latin typeface="Tahoma"/>
                <a:cs typeface="Tahoma"/>
              </a:rPr>
              <a:t>แนวทางการจัดทำService plan ปี 2556-2559</a:t>
            </a:r>
            <a:endParaRPr lang="en-US" sz="32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280" y="1628800"/>
            <a:ext cx="529867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00"/>
                </a:solidFill>
                <a:latin typeface="Tahoma"/>
                <a:ea typeface="+mn-ea"/>
                <a:cs typeface="Tahoma"/>
              </a:rPr>
              <a:t>ข้อมูลการบริการที่เป็นประเด็นปัญหา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00"/>
                </a:solidFill>
                <a:latin typeface="Tahoma"/>
                <a:ea typeface="+mn-ea"/>
                <a:cs typeface="Tahoma"/>
              </a:rPr>
              <a:t>แต่สามารถแก้ไขให้ดีได้ ทั้งเพิ่มประสิทธิภาพ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000000"/>
                </a:solidFill>
                <a:latin typeface="Tahoma"/>
                <a:ea typeface="+mn-ea"/>
                <a:cs typeface="Tahoma"/>
              </a:rPr>
              <a:t>การรักษาและการบริหารจัดการเชิงระบบ</a:t>
            </a:r>
          </a:p>
        </p:txBody>
      </p:sp>
      <p:sp>
        <p:nvSpPr>
          <p:cNvPr id="8" name="Rectangle 7"/>
          <p:cNvSpPr/>
          <p:nvPr/>
        </p:nvSpPr>
        <p:spPr>
          <a:xfrm>
            <a:off x="416496" y="6165304"/>
            <a:ext cx="9489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latin typeface="Tahoma"/>
                <a:cs typeface="Tahoma"/>
              </a:rPr>
              <a:t>เรื่องแผนบุคลากร รอให้ศักยภาพบริการและผลลัพธ์บริการชัดก่อน แล้วจึงวางแผนใน phase ถัดไป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xmlns="" val="41735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3"/>
          <p:cNvSpPr>
            <a:spLocks noGrp="1"/>
          </p:cNvSpPr>
          <p:nvPr>
            <p:ph type="ctrTitle"/>
          </p:nvPr>
        </p:nvSpPr>
        <p:spPr>
          <a:xfrm>
            <a:off x="881034" y="2571746"/>
            <a:ext cx="8420100" cy="1470025"/>
          </a:xfrm>
        </p:spPr>
        <p:txBody>
          <a:bodyPr/>
          <a:lstStyle/>
          <a:p>
            <a:r>
              <a:rPr lang="en-US" sz="6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Service </a:t>
            </a:r>
            <a:r>
              <a:rPr lang="en-US" sz="6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Plan_NCD</a:t>
            </a:r>
            <a:endParaRPr lang="th-TH" sz="6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1520296" y="4292600"/>
            <a:ext cx="69342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DM, HT,COPD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95300"/>
            <a:ext cx="8915400" cy="1104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ea typeface="+mj-ea"/>
                <a:cs typeface="+mj-cs"/>
              </a:rPr>
              <a:t>  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1166230"/>
              </p:ext>
            </p:extLst>
          </p:nvPr>
        </p:nvGraphicFramePr>
        <p:xfrm>
          <a:off x="61470" y="849241"/>
          <a:ext cx="9428034" cy="57166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0875"/>
                <a:gridCol w="1365442"/>
                <a:gridCol w="1351365"/>
                <a:gridCol w="1571074"/>
                <a:gridCol w="1226206"/>
                <a:gridCol w="1843072"/>
              </a:tblGrid>
              <a:tr h="451474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ahoma"/>
                          <a:cs typeface="Tahoma"/>
                        </a:rPr>
                        <a:t>มาตรการ/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ahoma"/>
                          <a:cs typeface="Tahoma"/>
                        </a:rPr>
                        <a:t>ยุทธศาสตร์</a:t>
                      </a:r>
                      <a:endParaRPr lang="en-US" sz="16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เป้าหมาย</a:t>
                      </a:r>
                      <a:endParaRPr lang="en-US" sz="16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ตัวชี้วัด</a:t>
                      </a:r>
                      <a:endParaRPr lang="en-US" sz="16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กลวิธืดำเนินการ</a:t>
                      </a:r>
                      <a:endParaRPr lang="en-US" sz="16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79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6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6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6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6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07229">
                <a:tc>
                  <a:txBody>
                    <a:bodyPr/>
                    <a:lstStyle/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1.</a:t>
                      </a:r>
                      <a:r>
                        <a:rPr lang="th-TH" sz="1600" b="1" baseline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การค้นหา กลุ่มเสี่ยงสูง (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pre-DM, pre- HT) </a:t>
                      </a:r>
                      <a:r>
                        <a:rPr lang="th-TH" sz="1600" b="1" baseline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และกลุ่มป่วย (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DM, HT) </a:t>
                      </a:r>
                      <a:r>
                        <a:rPr lang="th-TH" sz="1600" b="1" baseline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รายใหม่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โดยการคัดกรองตามเกณฑ์มาตรฐานในสถานบริการทุกระดับเพื่อได้รับการปรึกษา ดูแลรักษาตั้งแต่ระยะเริ่มแรกของโรค</a:t>
                      </a: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ปชช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.อายุ 35 ปีขึ้นไปได้รับการคัดกรอง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และ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HT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ตามมาตรฐานการคัดกรอง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ปชช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กลุ่มเสี่ยงสูง (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pre-DM, pre-HT)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และผู้ป่วย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DM, HT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รายใหม่สามารถจัดการลดปัจจัยเสี่ยง และควบคุมระดับน้ำตาลในเลือด ระดับความดันโลหิตให้อยู่ในเกณฑ์ปกติ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1.คัดกรอง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DM/HT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ในประชาชนอายุ 35 ปีขึ้นไป 100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2.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pre-DM, pre-HT 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ได้รับการปรับเปลี่ยนพฤติกรรม 3 อ. 2 ส. ไม่น้อยกว่า 50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3. กลุ่มสงสัยป่วยรายใหม่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ได้รับการส่งต่อ/รับส่งต่อเพื่อวินิจฉัย 100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</a:p>
                    <a:p>
                      <a:endParaRPr lang="en-US" sz="1200" b="1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1.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อัตราผู้ป่วย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รายใหม่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&lt;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4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</a:p>
                    <a:p>
                      <a:endParaRPr lang="th-TH" sz="1600" b="1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2.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อัตราผู้ป่วย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HT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รายใหม่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&lt;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8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1. มีแนวทางการเฝ้าระวัง ป้องกันและควบคุมโรค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และ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HT</a:t>
                      </a:r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ใน รพ.สต.</a:t>
                      </a:r>
                    </a:p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2. สถานบริการสาธารณสุขดำเนินการคัดกรองตามแนวทางฯ อย่างถูกต้องพร้อมบันทึก และติดตาม การดูแลผป.ในเครือข่ายบริการ</a:t>
                      </a:r>
                    </a:p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3.  พัฒนาระบบ</a:t>
                      </a:r>
                      <a:r>
                        <a:rPr lang="th-TH" sz="1400" b="1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ข้อมูลผป</a:t>
                      </a:r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และเชื่อมโยงข้อมูลระหว่างเครือข่าย</a:t>
                      </a:r>
                    </a:p>
                    <a:p>
                      <a:r>
                        <a:rPr lang="th-TH" sz="1400" b="1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4. ให้คำปรึกษา ดูแล ทั้งรายบุคคล และรายกลุ่ม</a:t>
                      </a:r>
                      <a:r>
                        <a:rPr lang="th-TH" sz="1400" b="1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    </a:t>
                      </a:r>
                      <a:endParaRPr lang="en-US" sz="1400" b="1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000672" y="141359"/>
            <a:ext cx="79053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Service plan : DM/HT            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1/5</a:t>
            </a:r>
            <a:endParaRPr lang="en-US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7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95300"/>
            <a:ext cx="8915400" cy="1104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ea typeface="+mj-ea"/>
                <a:cs typeface="+mj-cs"/>
              </a:rPr>
              <a:t>  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2175776"/>
              </p:ext>
            </p:extLst>
          </p:nvPr>
        </p:nvGraphicFramePr>
        <p:xfrm>
          <a:off x="416498" y="849247"/>
          <a:ext cx="9217023" cy="540669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72207"/>
                <a:gridCol w="1296144"/>
                <a:gridCol w="1152128"/>
                <a:gridCol w="1809612"/>
                <a:gridCol w="1285110"/>
                <a:gridCol w="1801822"/>
              </a:tblGrid>
              <a:tr h="377646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มาตรการ/</a:t>
                      </a:r>
                    </a:p>
                    <a:p>
                      <a:pPr algn="ctr"/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ยุทธศาสตร์</a:t>
                      </a:r>
                      <a:endParaRPr lang="en-US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</a:t>
                      </a:r>
                      <a:endParaRPr lang="en-US" sz="20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en-US" sz="20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กลวิธืดำเนินการ</a:t>
                      </a:r>
                      <a:endParaRPr lang="en-US" sz="20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803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ระยะสั้น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ระยะยาว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ระยะสั้น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ระยะยาว</a:t>
                      </a:r>
                      <a:endParaRPr lang="en-US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0239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16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การควบคุมระดับน้ำตาลในเลือดและความดันโลหิต ในผป.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DM/HT</a:t>
                      </a:r>
                      <a:endParaRPr lang="th-TH" sz="1600" b="1" baseline="0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None/>
                      </a:pPr>
                      <a:endParaRPr lang="th-TH" sz="16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None/>
                      </a:pP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-การควบคุมระดับน้ำตาลและความดันโลหิตได้ต้องจัดบริการสนับสนุนให้ผป. </a:t>
                      </a:r>
                      <a:r>
                        <a:rPr lang="th-TH" sz="16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ปป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พฤติกรรมควบคู่กับการใช้ยา</a:t>
                      </a:r>
                    </a:p>
                    <a:p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-การประเมินและควบคุมปัจจัยเสี่ยงร่วม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.DM,HT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ที่สามารถควบคุมระดับน้ำตาลในเลือด และความดันโลหิต มีจำนวนเพิ่มขึ้น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ลดอัตราการเกิดภาวะแทรกซ้อนเฉียบพลันและเรื้อรัง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ผป.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 / HT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ได้รับการ ปปพฤติกรรม 3 อ. 2 ส.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ผป.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DM/HT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ที่ควบคุมได้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&gt;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ผป.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DM/HT 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ลดลงใน รพศ./รพท. 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</a:t>
                      </a:r>
                      <a:r>
                        <a:rPr lang="th-TH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30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th-TH" sz="16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ผป.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 / HT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ได้รับการ ปปพฤติกรรม 3 อ. 2 ส.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&gt;7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ผป.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DM/HT 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ที่ควบคุมได้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&gt;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</a:p>
                    <a:p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1.ให้การรักษาและคำปรึกษาเพื่อปปพฤติกรรมตามแนวทางมาตรฐานอย่างจริงจัง</a:t>
                      </a:r>
                    </a:p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ค้นหาปัญหาอื่นๆ เพื่อให้การดูแลแบบองค์รวม</a:t>
                      </a:r>
                    </a:p>
                    <a:p>
                      <a:r>
                        <a:rPr lang="th-TH" sz="16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มีระบบการติดตาม ดูแลรายุคคล และรายกลุ่ม อย่างต่อเนื่อง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504730" y="141357"/>
            <a:ext cx="74012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/>
              <a:t>Service plan : DM/HT       </a:t>
            </a:r>
            <a:r>
              <a:rPr lang="en-US" sz="3200" b="1" dirty="0" smtClean="0"/>
              <a:t>2/5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5545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95300"/>
            <a:ext cx="8915400" cy="1104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ea typeface="+mj-ea"/>
                <a:cs typeface="+mj-cs"/>
              </a:rPr>
              <a:t>  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9804081"/>
              </p:ext>
            </p:extLst>
          </p:nvPr>
        </p:nvGraphicFramePr>
        <p:xfrm>
          <a:off x="128464" y="849247"/>
          <a:ext cx="9695578" cy="5704193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795366"/>
                <a:gridCol w="1504802"/>
                <a:gridCol w="1203842"/>
                <a:gridCol w="1944359"/>
                <a:gridCol w="1351835"/>
                <a:gridCol w="1895374"/>
              </a:tblGrid>
              <a:tr h="429135">
                <a:tc row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ahoma"/>
                          <a:cs typeface="Tahoma"/>
                        </a:rPr>
                        <a:t>มาตรการ/</a:t>
                      </a:r>
                    </a:p>
                    <a:p>
                      <a:pPr algn="ctr"/>
                      <a:r>
                        <a:rPr lang="th-TH" sz="2000" b="1" dirty="0" smtClean="0">
                          <a:latin typeface="Tahoma"/>
                          <a:cs typeface="Tahoma"/>
                        </a:rPr>
                        <a:t>ยุทธศาสตร์</a:t>
                      </a:r>
                      <a:endParaRPr lang="en-US" sz="20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เป้าหมาย</a:t>
                      </a:r>
                      <a:endParaRPr lang="en-US" sz="24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ตัวชี้วัด</a:t>
                      </a:r>
                      <a:endParaRPr lang="en-US" sz="24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กลวิธืดำเนินการ</a:t>
                      </a:r>
                      <a:endParaRPr lang="en-US" sz="24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71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789248"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lang="th-TH" sz="1800" b="1" baseline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การคัดกรองความเสี่ยง/ภาวะแทรกซ้อน</a:t>
                      </a:r>
                    </a:p>
                    <a:p>
                      <a:endParaRPr lang="en-US" sz="1800" b="1" baseline="0" dirty="0" smtClean="0">
                        <a:latin typeface="Tahoma"/>
                        <a:cs typeface="Tahoma"/>
                      </a:endParaRPr>
                    </a:p>
                    <a:p>
                      <a:r>
                        <a:rPr lang="en-US" sz="1800" b="1" baseline="0" dirty="0" smtClean="0">
                          <a:latin typeface="Tahoma"/>
                          <a:cs typeface="Tahoma"/>
                        </a:rPr>
                        <a:t>3.1 </a:t>
                      </a:r>
                      <a:r>
                        <a:rPr lang="th-TH" sz="1800" b="1" baseline="0" dirty="0" smtClean="0">
                          <a:latin typeface="Tahoma"/>
                          <a:cs typeface="Tahoma"/>
                        </a:rPr>
                        <a:t>การคัดกรองความเสี่ยง (บุหรี่และยาสูบ)</a:t>
                      </a:r>
                      <a:endParaRPr lang="en-US" sz="1800" b="1" dirty="0" smtClean="0">
                        <a:latin typeface="Tahoma"/>
                        <a:cs typeface="Tahoma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th-TH" sz="1800" b="1" baseline="0" dirty="0" smtClean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sz="1800" b="1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- การประเมินความเสี่ยง และการให้คำปรึกษาแนะนำ</a:t>
                      </a:r>
                    </a:p>
                    <a:p>
                      <a:endParaRPr lang="en-US" sz="1800" b="1" dirty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lang="th-TH" sz="1800" b="1" baseline="0" dirty="0" smtClean="0">
                          <a:latin typeface="Tahoma"/>
                          <a:cs typeface="Tahoma"/>
                        </a:rPr>
                        <a:t>  </a:t>
                      </a:r>
                      <a:r>
                        <a:rPr lang="th-TH" sz="1800" b="1" baseline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800" b="1" baseline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800" b="1" baseline="0" dirty="0" smtClean="0">
                          <a:latin typeface="Tahoma"/>
                          <a:cs typeface="Tahoma"/>
                        </a:rPr>
                        <a:t>DM, HT,COPD</a:t>
                      </a:r>
                      <a:r>
                        <a:rPr lang="th-TH" sz="1800" b="1" baseline="0" dirty="0" smtClean="0">
                          <a:latin typeface="Tahoma"/>
                          <a:cs typeface="Tahoma"/>
                        </a:rPr>
                        <a:t>ทุกคนได้รับการคัดกรองความเสี่ยงเรื่องบุหรี่</a:t>
                      </a:r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จำนวน </a:t>
                      </a:r>
                      <a:r>
                        <a:rPr lang="th-TH" sz="1800" b="1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DM,HT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,COPD</a:t>
                      </a:r>
                    </a:p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ที่สูบบุหรี่ลดลง</a:t>
                      </a:r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th-TH" sz="1800" b="1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สามารถเลิกสูบบุหรี่ได้ </a:t>
                      </a: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&gt;3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800" b="1" baseline="0" dirty="0" smtClean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1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. ผป. </a:t>
                      </a: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สามารถเลิกสูบบุหรี่ได้ </a:t>
                      </a: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&gt;5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800" b="1" baseline="0" dirty="0" smtClean="0">
                        <a:latin typeface="Tahoma"/>
                        <a:cs typeface="Tahoma"/>
                      </a:endParaRPr>
                    </a:p>
                    <a:p>
                      <a:endParaRPr lang="en-US" sz="1800" b="1" dirty="0" smtClean="0">
                        <a:latin typeface="Tahoma"/>
                        <a:cs typeface="Tahoma"/>
                      </a:endParaRPr>
                    </a:p>
                    <a:p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1.คัดกรองการสูบบุหรี่</a:t>
                      </a:r>
                      <a:r>
                        <a:rPr lang="th-TH" sz="1800" b="1" dirty="0" err="1" smtClean="0">
                          <a:latin typeface="Tahoma"/>
                          <a:cs typeface="Tahoma"/>
                        </a:rPr>
                        <a:t>ในผป</a:t>
                      </a:r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.DM, HT</a:t>
                      </a:r>
                    </a:p>
                    <a:p>
                      <a:r>
                        <a:rPr lang="en-US" sz="1800" b="1" dirty="0" smtClean="0">
                          <a:latin typeface="Tahoma"/>
                          <a:cs typeface="Tahoma"/>
                        </a:rPr>
                        <a:t>2. 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ให้คำ แนะนำตามแนวทางเวชปฏิบัติสำหรับการบัดรักษาโรคติดบุหรี่ปีพ.ศ.2552</a:t>
                      </a:r>
                    </a:p>
                    <a:p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3. ติดตาม ประเมิน ความเสี่ยงเรื่องการสูบบุหรี่ เป็นระยะ </a:t>
                      </a:r>
                      <a:r>
                        <a:rPr lang="th-TH" sz="1800" b="1" dirty="0" err="1" smtClean="0">
                          <a:latin typeface="Tahoma"/>
                          <a:cs typeface="Tahoma"/>
                        </a:rPr>
                        <a:t>เมื่อผป</a:t>
                      </a:r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.มาตรวจตามนัดของสถานบริการ</a:t>
                      </a:r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674250" y="103258"/>
            <a:ext cx="68152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 smtClean="0"/>
              <a:t>Service plan :DM/HT      </a:t>
            </a:r>
            <a:r>
              <a:rPr lang="en-US" sz="3200" b="1" dirty="0" smtClean="0"/>
              <a:t>3/5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47886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8118208"/>
              </p:ext>
            </p:extLst>
          </p:nvPr>
        </p:nvGraphicFramePr>
        <p:xfrm>
          <a:off x="272480" y="692696"/>
          <a:ext cx="9361040" cy="589762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199142"/>
                <a:gridCol w="1395825"/>
                <a:gridCol w="1331535"/>
                <a:gridCol w="1299373"/>
                <a:gridCol w="1305190"/>
                <a:gridCol w="1829975"/>
              </a:tblGrid>
              <a:tr h="355883"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มาตรการ/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ยุทธศาสตร์</a:t>
                      </a:r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เป้าหมาย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ตัวชี้วัด</a:t>
                      </a:r>
                      <a:endParaRPr lang="en-US" sz="18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กลวิธืดำเนินการ</a:t>
                      </a:r>
                      <a:endParaRPr lang="en-US" sz="18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0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0505">
                <a:tc>
                  <a:txBody>
                    <a:bodyPr/>
                    <a:lstStyle/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3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lang="th-TH" sz="1400" b="1" baseline="0" dirty="0" smtClean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การคัดกรองความเสี่ยง/ภาวะแทรกซ้อน</a:t>
                      </a:r>
                    </a:p>
                    <a:p>
                      <a:endParaRPr lang="en-US" sz="1400" b="1" dirty="0" smtClean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2 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การประเมินความเสี่ยงต่อโรคหัวใจและหลอดเลือด (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CVD Risk assessment) 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ในผป.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 DM, HT </a:t>
                      </a:r>
                      <a:endParaRPr lang="th-TH" sz="1400" b="1" baseline="0" dirty="0" smtClean="0">
                        <a:latin typeface="Tahoma"/>
                        <a:cs typeface="Tahoma"/>
                      </a:endParaRPr>
                    </a:p>
                    <a:p>
                      <a:r>
                        <a:rPr lang="th-TH" sz="1400" b="1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- การประเมินปัจจัยเสี่ยงต่อการเกิดโรคหัวใจและหลอดเลือดในผป.</a:t>
                      </a:r>
                      <a:r>
                        <a:rPr lang="en-US" sz="1400" b="1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DM/HT</a:t>
                      </a:r>
                      <a:endParaRPr lang="th-TH" sz="1400" b="1" dirty="0" smtClean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  <a:p>
                      <a:r>
                        <a:rPr lang="th-TH" sz="1400" b="1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-การให้คำปรึกษาเพื่อการปรับพฤติกรรมเสี่ยง และได้รับยาเมื่อมีข้อบ่งชี้</a:t>
                      </a:r>
                      <a:endParaRPr lang="en-US" sz="1400" b="1" dirty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DM,HT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ได้รับการประเมินความเสียง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 CVD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 และได้รับคำปรึกษาแบบเข้มข้นเพื่อจัดการความเสี่ยงรายบุคคล และมีการใช้ยาเพื่อป้องกันรายกรณี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 - ผู้ป่วย 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DM, HT 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มีความเสี่ยงต่อการเกิดโรคหัวใจและหลอดเลือดน้อยลง</a:t>
                      </a: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-อัตราการเกิดโรคหัวใจและหลอดเลือดในผป 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ลดลง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1.</a:t>
                      </a:r>
                      <a:r>
                        <a:rPr lang="th-TH" sz="1400" b="1" baseline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. DM,HT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ได้รับการประเมินความเสียงต่อ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CVD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60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2. ผู้ที่ความเสี่ยงสูง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CVD Risk 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ได้รับคำปรึกษาให้สามารถจัดการเพื่อลดปัจจัยเสี่ยงได้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 50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3. ลง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ทะเบียนกลุ่มเสี่ยงสูงเพื่อติดตามให้การดูแลอย่างต่อเนื่องและในกรณีฉุกเฉิน</a:t>
                      </a: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1. ผู้ป่วย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DM,HT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ได้รับการประเมินความเสียง 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CVD&gt;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90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endParaRPr lang="th-TH" sz="1400" b="1" dirty="0" smtClean="0">
                        <a:latin typeface="Tahoma"/>
                        <a:cs typeface="Tahoma"/>
                      </a:endParaRP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2. ผู้ที่ความเสี่ยงสูง 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CVD risk 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ได้รับคำปรึกษา 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ให้สามารถจัดการเพื่อลดปัจจัยเสี่ยงได้ 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80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="1" dirty="0" smtClean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1. ส่วนกลางพัฒนาแนวทางการประเมินความเสี่ยง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 CVD</a:t>
                      </a:r>
                      <a:endParaRPr lang="th-TH" sz="1400" b="1" dirty="0" smtClean="0">
                        <a:latin typeface="Tahoma"/>
                        <a:cs typeface="Tahoma"/>
                      </a:endParaRP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2.  สถานบริการสาธารณสุขดำเนินการประเมินตามแนวทางฯ</a:t>
                      </a: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3. ให้คำปรึกษาเพื่อจัดการลดปัจจัยเสี่ยงรายบุคคล และ/หรือได้รับยา และสนับสนุนกิจกรรมเพื่อลดปัจจัยเสี่ยงในรายกลุ่ม</a:t>
                      </a: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4. มีการติดตามผลทั้งราย บุคคลและรายกลุ่ม</a:t>
                      </a: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5. พัฒนาเชื่อมโยงและส่งต่อระหว่างเครือข่ายบริการแต่ละระดับ </a:t>
                      </a:r>
                    </a:p>
                    <a:p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674249" y="103257"/>
            <a:ext cx="72317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smtClean="0"/>
              <a:t>Service plan :DM/HT       </a:t>
            </a:r>
            <a:r>
              <a:rPr lang="en-US" sz="2400" b="1" dirty="0" smtClean="0"/>
              <a:t>4/5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398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95300"/>
            <a:ext cx="8915400" cy="1104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ea typeface="+mj-ea"/>
                <a:cs typeface="+mj-cs"/>
              </a:rPr>
              <a:t>  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7649484"/>
              </p:ext>
            </p:extLst>
          </p:nvPr>
        </p:nvGraphicFramePr>
        <p:xfrm>
          <a:off x="216029" y="885923"/>
          <a:ext cx="9561508" cy="571143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56653"/>
                <a:gridCol w="1296144"/>
                <a:gridCol w="1008111"/>
                <a:gridCol w="1584176"/>
                <a:gridCol w="1584176"/>
                <a:gridCol w="2232248"/>
              </a:tblGrid>
              <a:tr h="342991"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มาตรการ/</a:t>
                      </a:r>
                    </a:p>
                    <a:p>
                      <a:pPr algn="ctr"/>
                      <a:r>
                        <a:rPr lang="th-TH" sz="1800" b="1" dirty="0" smtClean="0">
                          <a:latin typeface="Tahoma"/>
                          <a:cs typeface="Tahoma"/>
                        </a:rPr>
                        <a:t>ยุทธศาสตร์</a:t>
                      </a:r>
                      <a:endParaRPr lang="en-US" sz="18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เป้าหมาย</a:t>
                      </a:r>
                      <a:endParaRPr lang="en-US" sz="18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ตัวชี้วัด</a:t>
                      </a:r>
                      <a:endParaRPr lang="en-US" sz="18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กลวิธืดำเนินการ</a:t>
                      </a:r>
                      <a:endParaRPr lang="en-US" sz="18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839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887245"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 การคัดกรองความเสี่ยง/ภาวะแทรกซ้อน</a:t>
                      </a:r>
                      <a:endParaRPr lang="en-US" sz="1400" b="1" dirty="0" smtClean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3 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 การคัดกรองภาวะแทรกซ้อนและการรักษาผป.ที่มีภาวะแทรกซ้อน</a:t>
                      </a:r>
                    </a:p>
                    <a:p>
                      <a:endParaRPr lang="en-US" sz="1400" b="1" dirty="0" smtClean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  <a:p>
                      <a:r>
                        <a:rPr lang="th-TH" sz="1400" b="1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 - การคัดกรองภาวะแทรกซ้อนตา ไตเท้า ได้ตามศักยภาพ</a:t>
                      </a:r>
                    </a:p>
                    <a:p>
                      <a:r>
                        <a:rPr lang="th-TH" sz="1400" b="1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 - การดูแลรักษา/ส่งต่อผู้ป่วยที่มีภาวะแทรกซ้อน   ตามมาตรฐาน</a:t>
                      </a:r>
                      <a:endParaRPr lang="en-US" sz="1400" b="1" dirty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- </a:t>
                      </a:r>
                      <a:r>
                        <a:rPr lang="th-TH" sz="1400" b="1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ทุกคนได้รับการคัดกรองภาวะแทรกซ้อนไต ตา เท้า </a:t>
                      </a: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 - </a:t>
                      </a:r>
                      <a:r>
                        <a:rPr lang="th-TH" sz="1400" b="1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HT 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ทุกคนได้รับการคัดกรองภาวะแทรกซ้อนไต 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การตัดขา ไตวาย ตาบอดในผป.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ลดลง</a:t>
                      </a:r>
                    </a:p>
                    <a:p>
                      <a:endParaRPr lang="th-TH" sz="1400" b="1" dirty="0" smtClean="0">
                        <a:latin typeface="Tahoma"/>
                        <a:cs typeface="Tahoma"/>
                      </a:endParaRP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ไตวายในผป.</a:t>
                      </a:r>
                      <a:r>
                        <a:rPr lang="en-US" sz="1400" b="1" dirty="0" smtClean="0">
                          <a:latin typeface="Tahoma"/>
                          <a:cs typeface="Tahoma"/>
                        </a:rPr>
                        <a:t>HT </a:t>
                      </a:r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ลดลง</a:t>
                      </a:r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1.การคัดกรองตา ไต เท้า ใน </a:t>
                      </a:r>
                      <a:r>
                        <a:rPr lang="th-TH" sz="1400" b="1" baseline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DM &gt;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60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2. การคัดกรอง ไต ใน </a:t>
                      </a:r>
                      <a:r>
                        <a:rPr lang="th-TH" sz="1400" b="1" baseline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HT &gt;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60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3. ผู้ที่มีภาวะแทรกซ้อน ตา ไต เท้า ได้รับการส่งต่อ และดูแลรักษา  100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="1" baseline="0" dirty="0" smtClean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1.การคัดกรองตา ไต เท้า ใน ผป.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DM 10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2. การคัดกรอง ไต ใน ผป.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HT 10</a:t>
                      </a: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0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/>
                          <a:cs typeface="Tahoma"/>
                        </a:rPr>
                        <a:t>3. ผู้ที่มีภาวะแทรกซ้อน ตา ไต เท้า ได้รับการส่งต่อ และดูแลรักษา  100 </a:t>
                      </a:r>
                      <a:r>
                        <a:rPr lang="en-US" sz="1400" b="1" baseline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="1" baseline="0" dirty="0" smtClean="0">
                        <a:latin typeface="Tahoma"/>
                        <a:cs typeface="Tahoma"/>
                      </a:endParaRPr>
                    </a:p>
                    <a:p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 1. มีแนวทางการตรวจคัดกรองและดูแล ภาวะแทรกซ้อนทาง ตา ไต เท้า เร่งรัดให้มีการคัดกรองตามมาตรฐาน</a:t>
                      </a: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2. เพิ่มศักยภาพของสถานบริการ ในการคัดกรองและให้การดูแลรักษา</a:t>
                      </a: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3. มีระบบการติดตาม ดูแลรายบุคคลและรายกลุ่ม เพื่อส่งต่อให้ได้รับการรักษาอย่างต่อเนื่อง</a:t>
                      </a: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4. พัฒนาเชื่อมโยงและส่งต่อระหว่างเครือข่ายบริการ</a:t>
                      </a:r>
                    </a:p>
                    <a:p>
                      <a:r>
                        <a:rPr lang="th-TH" sz="1400" b="1" dirty="0" smtClean="0">
                          <a:latin typeface="Tahoma"/>
                          <a:cs typeface="Tahoma"/>
                        </a:rPr>
                        <a:t>5. มีระบบข้อมูลข่าวสาร แจ้งเตือน ระบบ/การติดตามผู้ป่วย </a:t>
                      </a:r>
                    </a:p>
                    <a:p>
                      <a:endParaRPr lang="th-TH" sz="1400" b="1" dirty="0" smtClean="0">
                        <a:latin typeface="Tahoma"/>
                        <a:cs typeface="Tahoma"/>
                      </a:endParaRPr>
                    </a:p>
                    <a:p>
                      <a:endParaRPr lang="en-US" sz="14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674249" y="103257"/>
            <a:ext cx="72317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/>
              <a:t>Service plan :DM/HT         </a:t>
            </a:r>
            <a:r>
              <a:rPr lang="en-US" sz="3200" b="1" dirty="0" smtClean="0"/>
              <a:t>5/5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63059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416496" y="1196752"/>
          <a:ext cx="9217024" cy="5838414"/>
        </p:xfrm>
        <a:graphic>
          <a:graphicData uri="http://schemas.openxmlformats.org/drawingml/2006/table">
            <a:tbl>
              <a:tblPr/>
              <a:tblGrid>
                <a:gridCol w="1627803"/>
                <a:gridCol w="7589221"/>
              </a:tblGrid>
              <a:tr h="204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กระบวนการหลัก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en-US" sz="15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453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ระบบสนับสนุนการตัดสินใจ 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มีแนวทางปฏิบัติที่จังหวัด</a:t>
                      </a: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คณะกรรมการด้านโรคเรื้อรังจัดทำขึ้นตามแนวทางปฏิบัติระดับประเทศ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2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มีแนวทางการรับ-ส่งต่อ-การให้คำปรึกษาระหว่างสถานบริการ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2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มีเครือข่ายดูแลโรคเรื้อรัง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2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สนับสนุนการให้บริการกับสถานบริการในเครือข่าย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091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</a:t>
                      </a: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 / HT C.ase Manager 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เพื่อรับผิดชอบการบริหารจัดการดูแลรักษาผู้ป่วยโรคเรื้อรัง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6.Chronic Case Conference / KM. 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เพื่อแลกเปลี่ยนเรียนรู้การดูแลและจัดการโรค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4727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7. </a:t>
                      </a: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มีนักจัดการสุขภาพประจำครอบครัว (</a:t>
                      </a:r>
                      <a:r>
                        <a:rPr lang="th-TH" sz="1500" b="1" dirty="0" err="1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นสค.</a:t>
                      </a: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500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945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ระบบสารสนเทศ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มีระบบสารสนเทศและข้อมูลที่ </a:t>
                      </a: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 center 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ของจังหวัด และมีการติดตามกิจกรรม และผลลัพธ์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802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15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มีการวิเคราะห์ สังเคราะห์นำข้อมูลมาใช้ในการปรับปรุงงาน</a:t>
                      </a:r>
                      <a:endParaRPr lang="en-US" sz="15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4727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5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การปรับระบบบริการ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15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.ตรวจคัดกรอง ค้นหาผู้ป่วยรายใหม่ ตามพื้นที่รับผิดชอบ</a:t>
                      </a:r>
                      <a:endParaRPr lang="en-US" sz="15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872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ดูแลรักษาตามแนวทางปฏิบัติที่จังหวัด</a:t>
                      </a: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คณะกรรมการด้านโรคเรื้อรังจัดทำขึ้น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472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คัดกรองภาวะแทรกซ้อน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472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5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ดูแลรักษาผู้ป่วยที่มีภาวะแทรกซ้อน</a:t>
                      </a:r>
                      <a:endParaRPr lang="en-US" sz="1500" b="1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945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ติดตามเยี่ยมบ้าน 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5.1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ให้สุขศึกษา และกระตุ้นให้ไปรับบริการต่อเนื่อง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945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15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5.2</a:t>
                      </a:r>
                      <a:r>
                        <a:rPr lang="th-TH" sz="15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ผู้ป่วยที่มีภาวะแทรกซ้อน เน้นทักษะการดูแลตนเองและไปรับบริการอย่างต่อเนื่อง โดย</a:t>
                      </a:r>
                      <a:r>
                        <a:rPr lang="th-TH" sz="1500" b="1" dirty="0" err="1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ทีมสห</a:t>
                      </a:r>
                      <a:r>
                        <a:rPr lang="th-TH" sz="1500" b="1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วิชาชีพ</a:t>
                      </a:r>
                      <a:endParaRPr lang="en-US" sz="1500" b="1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472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 </a:t>
                      </a:r>
                      <a:r>
                        <a:rPr lang="th-TH" sz="15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กิจกรรมฟื้นฟูผู้ป่วยที่มีภาวะแทรกซ้อนหรือพิการ</a:t>
                      </a:r>
                      <a:endParaRPr lang="en-US" sz="15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247" marR="512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16496" y="71414"/>
            <a:ext cx="94895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คลินิก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NCD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คุณภาพ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คลินิกหรือศูนย์ที่บริหารจัดการและดำเนินการทางคลินิกให้เกิดกระบวนการจัดการโรคเรื้อรัง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ตามเกณฑ์ดังต่อไปนี้</a:t>
            </a:r>
            <a:endParaRPr kumimoji="0" lang="th-TH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23844" y="714356"/>
          <a:ext cx="8786874" cy="5012436"/>
        </p:xfrm>
        <a:graphic>
          <a:graphicData uri="http://schemas.openxmlformats.org/drawingml/2006/table">
            <a:tbl>
              <a:tblPr/>
              <a:tblGrid>
                <a:gridCol w="1857388"/>
                <a:gridCol w="692948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กระบวนการ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หลัก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มีระบบสนับสนุนการจัดการตนเอง</a:t>
                      </a: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1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แนะนำการปรับเปลี่ยนพฤติกรรมแก่ผู้ป่วยโรคเรื้อรัง และบุคคลใน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ครอบครัว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แนะนำการใช้ยาและการดูแลตนเองเพื่อลด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ภาวะแทรกซ้อน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ชมรมผู้ป่วยโรคเรื้อรัง โดยให้ผู้ป่วยและญาติมีส่วนร่วมเพื่อแลกเปลี่ยนเรียนรู้แนวทางการดูแล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ตนเอง</a:t>
                      </a: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00" algn="l"/>
                        </a:tabLs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เชื่อมโยงชุมชน</a:t>
                      </a:r>
                      <a:r>
                        <a:rPr lang="th-TH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สนับสนุน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การจัดกิจกรรมเพื่อสุขภาพอย่างต่อเนื่องและ/หรือจัดตั้งกลุ่ม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ชมรมเพื่อสุขภาพใน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ชุมชน</a:t>
                      </a:r>
                    </a:p>
                    <a:p>
                      <a:pPr marL="342900" indent="-342900"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ส่งเสริม สนับสนุนการดูแล ติดตามความดันโลหิตด้วยตนเอง หรือโดย อสม.ในผู้มีภาวะความดันโลหิต</a:t>
                      </a:r>
                      <a:r>
                        <a:rPr lang="th-TH" sz="18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สูง</a:t>
                      </a: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สนับสนุนการจัดกิจกรรมเพื่อแลกเปลี่ยนเรียนรู้แนวทางการดูแลตนเองของกลุ่ม</a:t>
                      </a:r>
                      <a:r>
                        <a:rPr lang="en-US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8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ชมรมผู้ป่วยโรคเรื้อรังในชุมชน</a:t>
                      </a: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224808" y="97468"/>
            <a:ext cx="3600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th-TH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คลินิก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NCD </a:t>
            </a:r>
            <a:r>
              <a:rPr lang="th-TH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3"/>
          <p:cNvSpPr>
            <a:spLocks noGrp="1"/>
          </p:cNvSpPr>
          <p:nvPr>
            <p:ph type="ctrTitle"/>
          </p:nvPr>
        </p:nvSpPr>
        <p:spPr>
          <a:xfrm>
            <a:off x="741231" y="3068641"/>
            <a:ext cx="8420100" cy="1470025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Service Plan</a:t>
            </a:r>
            <a:endParaRPr lang="th-TH" sz="8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1520296" y="4292600"/>
            <a:ext cx="69342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COPD</a:t>
            </a:r>
          </a:p>
        </p:txBody>
      </p:sp>
      <p:pic>
        <p:nvPicPr>
          <p:cNvPr id="3076" name="รูปภาพ 5" descr="unilateral lung diseas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41" y="642919"/>
            <a:ext cx="2813579" cy="274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13"/>
            <a:ext cx="9906000" cy="9398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Country  Strategy</a:t>
            </a:r>
            <a:endParaRPr lang="th-TH" sz="44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564" y="1108078"/>
            <a:ext cx="9209485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th-TH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การจัดระบบบริการ </a:t>
            </a:r>
          </a:p>
          <a:p>
            <a:pPr>
              <a:defRPr/>
            </a:pPr>
            <a:r>
              <a:rPr lang="th-TH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-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Service Plan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-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P&amp;P</a:t>
            </a:r>
          </a:p>
          <a:p>
            <a:pPr>
              <a:defRPr/>
            </a:pP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- </a:t>
            </a:r>
            <a:r>
              <a:rPr lang="th-TH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กำลังคน</a:t>
            </a:r>
          </a:p>
          <a:p>
            <a:pPr>
              <a:defRPr/>
            </a:pPr>
            <a:r>
              <a:rPr lang="th-TH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- ระบบข้อมูล</a:t>
            </a:r>
          </a:p>
          <a:p>
            <a:pPr>
              <a:defRPr/>
            </a:pPr>
            <a:r>
              <a:rPr lang="th-TH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- ระบบการเงินการคลัง</a:t>
            </a:r>
          </a:p>
          <a:p>
            <a:pPr>
              <a:defRPr/>
            </a:pPr>
            <a:r>
              <a:rPr lang="th-TH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- </a:t>
            </a: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Technology  Assessment</a:t>
            </a:r>
          </a:p>
          <a:p>
            <a:pPr>
              <a:defRPr/>
            </a:pPr>
            <a:r>
              <a:rPr lang="en-US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 - Good Governance</a:t>
            </a:r>
            <a:endParaRPr lang="th-TH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ชื่อเรื่อง 1"/>
          <p:cNvSpPr>
            <a:spLocks noGrp="1"/>
          </p:cNvSpPr>
          <p:nvPr>
            <p:ph type="title"/>
          </p:nvPr>
        </p:nvSpPr>
        <p:spPr>
          <a:xfrm>
            <a:off x="507339" y="0"/>
            <a:ext cx="8915400" cy="714356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Service plan framework : COPD</a:t>
            </a:r>
            <a:endParaRPr lang="th-TH" sz="2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166653" y="634593"/>
          <a:ext cx="9466867" cy="5726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266"/>
                <a:gridCol w="1053887"/>
                <a:gridCol w="1432206"/>
                <a:gridCol w="1607614"/>
                <a:gridCol w="1372920"/>
                <a:gridCol w="1295079"/>
                <a:gridCol w="1500895"/>
              </a:tblGrid>
              <a:tr h="5529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ประเด็นปัญหา</a:t>
                      </a:r>
                      <a:endParaRPr lang="en-US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มาตรการ/ยุทธศาสตร์</a:t>
                      </a:r>
                      <a:endParaRPr lang="en-US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</a:t>
                      </a:r>
                      <a:endParaRPr lang="en-US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en-US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kern="1200" dirty="0" smtClean="0">
                          <a:solidFill>
                            <a:schemeClr val="lt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กลวิธีดำเนินการ</a:t>
                      </a:r>
                      <a:endParaRPr lang="en-US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/>
                </a:tc>
              </a:tr>
              <a:tr h="315543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2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ระยะสั้น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ระยะยาว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ระยะสั้น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ระยะยาว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endParaRPr lang="th-TH" sz="12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</a:tr>
              <a:tr h="1182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กลุ่มเสี่ยง กลุ่มสูบบุหรี่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กลุ่มป่วยยังสูบบุหรี่</a:t>
                      </a:r>
                      <a:endParaRPr lang="en-US" sz="13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รณรงค์เพื่อการไม่สูบบุหรี่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และการสนับสนุนการเลิกบุหรี่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กลุ่มผู้ป่วย </a:t>
                      </a:r>
                      <a:r>
                        <a:rPr lang="en-US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</a:t>
                      </a: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เลิกบุหรี่ได้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กลุ่มประชากรที่สูบบุหรี่ลดลง</a:t>
                      </a:r>
                    </a:p>
                    <a:p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จำนวนผู้ป่วย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ที่ยังสูบบุหรี่ เข้าคลินิกอดบุหรี่ เลิกบุหรี่ได้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rgbClr val="FFF0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จำนวนผู้ที่เลิกบุหรี่ได้ในคลินิกอดบุหรี่ </a:t>
                      </a:r>
                      <a:r>
                        <a:rPr lang="en-US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&gt;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80 %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คลินิกอดบุหรี่ และกิจกรรมรณรงค์เพื่อการไม่สูบบุหรี่</a:t>
                      </a:r>
                    </a:p>
                  </a:txBody>
                  <a:tcPr marL="99060" marR="99060"/>
                </a:tc>
              </a:tr>
              <a:tr h="1502605"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อัตราตายจาก </a:t>
                      </a:r>
                      <a:r>
                        <a:rPr lang="en-US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</a:t>
                      </a: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ยังสูง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พัฒนาระบบการดูแล </a:t>
                      </a:r>
                      <a:r>
                        <a:rPr lang="en-US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acute care COPD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พัฒนาศักยภาพสถานบริการทุกระดับในการดูแล </a:t>
                      </a:r>
                      <a:r>
                        <a:rPr lang="th-TH" sz="13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ผป.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COPD acute care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ลดอัตราตาย ผู้ป่วย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</a:t>
                      </a:r>
                      <a:endParaRPr lang="th-TH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สถานบริการทุกระดับดูแล </a:t>
                      </a:r>
                      <a:r>
                        <a:rPr lang="th-TH" sz="13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ผป.</a:t>
                      </a:r>
                      <a:endParaRPr lang="en-US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acute care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ได้ตามมาตรฐาน</a:t>
                      </a:r>
                      <a:endParaRPr lang="en-US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อัตราการส่งต่อระหว่างสถานบริการลดลง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จากปีที่ผ่านมา</a:t>
                      </a:r>
                      <a:endParaRPr lang="en-US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rgbClr val="FFF0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อัตราตายผู้ป่วย </a:t>
                      </a:r>
                      <a:r>
                        <a:rPr lang="en-US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&lt; 4%</a:t>
                      </a:r>
                    </a:p>
                    <a:p>
                      <a:endParaRPr lang="en-US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พัฒนาศักยภาพสถานบริการทุกระดับในการดูแลรักษาผู้ป่วย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ที่มีภาวะฉุกเฉิน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: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บุคลากร เครื่องมือ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CPG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และระบบบริการ</a:t>
                      </a:r>
                      <a:endParaRPr lang="th-TH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1702952">
                <a:tc>
                  <a:txBody>
                    <a:bodyPr/>
                    <a:lstStyle/>
                    <a:p>
                      <a:r>
                        <a:rPr lang="th-TH" sz="13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ผป.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</a:t>
                      </a:r>
                    </a:p>
                    <a:p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ยังไม่เข้าถึงบริการตามมาตรฐาน</a:t>
                      </a:r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การจัดบริการ </a:t>
                      </a:r>
                      <a:r>
                        <a:rPr lang="en-US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Clinic</a:t>
                      </a:r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ที่มีมาตรฐาน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clinic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คุณภาพในสถานบริการทุกระดับ</a:t>
                      </a:r>
                      <a:endParaRPr lang="en-US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เพิ่มคุณภาพชีวิตผู้ป่วย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3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สถานบริการจัดบริการ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clinic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ได้ตามมาตรฐาน</a:t>
                      </a:r>
                    </a:p>
                    <a:p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ผลการจัดกิจกรรมใน </a:t>
                      </a:r>
                      <a:r>
                        <a:rPr lang="en-US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Clinic</a:t>
                      </a:r>
                      <a:endParaRPr lang="th-TH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>
                    <a:solidFill>
                      <a:srgbClr val="FFF0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อัตราการเข้ารับรักษาใน รพ. </a:t>
                      </a:r>
                      <a:endParaRPr lang="en-US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&lt;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13%</a:t>
                      </a:r>
                    </a:p>
                    <a:p>
                      <a:endParaRPr lang="th-TH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พัฒนาศักยภาพสถานบริการทุกระดับในการดำเนินการ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Clinic :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บุคลากร เครื่องมือ </a:t>
                      </a:r>
                      <a:r>
                        <a:rPr lang="en-US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CPG </a:t>
                      </a:r>
                      <a:r>
                        <a:rPr lang="th-TH" sz="13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และระบบบริการ</a:t>
                      </a:r>
                      <a:endParaRPr lang="th-TH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title"/>
          </p:nvPr>
        </p:nvSpPr>
        <p:spPr>
          <a:xfrm>
            <a:off x="507339" y="0"/>
            <a:ext cx="89154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Service Delivery : COPD</a:t>
            </a:r>
            <a:endParaRPr lang="th-TH" sz="32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272480" y="908722"/>
          <a:ext cx="9477502" cy="5617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2373"/>
                <a:gridCol w="4258575"/>
                <a:gridCol w="3826554"/>
              </a:tblGrid>
              <a:tr h="432049">
                <a:tc>
                  <a:txBody>
                    <a:bodyPr/>
                    <a:lstStyle/>
                    <a:p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Acute Care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Chronic care</a:t>
                      </a:r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692448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รพ.สต.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พ่นยา/ให้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O2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เมื่อมีอาการหอบ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ประเมินอาการ กลับบ้าน/ส่งต่อ ได้เหมาะสม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เยี่ยมบ้าน ดูสิ่งแวดล้อม การเก็บยา/ใช้ยา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สนับสนุน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long term O2 Rx</a:t>
                      </a:r>
                      <a:endParaRPr lang="th-TH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11139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รพช.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F1/F2/F3</a:t>
                      </a:r>
                      <a:endParaRPr lang="th-TH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พ่นยา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O2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เมื่อมีอาการหอบ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รับไว้รักษาในโรงพยาบาล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ส่งต่อเมื่อมีการหายใจล้มเหลวได้เหมาะสม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จัดบริการ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clinic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บริการฟื้นฟูสมรรถภาพปอดเบื้องต้น</a:t>
                      </a:r>
                      <a:endParaRPr lang="en-US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1278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รพช.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M2</a:t>
                      </a:r>
                      <a:endParaRPr lang="th-TH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(เน้น รพ.ที่มี</a:t>
                      </a:r>
                      <a:r>
                        <a:rPr lang="th-TH" sz="14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อายุร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แพทย์)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พ่นยา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O2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เมื่อมีอาการหอบ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รับไว้รักษาในโรงพยาบาล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เมื่อมีการหายใจล้มเหลว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on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Bird’s Respirator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มีภาวะแทรกซ้อน ส่งต่อได้เหมาะสม</a:t>
                      </a:r>
                      <a:endParaRPr lang="th-TH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จัดบริการ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clinic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บริการฟื้นฟูสมรรถภาพปอดโดยนักกายภาพบำบัด</a:t>
                      </a:r>
                      <a:endParaRPr lang="en-US" sz="1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ตรวจวัด</a:t>
                      </a:r>
                      <a:r>
                        <a:rPr lang="th-TH" sz="1400" b="1" baseline="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สมรรถภาพปอด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</a:t>
                      </a:r>
                      <a:endParaRPr lang="en-US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1368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รพท.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S/M1</a:t>
                      </a:r>
                      <a:endParaRPr lang="th-TH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พ่นยา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O2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เมื่อมีอาการหอบ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รับไว้รักษาในโรงพยาบาล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เมื่อมีการหายใจล้มเหลว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on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Bird’s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Respirator   /  Volume Respirator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พัฒนาระบบบริการกับโรงพยาบาลในเครือข่าย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จัดบริการ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clinic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บริการฟื้นฟูสมรรถภาพปอดโดย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นักกายภาพบำบัด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แพทย์เวชศาสตร์ฟื้นฟู</a:t>
                      </a:r>
                      <a:endParaRPr lang="en-US" sz="1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ตรวจวัดสมรรถภาพปอดได้</a:t>
                      </a:r>
                      <a:endParaRPr lang="en-US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51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รพศ.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</a:t>
                      </a:r>
                      <a:endParaRPr lang="th-TH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Same as </a:t>
                      </a:r>
                      <a:r>
                        <a:rPr lang="th-TH" sz="14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รพท.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พัฒนาการใช้ </a:t>
                      </a:r>
                      <a:endParaRPr lang="en-US" sz="1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Non-invasive ventilator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พัฒนาระบบบริการกับโรงพยาบาลในเครือข่าย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Same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as </a:t>
                      </a:r>
                      <a:r>
                        <a:rPr lang="th-TH" sz="14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รพท.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กรณีมี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CVT surgeon </a:t>
                      </a:r>
                      <a:endParaRPr lang="th-TH" sz="1400" b="1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พัฒนาการผ่าตัดเพื่อการรักษา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</a:t>
                      </a:r>
                      <a:endParaRPr lang="th-TH" sz="14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ชื่อเรื่อง 1"/>
          <p:cNvSpPr>
            <a:spLocks noGrp="1"/>
          </p:cNvSpPr>
          <p:nvPr>
            <p:ph type="title"/>
          </p:nvPr>
        </p:nvSpPr>
        <p:spPr>
          <a:xfrm>
            <a:off x="507339" y="0"/>
            <a:ext cx="8915400" cy="1143000"/>
          </a:xfrm>
        </p:spPr>
        <p:txBody>
          <a:bodyPr/>
          <a:lstStyle/>
          <a:p>
            <a:r>
              <a:rPr lang="th-TH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มาตรฐาน 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COPD </a:t>
            </a:r>
            <a:r>
              <a:rPr lang="th-TH" sz="32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คลินิกคุณภาพ</a:t>
            </a: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166655" y="1000108"/>
          <a:ext cx="9460293" cy="5590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3"/>
                <a:gridCol w="3571899"/>
                <a:gridCol w="4245321"/>
              </a:tblGrid>
              <a:tr h="288702">
                <a:tc>
                  <a:txBody>
                    <a:bodyPr/>
                    <a:lstStyle/>
                    <a:p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16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692448">
                <a:tc>
                  <a:txBody>
                    <a:bodyPr/>
                    <a:lstStyle/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มาตรฐานการรักษา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ใช้แนวปฏิบัติสาธารณสุข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โรคปอดอุดกั้นเรื้อรัง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ปี 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2553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th-TH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736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การป้องกันและส่งเสริมสุขภาพ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มีกิจกรรมสนับสนุนการเลิกบุหรี่</a:t>
                      </a:r>
                    </a:p>
                    <a:p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หรือคลินิกอดบุหรี่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จำนวนผู้ที่เลิกบุหรี่สำเร็จในคลินิกอดบุหรี่ 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7819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การคัดกรอง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และการวินิจฉัย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การซักประวัติ ตรวจร่างกาย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CXR 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 </a:t>
                      </a:r>
                      <a:r>
                        <a:rPr lang="en-US" sz="14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Spirometry</a:t>
                      </a: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เพื่อการวินิจฉัย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จำนวนผู้ป่วยในคลินิก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การรักษา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ได้รับยารักษาตามแนวปฏิบัติ</a:t>
                      </a:r>
                    </a:p>
                    <a:p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สอนพ่นยาที่ถูกวิธี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รักษาต่อเนื่อง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ออกซิเจนระยะยาวเมื่อมีข้อบ่งชี้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ผลการดำเนินกิจกรรมตามมาตรฐาน 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Clinic ( </a:t>
                      </a: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 สปสช. )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51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การประเมินและติดตาม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ประเมิน </a:t>
                      </a:r>
                      <a:r>
                        <a:rPr lang="en-US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BMI , CAT score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, 6 min. walk test </a:t>
                      </a:r>
                      <a:r>
                        <a:rPr lang="en-US" sz="14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Spirometry</a:t>
                      </a:r>
                      <a:r>
                        <a:rPr lang="en-US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และการพ่นยา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อัตราตาย 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อัตราการเข้ารับรักษาใน รพ.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51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การป้องกัน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ได้รับวัคซีนไข้หวัดใหญ่ตามฤดูกาล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อัตราผู้ป่วยที่ได้รับวัคซีนไข้หวัดใหญ่</a:t>
                      </a:r>
                      <a:endParaRPr lang="en-US" sz="120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51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การฟื้นฟู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ฝึกการหายใจ ฝึกออกกำลังกาย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จำนวนผู้ป่วยที่ผลการประเมิน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 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6MW 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ดีขึ้นหลังเข้าร่วมกิจกรรมฟื้นฟู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  <a:tr h="5118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การดูแลระยะสุดท้าย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th-TH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ประเมิน</a:t>
                      </a:r>
                      <a:r>
                        <a:rPr lang="th-TH" sz="14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และแนะนำการวางแผนชีวิตระยะสุดท้าย</a:t>
                      </a:r>
                      <a:endParaRPr lang="th-TH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จำนวนผู้ป่วยที่ได้รับการวางแผนชีวิตระยะสุดท้าย 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รวมถึงการจัดหา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long term oxygen therapy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  <p:pic>
        <p:nvPicPr>
          <p:cNvPr id="13353" name="รูปภาพ 3" descr="Slid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3066" y="1071548"/>
            <a:ext cx="1468702" cy="101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smtClean="0"/>
          </a:p>
        </p:txBody>
      </p:sp>
      <p:pic>
        <p:nvPicPr>
          <p:cNvPr id="17411" name="ตัวยึดเนื้อหา 6" descr="know_img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16" y="3"/>
            <a:ext cx="9852686" cy="6843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GOAL :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COPD </a:t>
            </a:r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เข้าถึงบริการมาตรฐาน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07340" y="1556792"/>
            <a:ext cx="2717468" cy="72008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Key Success Factor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3296816" y="1556792"/>
            <a:ext cx="3108937" cy="7200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Project/Activity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512852" y="1556792"/>
            <a:ext cx="2885810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KPI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07341" y="2348880"/>
            <a:ext cx="2645460" cy="4248472"/>
          </a:xfrm>
          <a:prstGeom prst="rect">
            <a:avLst/>
          </a:prstGeom>
          <a:solidFill>
            <a:srgbClr val="C0000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สนับสนุนการเลิกบุหรี่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ดูแล 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Acute care COPD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ได้ดี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จัดบริการ 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COPD Clinic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ที่มีมาตรฐาน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224808" y="2348880"/>
            <a:ext cx="3210653" cy="4248472"/>
          </a:xfrm>
          <a:prstGeom prst="rect">
            <a:avLst/>
          </a:prstGeom>
          <a:solidFill>
            <a:srgbClr val="00B05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จัดตั้งคลินิกอดบุหรี่ และสนับสนุนการรณรงค์เพื่อการไม่สูบบุหรี่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พัฒนาระบบดูแล 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acute care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COPD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 อบรมบุคลากร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 วางระบบบริการ 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Service Plan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 สนับสนุน 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Ventilator / Gas supply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จัดบริการ 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COPD Clinic</a:t>
            </a: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ที่มีมาตรฐาน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 อบรมบุคลากร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 สนับสนุน </a:t>
            </a:r>
            <a:r>
              <a:rPr lang="en-US" sz="16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Spirometry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 พัฒนามาตรฐาน </a:t>
            </a: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Pulmonary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Rehabilitation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พัฒนาระบบข้อมูล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512852" y="2348880"/>
            <a:ext cx="2885810" cy="4248472"/>
          </a:xfrm>
          <a:prstGeom prst="rect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จำนวนผู้ที่เลิกบุหรี่ได้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อัตราตาย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อัตราการส่งต่อ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กิจกรรมตามมาตรฐาน 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COPD clinic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อัตราการเข้ารักษาใน รพ.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จำนวน </a:t>
            </a:r>
            <a:r>
              <a:rPr lang="th-TH" sz="1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ผป.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ที่ </a:t>
            </a: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CAT score 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ดีขึ้น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ชื่อเรื่อง 3"/>
          <p:cNvSpPr>
            <a:spLocks noGrp="1"/>
          </p:cNvSpPr>
          <p:nvPr>
            <p:ph type="ctrTitle"/>
          </p:nvPr>
        </p:nvSpPr>
        <p:spPr>
          <a:xfrm>
            <a:off x="920552" y="1124746"/>
            <a:ext cx="84201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6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National Program</a:t>
            </a:r>
            <a:endParaRPr lang="th-TH" sz="6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1064568" y="3789040"/>
            <a:ext cx="8208912" cy="20401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Flagship NCD</a:t>
            </a:r>
          </a:p>
          <a:p>
            <a:pPr fontAlgn="auto">
              <a:spcAft>
                <a:spcPts val="0"/>
              </a:spcAft>
              <a:defRPr/>
            </a:pPr>
            <a:r>
              <a:rPr lang="th-TH" sz="35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แผนงานป้องกัน ควบคุมโรคไม่ติดต่อเรื้อรัง </a:t>
            </a:r>
            <a:r>
              <a:rPr lang="en-US" sz="35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DM&amp;HT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0609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h-TH" dirty="0">
              <a:solidFill>
                <a:schemeClr val="accent2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12" y="1351309"/>
            <a:ext cx="8915400" cy="4525963"/>
          </a:xfrm>
        </p:spPr>
        <p:txBody>
          <a:bodyPr/>
          <a:lstStyle/>
          <a:p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ลดปัจจัยเสี่ยง (3อ 2ส + อ้วน/น้ำหนักเกิน/ภาวะเครียดและซึมเศร้า) ในประชากร/ชุมชน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ลดปัจจัยเสี่ยงในกลุ่มที่มีภาวะอ้วน/น้ำหนักเกิน กลุ่มเสี่ยงสูง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(Pre HT, Pre DM)</a:t>
            </a:r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และกลุ่มป่วย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HT, DM</a:t>
            </a:r>
          </a:p>
          <a:p>
            <a:pPr lvl="0"/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ลดการเกิดโรค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DM,</a:t>
            </a:r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</a:t>
            </a:r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รายใหม่ในกลุ่มเสี่ยงสูง</a:t>
            </a:r>
            <a:endParaRPr lang="en-US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ลดภาวะแทรกซ้อน (ตา ไต เท้า ซึมเศร้า) และลดความพิการ</a:t>
            </a:r>
            <a:endParaRPr lang="th-TH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57808"/>
            <a:ext cx="8915400" cy="9989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</a:t>
            </a:r>
            <a:endParaRPr lang="th-TH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711351"/>
            <a:ext cx="8915400" cy="514665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การค้นหากลุ่มเสี่ยงและผู้ที่มีปัจจัยเสี่ยง เพื่อให้เกิดการปรับเปลี่ยนพฤติกรรมสุขภาพ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AutoNum type="arabicPeriod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การดูแลรักษาควบคู่กับการปรับเปลี่ยนพฤติกรรมสุขภาพและการคัดกรองภาวะแทรกซ้อนในผู้ป่วย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DM/HT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sz="2400" b="1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ดำเนินงานของชุมชนและองค์กรเพื่อส่งเสริมพฤติกรรมสุขภาพและมีการปรับเปลี่ยนสิ่งแวดล้อมที่เอื้อต่อพฤติกรรมลดปัจจัยเสี่ยง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การพัฒนาการสื่อสารสาธารณะ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การใช้มาตรการทางกฎหมาย/มาตรการทางสังคม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การพัฒนาระบบสนับสนุนการดำเนินงาน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8505" y="565368"/>
          <a:ext cx="9145016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64087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ยุทธศาสตร์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20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การค้นหากลุ่มเสี่ยงและผู้ที่มีปัจจัยเสี่ยง เพื่อให้เกิดการปรับเปลี่ยนพฤติกรรมสุขภาพ</a:t>
                      </a:r>
                      <a:endParaRPr lang="en-US" sz="2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ร้อยละของประชากรอายุ 35 ปีขึ้นไปได้รับการคัดกรอง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DM&amp;HT 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เท่ากับ 90</a:t>
                      </a:r>
                    </a:p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2.ร้อยละของกลุ่มเสี่ยง</a:t>
                      </a:r>
                      <a:r>
                        <a:rPr lang="th-TH" sz="2000" b="1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DM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 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HT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ที่มีการ ปรั</a:t>
                      </a:r>
                    </a:p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err="1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บเป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ลี่ยนพฤติกรรม 3อ 2ส ไม่น้อยกว่า 50</a:t>
                      </a:r>
                    </a:p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3.รพสต.ดำเนินงานคลินิก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DPAC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ร้อยละ 50 ทุกอำเภอ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การดูแลรักษาควบคู่กับการปรับเปลี่ยนพฤติกรรมสุขภาพและการคัดกรองภาวะแทรกซ้อนในผู้ป่วย </a:t>
                      </a:r>
                      <a:r>
                        <a:rPr lang="en-US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DM/HT </a:t>
                      </a:r>
                    </a:p>
                    <a:p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.ร้อยละของผู้ป่วย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DM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HT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ที่มีการปรับเปลี่ยนพฤติกรรม 3อ 2ส ไม่น้อยกว่า 50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.ร้อยละของผู้ป่วย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DM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ที่มีค่า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HbA1C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&lt;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 ไม่น้อยกว่า 40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.ร้อยละของผู้ป่วย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 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ที่มีภาวะแทรกซ้อนได้รับการดูแลรักษา/ส่งต่อเท่ากับ 100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.ร้อยละของผู้ป่วย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DM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HT 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ได้รับการคัดกรองภาวะซึมเศร้า และประเมินภาวะเครียดและการติดสุรา เท่ากับ 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20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รพศ., รพท., รพช. ดำเนินงานคลินิกให้คำปรึกษาในการปรับเปลี่ยนพฤติกรรมร้อยละ 100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4529" y="0"/>
          <a:ext cx="8352928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760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ยุทธศาสตร์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2000" b="1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ดำเนินงานของชุมชนและองค์กรเพื่อส่งเสริมพฤติกรรมสุขภาพและมีการปรับเปลี่ยนสิ่งแวดล้อมที่เอื้อต่อพฤติกรรมลดปัจจัยเสี่ยง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มีหมู่บ้าน(ชุมชน)ปรับเปลี่ยนพฤติกรรมเพื่อสุขภาพดีวิถีชีวิตไทยเพิ่มขึ้น 1 แห่ง/รพสต. /ศสม. รพสต.เครือข่าย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จำนวนคนอ้วน/น้ำหนักเกินในหมู่บ้านต้นแบบไม่เพิ่มขึ้น</a:t>
                      </a:r>
                      <a:endParaRPr lang="en-US" sz="20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3.มีตำบลจัดการสุขภาพอำเภอละ 2 แห่ง</a:t>
                      </a:r>
                    </a:p>
                    <a:p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4.มีสถานประกอบการปลอดโรคปลอดภัยกายใจเป็นสุขอย่างน้อย</a:t>
                      </a:r>
                      <a:r>
                        <a:rPr lang="th-TH" sz="2000" b="1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3 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Setting/</a:t>
                      </a:r>
                      <a:r>
                        <a:rPr lang="th-TH" sz="2000" b="1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จังหวัด(ขนาดใหญ่ ขนาดกลางและวิสาหกิจชุมชน)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การพัฒนาการสื่อสารสาธารณะ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ร้อยละคนอ้วน/น้ำหนักเกินไม่เพิ่มขึ้น(วัดในภาพรวมของจังหวัด)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การใช้มาตรการทางกฎหมาย/มาตรการทางสังคม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th-TH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ร้อยละของสถานบริการสุขภาพปลอดบุหรี่และเครื่องดื่มแอลกอฮอล์ เท่ากับ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100</a:t>
                      </a:r>
                      <a:endParaRPr lang="th-TH" sz="2000" b="1" kern="1200" dirty="0" smtClean="0">
                        <a:solidFill>
                          <a:schemeClr val="dk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457200" indent="-457200">
                        <a:buNone/>
                      </a:pP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2..ฉลากโภชนาการ...(รอ</a:t>
                      </a:r>
                      <a:r>
                        <a:rPr lang="th-TH" sz="2000" b="1" kern="1200" dirty="0" err="1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บูรณา</a:t>
                      </a:r>
                      <a:r>
                        <a:rPr lang="th-TH" sz="2000" b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การ)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6.พัฒนาระบบสนับสนุนการดำเนินงาน</a:t>
                      </a:r>
                      <a:endParaRPr lang="th-TH" sz="20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มีคลินิก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คุณภาพไม่น้อยกว่าร้อยละ70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มีนักจัดการสุขภาพประจำครอบครัว(</a:t>
                      </a:r>
                      <a:r>
                        <a:rPr lang="th-TH" sz="20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นสค</a:t>
                      </a: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)ทุก</a:t>
                      </a:r>
                      <a:r>
                        <a:rPr lang="th-TH" sz="2000" b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รพสต.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2407" y="142876"/>
            <a:ext cx="8915400" cy="57148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หลักการ</a:t>
            </a:r>
            <a:endParaRPr lang="th-TH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95282" y="928670"/>
            <a:ext cx="8915400" cy="578647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“ตัวชี้วัด”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กำหนดจากสภาพปัญหาที่สำคัญของโรคและภัยสุขภาพ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	4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 ได้แก่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1)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3-5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ปี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2)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1-2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ปี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	3)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	4)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ประสิทธิภาพ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จะถอดเป็น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Flagships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ของกระทรวงฯ ที่เชื่อมโยงนโยบายรัฐบาล</a:t>
            </a:r>
          </a:p>
          <a:p>
            <a:pPr>
              <a:buNone/>
            </a:pP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ทุกกรมต้องให้ความสำคัญและร่วมดำเนินการให้บรรลุตามเป้าหมาย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2556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จะใช้เป็นกรอบการจัดสรรงบ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UC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ขาลงของ </a:t>
            </a:r>
            <a:r>
              <a:rPr lang="th-TH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สปสช.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และ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M&amp;E 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โดยกระทรวงสาธารณสุข/หน่วยงานภายนอกกระทรวงฯ </a:t>
            </a:r>
          </a:p>
          <a:p>
            <a:pPr lvl="0">
              <a:buFont typeface="Wingdings" pitchFamily="2" charset="2"/>
              <a:buChar char="q"/>
            </a:pP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2557</a:t>
            </a:r>
            <a:r>
              <a:rPr lang="th-TH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จะใช้เป็นกรอบเจรจาการจัดทำแผนขาขึ้นกับสำนักงบประมาณ 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สิ่งที่สำนักโรคไม่ติดต่อต้องดำเนินการเร่งด่วน</a:t>
            </a:r>
            <a:endParaRPr lang="th-TH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3"/>
            <a:ext cx="8915400" cy="4061045"/>
          </a:xfrm>
        </p:spPr>
        <p:txBody>
          <a:bodyPr>
            <a:noAutofit/>
          </a:bodyPr>
          <a:lstStyle/>
          <a:p>
            <a:r>
              <a:rPr lang="th-TH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การประเมิน </a:t>
            </a:r>
            <a:r>
              <a:rPr lang="en-US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CVD Risk </a:t>
            </a:r>
            <a:r>
              <a:rPr lang="th-TH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ในผู้ป่วย</a:t>
            </a:r>
            <a:r>
              <a:rPr lang="en-US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DM/HT</a:t>
            </a:r>
          </a:p>
          <a:p>
            <a:r>
              <a:rPr lang="th-TH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แนวทางการดำเนินงาน คลินิก</a:t>
            </a:r>
            <a:r>
              <a:rPr lang="en-US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NCD </a:t>
            </a:r>
            <a:r>
              <a:rPr lang="th-TH" sz="2800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คุณภาพ </a:t>
            </a:r>
          </a:p>
          <a:p>
            <a:r>
              <a:rPr lang="th-TH" sz="28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แนวทางและเกณฑ์การประเมิน สถานประกอบการ ปลอดโรค ปลอดภัย กายใจเป็นสุข</a:t>
            </a:r>
          </a:p>
          <a:p>
            <a:r>
              <a:rPr lang="th-TH" sz="28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การจัดทำแผนงาน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flagship NCD-DM/HT </a:t>
            </a:r>
            <a:r>
              <a:rPr lang="th-TH" sz="28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ทั้งแผนงาน /แผนเงิน</a:t>
            </a: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ประสานการนำข้อมูล/เก็บตัวชี้วัดผ่าน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43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แฟ้ม</a:t>
            </a:r>
          </a:p>
          <a:p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การสุ่มประเมินคลินิก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NCD 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คุณภาพ</a:t>
            </a:r>
          </a:p>
          <a:p>
            <a:pPr>
              <a:buNone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Download website ---- dead line ? </a:t>
            </a:r>
            <a:endParaRPr lang="th-TH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9" name="Group 35"/>
          <p:cNvGraphicFramePr>
            <a:graphicFrameLocks noGrp="1"/>
          </p:cNvGraphicFramePr>
          <p:nvPr>
            <p:ph idx="4294967295"/>
          </p:nvPr>
        </p:nvGraphicFramePr>
        <p:xfrm>
          <a:off x="311283" y="982663"/>
          <a:ext cx="8818181" cy="5467336"/>
        </p:xfrm>
        <a:graphic>
          <a:graphicData uri="http://schemas.openxmlformats.org/drawingml/2006/table">
            <a:tbl>
              <a:tblPr/>
              <a:tblGrid>
                <a:gridCol w="1223178"/>
                <a:gridCol w="1223178"/>
                <a:gridCol w="1223178"/>
                <a:gridCol w="3159877"/>
                <a:gridCol w="1988770"/>
              </a:tblGrid>
              <a:tr h="28573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	กลุ่ม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เป้าหมาย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พื้นที่เป้าหมาย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608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NCD</a:t>
                      </a: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</a:t>
                      </a: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73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พัฒนาเครื่องมือประเมินความเสี่ยงต่อโรคหัวใจและหลอดเลือดในสถานบริการสาธารณสุข </a:t>
                      </a: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เจ้าหน้าที่สถานบริการ</a:t>
                      </a:r>
                      <a:r>
                        <a:rPr kumimoji="0" lang="th-TH" sz="135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สธ.</a:t>
                      </a:r>
                      <a:r>
                        <a:rPr kumimoji="0" lang="th-TH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 30 คน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จังหวัดอุบลฯ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1. ทบทวน องค์ความรู้เกี่ยวกับการพัฒนาเครื่องมือประเมินความเสี่ยงต่อโรคหัวใจและหลอดเลือดในสถานบริการสาธารณสุข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2.แต่งตั้งที่ปรึกษาฯคณะทำงานในการพัฒนาเครื่องมือฯ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3.</a:t>
                      </a: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ประชุมเชิงปฏิบัติการที่ปรึกษา/ผู้เชี่ยวชาญ/คณะทำงานในการพัฒนาเครื่องมือประเมินความเสี่ยง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4</a:t>
                      </a: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.</a:t>
                      </a: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ทดสอบการใช้เครื่องมือประเมินความเสี่ยงต่อโรคหัวใจและหลอดเลือด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th-TH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5.สรุปประเมินผลและปรับปรุงเครื่องมือฯ</a:t>
                      </a:r>
                      <a:r>
                        <a:rPr kumimoji="0" lang="en-US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                          </a:t>
                      </a:r>
                      <a:r>
                        <a:rPr kumimoji="0" lang="th-TH" sz="13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6.เผยแพร่เครื่องมือฯ</a:t>
                      </a:r>
                      <a:endParaRPr kumimoji="0" lang="en-US" sz="13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kumimoji="0" lang="th-TH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</a:t>
                      </a: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ที่ 1- 12 ร่วมพัฒนาเครื่องมือประเมินความเสี่ยงต่อโรคหัวใจและหลอดเลือดในสถานบริการสาธารณสุข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kumimoji="0" lang="th-TH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</a:t>
                      </a: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 (จังหวัดอุบลราชธานี) ประสานความร่วมมือกับจังหวัดคัดเลือกสถานบริการสาธารณสุขที่มีความพร้อมในการนำเครื่องมือฯไปทดสอบและประเมินการใช้ฯ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6946" y="0"/>
            <a:ext cx="9711664" cy="9096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ความเชื่อมโยงสู่การปฏิบัติตามมาตรการการดำเนินงาน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service plan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/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flagshipPP_DMHT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/strategic focus</a:t>
            </a:r>
            <a:endParaRPr kumimoji="0" lang="th-TH" sz="25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1" name="Group 3"/>
          <p:cNvGraphicFramePr>
            <a:graphicFrameLocks noGrp="1"/>
          </p:cNvGraphicFramePr>
          <p:nvPr>
            <p:ph idx="4294967295"/>
          </p:nvPr>
        </p:nvGraphicFramePr>
        <p:xfrm>
          <a:off x="344487" y="1052736"/>
          <a:ext cx="9079144" cy="5564189"/>
        </p:xfrm>
        <a:graphic>
          <a:graphicData uri="http://schemas.openxmlformats.org/drawingml/2006/table">
            <a:tbl>
              <a:tblPr/>
              <a:tblGrid>
                <a:gridCol w="1535176"/>
                <a:gridCol w="1535176"/>
                <a:gridCol w="1330486"/>
                <a:gridCol w="3018042"/>
                <a:gridCol w="1660264"/>
              </a:tblGrid>
              <a:tr h="4556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	</a:t>
                      </a: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พื้นที่เป้าหมาย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กิจกรรม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3973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NCD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สคร.</a:t>
                      </a: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6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ขยายผลการพัฒนาศักยภาพการดำเนินงานป้องกันควบคุมโรคไม่ติดต่อเรื้อรังของรพ.สต.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โรงพยาบาลส่งเสริมสุขภาพตำบล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(รพ.สต.)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 700  แห่ง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สคร. ที่ 1,2,3,4,5,8,11, 12 จำนวน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 เขต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พัฒนาและปรับปรุงคู่มือ และขยายผลการพัฒนาศักยภาพการดำเนินงานป้องกันควบคุมโรคไม่ติดต่อเรื้อรังของโรงพยาบาลส่งเสริมสุขภาพ                    ตำบล (รพ.สต.)                                  2. เผยแพร่คู่มือฯ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ประเมินผลการดำเนินงาน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1.สคร.ที่ 1,2,3,4,5,8,11,12 ประสานความร่วมมือกับเครือข่ายระดับจังหวัดในการเข้าร่วมคัดเลือก รพ.สต.ในพื้นที่ รับผิดชอบ                         2. ร่วมพัฒนา และปรับปรุงคู่มือฯรพ.สต.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6946" y="0"/>
            <a:ext cx="9711664" cy="9096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ความเชื่อมโยงสู่การปฏิบัติตามมาตรการการดำเนินงาน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service plan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/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flagshipPP_DMHT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/strategic focus</a:t>
            </a:r>
            <a:endParaRPr kumimoji="0" lang="th-TH" sz="25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46" y="0"/>
            <a:ext cx="9711664" cy="909638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th-TH" sz="25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ความเชื่อมโยงสู่การปฏิบัติตามมาตรการการดำเนินงาน</a:t>
            </a:r>
            <a:r>
              <a:rPr lang="en-US" sz="25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25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</a:br>
            <a:r>
              <a:rPr lang="en-US" sz="25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service plan/</a:t>
            </a:r>
            <a:r>
              <a:rPr lang="en-US" sz="25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flagshipPP_DMHT</a:t>
            </a:r>
            <a:r>
              <a:rPr lang="en-US" sz="25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/strategic focus</a:t>
            </a:r>
            <a:endParaRPr lang="th-TH" sz="2500" dirty="0" smtClean="0">
              <a:solidFill>
                <a:srgbClr val="FF33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89091" name="Group 3"/>
          <p:cNvGraphicFramePr>
            <a:graphicFrameLocks noGrp="1"/>
          </p:cNvGraphicFramePr>
          <p:nvPr>
            <p:ph idx="4294967295"/>
          </p:nvPr>
        </p:nvGraphicFramePr>
        <p:xfrm>
          <a:off x="311283" y="1000125"/>
          <a:ext cx="9178220" cy="5447348"/>
        </p:xfrm>
        <a:graphic>
          <a:graphicData uri="http://schemas.openxmlformats.org/drawingml/2006/table">
            <a:tbl>
              <a:tblPr/>
              <a:tblGrid>
                <a:gridCol w="1401357"/>
                <a:gridCol w="1102425"/>
                <a:gridCol w="1251891"/>
                <a:gridCol w="2867760"/>
                <a:gridCol w="2554787"/>
              </a:tblGrid>
              <a:tr h="2857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Calibri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	</a:t>
                      </a: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กลุ่ม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เป้าหมาย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Calibri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พื้นที่เป้าหมาย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3973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NCD</a:t>
                      </a:r>
                      <a:endParaRPr kumimoji="0" lang="th-T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</a:t>
                      </a: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6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สถานประกอบการ ปลอดโรค ปลอดภัย กายใจเป็นสุข ปี ๒๕๕๖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สถานประกอบ การจังหวัดละ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แห่ง รวม 77 แห่ง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77 จังหวัด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ดำเนินการดังนี้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1.1 พัฒนาเกณฑ์ประเมินสถาประกอบการฯ /แนวทางการดำเนินงานฯ / คู่มือฯประเมินสถานประกอบการฯ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                     </a:t>
                      </a: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1.2 ร่วมเป็นคณะ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กรรมการตัดสินการประเมินสถานประกอบการ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1.3 อบรมและชี้แจงการประเมินสถานประกอบการ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1.4 ติดตาม ประเมินผลการดำเนินงานในภาพรวม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1.ประสานความร่วมมือกับเครือข่ายระดับจังหวัดในการประเมินสถานประกอบการในพื้นที่ที่คัดเลือก                            2.ร่วมพัฒนาเกณฑ์ประเมินสถานประกอบการฯ/แนวทางการดำเนินงานฯ / คู่มือฯประเมินสถานประกอบการฯ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3.ร่วมเป็นคณะ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กรรมการตัดสินการประเมินสถานประกอบการฯ   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 ร่วมติดตามประเมิน ผลการดำเนินงานในภาพรวม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1" name="Group 3"/>
          <p:cNvGraphicFramePr>
            <a:graphicFrameLocks noGrp="1"/>
          </p:cNvGraphicFramePr>
          <p:nvPr>
            <p:ph idx="4294967295"/>
          </p:nvPr>
        </p:nvGraphicFramePr>
        <p:xfrm>
          <a:off x="311282" y="1052736"/>
          <a:ext cx="8962197" cy="5344890"/>
        </p:xfrm>
        <a:graphic>
          <a:graphicData uri="http://schemas.openxmlformats.org/drawingml/2006/table">
            <a:tbl>
              <a:tblPr/>
              <a:tblGrid>
                <a:gridCol w="1287229"/>
                <a:gridCol w="1287229"/>
                <a:gridCol w="1287231"/>
                <a:gridCol w="3465616"/>
                <a:gridCol w="1634892"/>
              </a:tblGrid>
              <a:tr h="3445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Calibri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	กลุ่ม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เป้าหมาย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Calibri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พื้นที่เป้าหมาย</a:t>
                      </a:r>
                      <a:endParaRPr kumimoji="0" lang="th-TH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728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NCD</a:t>
                      </a: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endParaRPr kumimoji="0" lang="th-TH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573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พัฒนารูปแบบการดำเนินงาน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ป้องกันการเกิดโรคไม่ติดต่อในวิถีชีวิตด้วยการลดการบริโภคเกลือ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บุคลากรสำนักโรคไม่ติดต่อ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                       2.</a:t>
                      </a:r>
                      <a:r>
                        <a:rPr kumimoji="0" lang="th-TH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บุคลากรสคร. ที่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1-12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กทม และปริมณฑล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 รวบรวมและวิเคราะห์ข้อมูล รูปแบบแนวทางการดำเนินการที่เกี่ยวข้องกับการป้องกันการเกิดโรคไม่ติดต่อเรื้อรังในวิถีชีวิตด้วยการลดการบริโภคเกลือ เพื่อค้นหาประสิทธิภาพการดำเนินงาน สิ่งที่ควรนำมาพัฒนาต่อเนื่อง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(CQI) 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และส่วนที่ขาด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(Gap)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ของประเทศไทย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2. ระดมความคิด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(Brain Storm) 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ร่วมกับผู้เชี่ยวชาญ คณะที่ปรึกษา คณะทำงานและเครือข่ายการร่วมวิเคราะห์รูปแบบ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(Program) 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และค้นหาแนวทางการดำเนินการที่เหมาะสม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(Campaigns) </a:t>
                      </a: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ในการป้องกันการเกิดโรคไม่ติดต่อในวิถีชีวิตด้วยการลดการบริโภคเกลือ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3.สรุปผลการศึกษา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4. จัดพิมพ์หนังสือ รายงานการศึกษารูปแบบการดำเนินงานป้องกันการเกิดโรคไม่ติดต่อในวิถีชีวิตด้วยการลดการบริโภคเกลือ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ร่วมพัฒนารูปแบบการดำเนินงาน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ป้องกันการเกิดโรคไม่ติดต่อในวิถีชีวิตด้วยการลดการบริโภคเกลือ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6946" y="0"/>
            <a:ext cx="9711664" cy="9096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ความเชื่อมโยงสู่การปฏิบัติตามมาตรการการดำเนินงาน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service plan/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flagshipPP_DMHT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/strategic focus</a:t>
            </a:r>
            <a:endParaRPr kumimoji="0" lang="th-TH" sz="25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1" name="Group 3"/>
          <p:cNvGraphicFramePr>
            <a:graphicFrameLocks noGrp="1"/>
          </p:cNvGraphicFramePr>
          <p:nvPr>
            <p:ph idx="4294967295"/>
          </p:nvPr>
        </p:nvGraphicFramePr>
        <p:xfrm>
          <a:off x="233892" y="1073151"/>
          <a:ext cx="8895572" cy="5570538"/>
        </p:xfrm>
        <a:graphic>
          <a:graphicData uri="http://schemas.openxmlformats.org/drawingml/2006/table">
            <a:tbl>
              <a:tblPr/>
              <a:tblGrid>
                <a:gridCol w="2270836"/>
                <a:gridCol w="1368152"/>
                <a:gridCol w="1440160"/>
                <a:gridCol w="1499635"/>
                <a:gridCol w="2316789"/>
              </a:tblGrid>
              <a:tr h="4397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Calibri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	</a:t>
                      </a: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กลุ่ม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เป้าหมาย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Calibri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Calibri" pitchFamily="34" charset="0"/>
                        </a:rPr>
                        <a:t>พื้นที่เป้าหมาย</a:t>
                      </a:r>
                      <a:endParaRPr kumimoji="0" lang="th-TH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227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NCD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</a:t>
                      </a:r>
                      <a:endParaRPr kumimoji="0" 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70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ติดตามผลการสำรวจและประเมินค่ากลาง 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Norm) </a:t>
                      </a: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งานป้องกันควบคุมโรคเบาหวานและความดันโลหิตสูงจากพื้นที่ เพื่อปรับสมรรถนะของแผนงาน/โครงการป้องกันควบคุมโรคไม่ติดต่อ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สคร.ที่. 10,11 /สสจ./สสอ./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รพ.สต./สมัชชาสุขภาพแห่งชาติ/ศูนย์อนามัยเขต /อปท. ที่ดำเนินการสำรวจและประเมินค่ากลาง (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norm</a:t>
                      </a:r>
                      <a:r>
                        <a:rPr kumimoji="0" lang="th-TH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 ฯ จำนวน 9หน่วยงาน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      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สคร.ที่. 10,11 จำนวน 2เขต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สคร.ที่ 10,11 คัดเลือกพื้นที่ในเขตรับผิดชอบเพื่อดำเนินการสำรวจและประเมินค่ากลาง (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norm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) การป้องกันควบคุมโรคเบาหวานและความดันโลหิตสูง  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6946" y="0"/>
            <a:ext cx="9711664" cy="909638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ความเชื่อมโยงสู่การปฏิบัติตามมาตรการการดำเนินงาน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service plan/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flagshipPP_DMHT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/strategic focus</a:t>
            </a:r>
            <a:endParaRPr kumimoji="0" lang="th-TH" sz="2500" b="0" i="0" u="none" strike="noStrike" kern="1200" cap="none" spc="0" normalizeH="0" baseline="0" noProof="0" dirty="0" smtClean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22" name="Group 34"/>
          <p:cNvGraphicFramePr>
            <a:graphicFrameLocks noGrp="1"/>
          </p:cNvGraphicFramePr>
          <p:nvPr>
            <p:ph idx="4294967295"/>
          </p:nvPr>
        </p:nvGraphicFramePr>
        <p:xfrm>
          <a:off x="154782" y="1196752"/>
          <a:ext cx="9262714" cy="5340351"/>
        </p:xfrm>
        <a:graphic>
          <a:graphicData uri="http://schemas.openxmlformats.org/drawingml/2006/table">
            <a:tbl>
              <a:tblPr/>
              <a:tblGrid>
                <a:gridCol w="1267501"/>
                <a:gridCol w="1267501"/>
                <a:gridCol w="1170002"/>
                <a:gridCol w="2777865"/>
                <a:gridCol w="2779845"/>
              </a:tblGrid>
              <a:tr h="3492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กลุ่ม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เป้าหมาย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พื้นที่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เป้าหมาย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กิจกรรม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226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515938" algn="ctr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NCD</a:t>
                      </a: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สคร.</a:t>
                      </a: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ADA"/>
                    </a:solidFill>
                  </a:tcPr>
                </a:tc>
              </a:tr>
              <a:tr h="466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lang="th-TH" sz="12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จัดตั้งศูนย์การปรึกษาพัฒนาพฤติกรรมสุขภาพ กรมควบคุมโรค (โครงการต่อเนื่อง ๓ ปี) </a:t>
                      </a: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2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บุคลากรสาธารณสุขในการดำเนินงานศูนย์การปรึกษาพัฒนาพฤติกรรมสุขภาพ </a:t>
                      </a: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จำนวน 70 คน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h-T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3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สำนักงานป้องกันควบคุมโรคที่    ๑- ๑๒ / </a:t>
                      </a:r>
                      <a:r>
                        <a:rPr lang="th-TH" sz="1300" b="1" kern="12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กทม</a:t>
                      </a:r>
                      <a:r>
                        <a:rPr lang="th-TH" sz="13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และปริมณฑล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จัดทำแนวทางการดำเนินงานการให้บริการเพื่อปรับเปลี่ยนพฤติกรรมสุขภาพในศูนย์การปรึกษา2. ประชาสัมพันธ์การจัดตั้งศูนย์การปรึกษาพัฒนาพฤติกรรมสุขภาพ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3. เพิ่มศักยภาพบุคลากรสาธารณสุขในการดำเนินงานการให้บริการเพื่อปรับเปลี่ยนพฤติกรรมสุขภาพในศูนย์การปรึกษาพัฒนาพฤติกรรมสุขภาพ</a:t>
                      </a: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 4.</a:t>
                      </a: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ติดตามผลการดำเนินงานการจัดตั้งศูนย์การปรึกษาพัฒนาพฤติกรรมสุขภาพ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1.ร่วม</a:t>
                      </a: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จัดทำแนวทางการ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ดำเนินงานการให้บริการ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เพื่อปรับเปลี่ยนพฤติกรรม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สุขภาพในศูนย์การปรึกษา</a:t>
                      </a:r>
                      <a:endParaRPr kumimoji="0" lang="th-TH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2. ร่วมกับสำนักโรคไม่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ติดต่อในการพัฒนา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ศักยภาพ</a:t>
                      </a: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บุคลากร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สาธารณสุขในการ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ดำเนินงานฯในศูนย์การ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ปรึกษาพัฒนาพฤติกรรม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สุขภาพ</a:t>
                      </a:r>
                      <a:r>
                        <a:rPr kumimoji="0" lang="th-TH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3.ติดตามผลการดำเนินงานการจัดตั้งศูนย์การปรึกษาพัฒนาพฤติกรรมสุขภาพ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74295" marR="7429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6946" y="0"/>
            <a:ext cx="9711664" cy="909638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ความเชื่อมโยงสู่การปฏิบัติตามมาตรการการดำเนินงาน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/>
            </a:r>
            <a:b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</a:b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service plan/</a:t>
            </a:r>
            <a:r>
              <a:rPr kumimoji="0" lang="en-US" sz="2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flagshipPP_DMHT</a:t>
            </a: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/strategic focus</a:t>
            </a:r>
            <a:endParaRPr kumimoji="0" lang="th-TH" sz="25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Geneve_1-8Nov2012\A_GlobalTarget_Geneva_05-07Nov12\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140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คำถามและข้อเสนอแนะ</a:t>
            </a:r>
            <a:endParaRPr lang="th-TH" sz="60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2136" y="692696"/>
            <a:ext cx="8088899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92" y="274638"/>
            <a:ext cx="8124296" cy="8683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44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ขั้นตอนการดำเนินงาน</a:t>
            </a:r>
            <a:endParaRPr lang="th-TH" sz="4400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70397" y="1500174"/>
          <a:ext cx="8124296" cy="4943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640" y="548680"/>
            <a:ext cx="64293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0633" y="2420888"/>
            <a:ext cx="648072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512" y="1743074"/>
            <a:ext cx="7437888" cy="3918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851" y="2090738"/>
            <a:ext cx="7826549" cy="328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95300"/>
            <a:ext cx="8915400" cy="1104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ea typeface="+mj-ea"/>
                <a:cs typeface="+mj-cs"/>
              </a:rPr>
              <a:t>  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1166230"/>
              </p:ext>
            </p:extLst>
          </p:nvPr>
        </p:nvGraphicFramePr>
        <p:xfrm>
          <a:off x="-82547" y="849242"/>
          <a:ext cx="9909235" cy="610818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336990"/>
                <a:gridCol w="1388937"/>
                <a:gridCol w="1577819"/>
                <a:gridCol w="1040343"/>
                <a:gridCol w="1029618"/>
                <a:gridCol w="1197016"/>
                <a:gridCol w="934258"/>
                <a:gridCol w="1404254"/>
              </a:tblGrid>
              <a:tr h="451474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ประเด็นปัญหา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ข้อมูลสนับสนุน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มาตราการ/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ยุทธศาสตร์</a:t>
                      </a:r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เป้าหมาย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ตัวชี้วัด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กลวิธืดำเนินการ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79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607229"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/>
                          <a:cs typeface="Tahoma"/>
                        </a:rPr>
                        <a:t>1.ผู้ป่วย </a:t>
                      </a:r>
                      <a:r>
                        <a:rPr lang="en-US" sz="1600" b="0" dirty="0" smtClean="0">
                          <a:latin typeface="Tahoma"/>
                          <a:cs typeface="Tahoma"/>
                        </a:rPr>
                        <a:t>DM</a:t>
                      </a:r>
                      <a:r>
                        <a:rPr lang="th-TH" sz="1600" b="0" dirty="0" smtClean="0">
                          <a:latin typeface="Tahoma"/>
                          <a:cs typeface="Tahoma"/>
                        </a:rPr>
                        <a:t>/</a:t>
                      </a:r>
                      <a:r>
                        <a:rPr lang="th-TH" sz="1600" b="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600" b="0" baseline="0" dirty="0" smtClean="0">
                          <a:latin typeface="Tahoma"/>
                          <a:cs typeface="Tahoma"/>
                        </a:rPr>
                        <a:t>HT</a:t>
                      </a:r>
                      <a:r>
                        <a:rPr lang="th-TH" sz="1600" b="0" dirty="0" smtClean="0">
                          <a:latin typeface="Tahoma"/>
                          <a:cs typeface="Tahoma"/>
                        </a:rPr>
                        <a:t>ได้รับการวินิจฉัยช้า ทำให้ขาดโอกาสในการเข้ารับการดูแลรักษาและจัดการตนเอง เพื่อให้ควบคุม</a:t>
                      </a:r>
                      <a:r>
                        <a:rPr lang="en-US" sz="1600" b="0" dirty="0" smtClean="0">
                          <a:latin typeface="Tahoma"/>
                          <a:cs typeface="Tahoma"/>
                        </a:rPr>
                        <a:t>HbA1c</a:t>
                      </a:r>
                      <a:r>
                        <a:rPr lang="en-US" sz="1600" b="0" baseline="0" dirty="0" smtClean="0">
                          <a:latin typeface="Tahoma"/>
                          <a:cs typeface="Tahoma"/>
                        </a:rPr>
                        <a:t>/ FPG </a:t>
                      </a:r>
                      <a:r>
                        <a:rPr lang="th-TH" sz="1600" b="0" dirty="0" smtClean="0">
                          <a:latin typeface="Tahoma"/>
                          <a:cs typeface="Tahoma"/>
                        </a:rPr>
                        <a:t>และ </a:t>
                      </a:r>
                      <a:r>
                        <a:rPr lang="en-US" sz="1600" b="0" dirty="0" smtClean="0">
                          <a:latin typeface="Tahoma"/>
                          <a:cs typeface="Tahoma"/>
                        </a:rPr>
                        <a:t>BP</a:t>
                      </a:r>
                      <a:endParaRPr lang="en-US" sz="1600" b="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/>
                          <a:cs typeface="Tahoma"/>
                        </a:rPr>
                        <a:t>- 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ปชช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.อายุ 35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ปีขึ้นไป ได้รับ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คัดกรอง 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HT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&gt;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ร้อยละ90</a:t>
                      </a:r>
                    </a:p>
                    <a:p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30 %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ของผู้ป่วยเบาหวาน และ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50 %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ของผู้ป่วยความดันโลหิตสูงไม่ทราบว่าเป็นโรค</a:t>
                      </a:r>
                    </a:p>
                    <a:p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- 3.3% 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ของผป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และ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8.7%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ของผป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HT 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ไม่ได้รักษา</a:t>
                      </a:r>
                    </a:p>
                    <a:p>
                      <a:endParaRPr lang="th-TH" sz="1400" b="0" baseline="0" dirty="0" smtClean="0">
                        <a:latin typeface="Tahoma"/>
                        <a:cs typeface="Tahoma"/>
                      </a:endParaRPr>
                    </a:p>
                    <a:p>
                      <a:endParaRPr lang="en-US" sz="1400" b="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สถานบริการทุกระดับ ค้นหา กลุ่มเสี่ยงสูง (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pre-DM, pre- HT) </a:t>
                      </a:r>
                      <a:r>
                        <a:rPr lang="th-TH" sz="16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และกลุ่มป่วย (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DM, HT) </a:t>
                      </a:r>
                      <a:r>
                        <a:rPr lang="th-TH" sz="16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รายใหม่ โดยการคัดกรองตามเกณฑ์มาตรฐาน</a:t>
                      </a: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ปชช</a:t>
                      </a:r>
                      <a:r>
                        <a:rPr lang="th-TH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.อายุ 35 ปีขึ้นไปได้รับการคัดกรอง 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และ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HT </a:t>
                      </a:r>
                      <a:r>
                        <a:rPr lang="th-TH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ahoma"/>
                          <a:cs typeface="Tahoma"/>
                        </a:rPr>
                        <a:t>ตามมาตรฐาน</a:t>
                      </a:r>
                      <a:endParaRPr lang="en-US" sz="16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 err="1" smtClean="0">
                          <a:latin typeface="Tahoma"/>
                          <a:cs typeface="Tahoma"/>
                        </a:rPr>
                        <a:t>ปชช</a:t>
                      </a:r>
                      <a:r>
                        <a:rPr lang="th-TH" sz="1200" b="1" dirty="0" smtClean="0">
                          <a:latin typeface="Tahoma"/>
                          <a:cs typeface="Tahoma"/>
                        </a:rPr>
                        <a:t>. กลุ่มเสี่ยงสูง (</a:t>
                      </a:r>
                      <a:r>
                        <a:rPr lang="en-US" sz="1200" b="1" dirty="0" smtClean="0">
                          <a:latin typeface="Tahoma"/>
                          <a:cs typeface="Tahoma"/>
                        </a:rPr>
                        <a:t>pre-DM, pre-HT) </a:t>
                      </a:r>
                      <a:r>
                        <a:rPr lang="th-TH" sz="1200" b="1" dirty="0" smtClean="0">
                          <a:latin typeface="Tahoma"/>
                          <a:cs typeface="Tahoma"/>
                        </a:rPr>
                        <a:t>และผู้ป่วย </a:t>
                      </a:r>
                      <a:r>
                        <a:rPr lang="en-US" sz="1200" b="1" dirty="0" smtClean="0">
                          <a:latin typeface="Tahoma"/>
                          <a:cs typeface="Tahoma"/>
                        </a:rPr>
                        <a:t>DM, HT </a:t>
                      </a:r>
                      <a:r>
                        <a:rPr lang="th-TH" sz="1200" b="1" dirty="0" smtClean="0">
                          <a:latin typeface="Tahoma"/>
                          <a:cs typeface="Tahoma"/>
                        </a:rPr>
                        <a:t>รายใหม่สามารถจัดการลดปัจจัยเสี่ยง และควบคุมระดับน้ำตาลในเลือด ระดับความดันโลหิตให้อยู่ในเกณฑ์ปกติ</a:t>
                      </a:r>
                      <a:endParaRPr lang="en-US" sz="1200" b="1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1.คัดกรองเบาหวานและความดันโลหิตสูงในประชาชนอายุ 35 ปีขึ้นไป 100 </a:t>
                      </a:r>
                      <a:r>
                        <a:rPr lang="en-US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%</a:t>
                      </a:r>
                      <a:endParaRPr lang="th-TH" sz="1200" baseline="0" dirty="0" smtClean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2. กลุ่มเสี่ยงสูง (</a:t>
                      </a:r>
                      <a:r>
                        <a:rPr lang="en-US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pre-DM, pre-HT </a:t>
                      </a:r>
                      <a:r>
                        <a:rPr lang="th-TH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ได้รับการปรับเปลี่ยนพฤติกรรม 3 อ. 2 ส. ไม่น้อยกว่า 50</a:t>
                      </a:r>
                      <a:r>
                        <a:rPr lang="en-US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%</a:t>
                      </a:r>
                      <a:endParaRPr lang="th-TH" sz="1200" baseline="0" dirty="0" smtClean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3. กลุ่มสงสัยป่วยรายใหม่ </a:t>
                      </a:r>
                      <a:r>
                        <a:rPr lang="en-US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ได้รับการส่งต่อ/รับส่งต่อเพื่อวินิจฉัย 100</a:t>
                      </a:r>
                      <a:r>
                        <a:rPr lang="en-US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lang="en-US" sz="1200" baseline="0" dirty="0" smtClean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 </a:t>
                      </a:r>
                    </a:p>
                    <a:p>
                      <a:endParaRPr lang="en-US" sz="12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ahoma"/>
                          <a:cs typeface="Tahoma"/>
                        </a:rPr>
                        <a:t>อัตราผู้ป่วย </a:t>
                      </a:r>
                      <a:r>
                        <a:rPr lang="en-US" sz="1600" dirty="0" smtClean="0"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600" dirty="0" smtClean="0">
                          <a:latin typeface="Tahoma"/>
                          <a:cs typeface="Tahoma"/>
                        </a:rPr>
                        <a:t>และ </a:t>
                      </a:r>
                      <a:r>
                        <a:rPr lang="en-US" sz="1600" dirty="0" smtClean="0">
                          <a:latin typeface="Tahoma"/>
                          <a:cs typeface="Tahoma"/>
                        </a:rPr>
                        <a:t>HT</a:t>
                      </a:r>
                      <a:r>
                        <a:rPr lang="th-TH" sz="1600" dirty="0" smtClean="0">
                          <a:latin typeface="Tahoma"/>
                          <a:cs typeface="Tahoma"/>
                        </a:rPr>
                        <a:t>รายใหม่ </a:t>
                      </a:r>
                      <a:r>
                        <a:rPr lang="en-US" sz="1600" dirty="0" smtClean="0">
                          <a:latin typeface="Tahoma"/>
                          <a:cs typeface="Tahoma"/>
                        </a:rPr>
                        <a:t>&lt; </a:t>
                      </a:r>
                      <a:r>
                        <a:rPr lang="th-TH" sz="1600" dirty="0" smtClean="0">
                          <a:latin typeface="Tahoma"/>
                          <a:cs typeface="Tahoma"/>
                        </a:rPr>
                        <a:t> 4</a:t>
                      </a:r>
                      <a:r>
                        <a:rPr lang="en-US" sz="160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600" dirty="0" smtClean="0">
                          <a:latin typeface="Tahoma"/>
                          <a:cs typeface="Tahoma"/>
                        </a:rPr>
                        <a:t> และ 8</a:t>
                      </a:r>
                      <a:r>
                        <a:rPr lang="en-US" sz="1600" dirty="0" smtClean="0"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600" dirty="0" smtClean="0">
                          <a:latin typeface="Tahoma"/>
                          <a:cs typeface="Tahoma"/>
                        </a:rPr>
                        <a:t> ตามลำดับ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1. มีแนวทางการเฝ้าระวัง ป้องกันและควบคุมโรค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และ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HT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 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2. สถานบริการสาธารณสุขดำเนินการคัดกรองตามแนวทางฯ และติดตาม การ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ดูแลผป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.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3.  พัฒนาระบบ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ข้อมูลผป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และเชื่อมโยงระหว่างเครือข่าย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4. ให้คำปรึกษา ดูแล ทั้งรายบุคคล และรายกลุ่ม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          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5. ให้การรักษาตามมาตรฐานรักษา</a:t>
                      </a: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591699" y="141360"/>
            <a:ext cx="511069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Service plan : DM/HT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712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95300"/>
            <a:ext cx="8915400" cy="1104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ea typeface="+mj-ea"/>
                <a:cs typeface="+mj-cs"/>
              </a:rPr>
              <a:t>  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12175776"/>
              </p:ext>
            </p:extLst>
          </p:nvPr>
        </p:nvGraphicFramePr>
        <p:xfrm>
          <a:off x="-123824" y="849246"/>
          <a:ext cx="10139889" cy="525754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368111"/>
                <a:gridCol w="1421267"/>
                <a:gridCol w="1726818"/>
                <a:gridCol w="1096034"/>
                <a:gridCol w="1010909"/>
                <a:gridCol w="1054944"/>
                <a:gridCol w="1024866"/>
                <a:gridCol w="1436940"/>
              </a:tblGrid>
              <a:tr h="355883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ประเด็นปัญหา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ข้อมูลสนับสนุน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มาตราการ/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ยุทธศาสตร์</a:t>
                      </a:r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เป้าหมาย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ตัวชี้วัด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กลวิธืดำเนินการ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0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0505"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การควบคุมระดับน้ำตาลในเลือดและความดันโลหิต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ในผป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</a:t>
                      </a:r>
                      <a:r>
                        <a:rPr lang="th-TH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/</a:t>
                      </a:r>
                      <a:r>
                        <a:rPr lang="th-TH" sz="1400" b="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HT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 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ควบคุมน้ำตาลได้ 33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 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HT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ควบคุมความดันได้ 66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CRCN 55)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-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ขณะ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ที่ผป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ควบคุมได้  28.5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FBS &lt;126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มก./ดล.) </a:t>
                      </a:r>
                      <a:r>
                        <a:rPr lang="th-TH" sz="1400" b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ผป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.HT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ควบคุมได้ 20.9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 </a:t>
                      </a:r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NHES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IV)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AutoNum type="arabicPeriod"/>
                      </a:pPr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การควบคุมระดับน้ำตาลและความดันโลหิตได้ต้องจัดบริการสนับสนุน</a:t>
                      </a:r>
                      <a:r>
                        <a:rPr lang="th-TH" sz="14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ให้ผป</a:t>
                      </a:r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th-TH" sz="14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ปป</a:t>
                      </a:r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พฤติกรรมควบคู่กับการใช้ยา</a:t>
                      </a:r>
                    </a:p>
                    <a:p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2. การประเมินและควบคุมปัจจัยเสี่ยงร่วม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ผป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.DM,HT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ควบคุมระดับน้ำตาลในเลือด และความดันโลหิต มีจำนวนเพิ่มขึ้น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ลดอัตราการเกิดภาวะแทรกซ้อนเฉียบพลันและเรื้อรัง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1. </a:t>
                      </a:r>
                      <a:r>
                        <a:rPr lang="th-TH" sz="14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 / HT 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ได้รับการ </a:t>
                      </a:r>
                      <a:r>
                        <a:rPr lang="th-TH" sz="14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ปป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พฤติกรรม 3 อ. 2 ส.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50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</a:p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2. </a:t>
                      </a:r>
                      <a:r>
                        <a:rPr lang="th-TH" sz="14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ที่ควบคุมได้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&gt;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80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 </a:t>
                      </a:r>
                    </a:p>
                    <a:p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3.อัตราการพักรักษาตัวในรพ.ลดลง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30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  <a:endParaRPr lang="th-TH" sz="1400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  <a:p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4</a:t>
                      </a:r>
                      <a:r>
                        <a:rPr lang="th-TH" sz="1400" baseline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ผป</a:t>
                      </a:r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ลดลงใน รพศ./</a:t>
                      </a:r>
                      <a:r>
                        <a:rPr lang="th-TH" sz="1400" baseline="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รพท</a:t>
                      </a:r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 30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%</a:t>
                      </a:r>
                      <a:endParaRPr lang="th-TH" sz="1400" baseline="0" dirty="0" smtClean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อัตราการเกิดภาวะแทรกซ้อน </a:t>
                      </a:r>
                      <a:r>
                        <a:rPr lang="th-TH" sz="14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ในผป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ลดลง</a:t>
                      </a: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1.ให้การรักษาและคำปรึกษา</a:t>
                      </a:r>
                      <a:r>
                        <a:rPr lang="th-TH" sz="1400" dirty="0" err="1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เพื่อปป</a:t>
                      </a:r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พฤติกรรมตามแนวทางมาตรฐาน</a:t>
                      </a:r>
                    </a:p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2. ค้นหาปัญหาอื่นๆ เพื่อให้การดูแลแบบองค์รวม</a:t>
                      </a:r>
                    </a:p>
                    <a:p>
                      <a:r>
                        <a:rPr lang="th-TH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3. มีระบบการติดตาม ดูแลรายุคคล และรายกลุ่ม อย่างต่อเนื่อง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990692" y="141357"/>
            <a:ext cx="52870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/>
              <a:t>Service plan : DM/HT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554500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95300"/>
            <a:ext cx="8915400" cy="1104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ea typeface="+mj-ea"/>
                <a:cs typeface="+mj-cs"/>
              </a:rPr>
              <a:t>  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99804081"/>
              </p:ext>
            </p:extLst>
          </p:nvPr>
        </p:nvGraphicFramePr>
        <p:xfrm>
          <a:off x="210422" y="849246"/>
          <a:ext cx="9533715" cy="568426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86324"/>
                <a:gridCol w="1336303"/>
                <a:gridCol w="1623587"/>
                <a:gridCol w="1030512"/>
                <a:gridCol w="950475"/>
                <a:gridCol w="991877"/>
                <a:gridCol w="963599"/>
                <a:gridCol w="1351038"/>
              </a:tblGrid>
              <a:tr h="355883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ประเด็นปัญหา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ข้อมูลสนับสนุน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มาตราการ/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ยุทธศาสตร์</a:t>
                      </a:r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เป้าหมาย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ตัวชี้วัด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กลวิธืดำเนินการ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0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0505"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 การคัดกรองความเสี่ยง/ภาวะแทรกซ้อน</a:t>
                      </a:r>
                    </a:p>
                    <a:p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3.1 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การคัดกรองความเสี่ยง (บุหรี่และยาสูบ)</a:t>
                      </a:r>
                      <a:endParaRPr lang="en-US" sz="1400" b="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- การบริโภคยาสูบ เป็นปัจจัยเสี่ยงสำคัญในการเกิดหลอดเลือดแดงเสื่อม และโรคหัวใจและหลอดเลือดสมอง           - มีแนวทางเวชปฏิบัติสำหรับการบัดรักษาโรคติดบุหรี่ ปีพ.ศ.2552 แต่ยังไม่มีการดำเนิน งานอย่างจริงจัง</a:t>
                      </a:r>
                      <a:endParaRPr lang="en-US" sz="1400" b="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sz="1400" baseline="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- การประเมินความเสี่ยง และการให้คำปรึกษาแนะนำ</a:t>
                      </a:r>
                    </a:p>
                    <a:p>
                      <a:endParaRPr lang="en-US" sz="1400" dirty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-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  </a:t>
                      </a:r>
                      <a:r>
                        <a:rPr lang="th-TH" sz="1400" baseline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DM, HT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ทุกคนได้รับการคัดกรองความเสี่ยงเรื่องบุหรี่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จำนวน 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DM,HT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 ที่สูบบุหรี่ลดลง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 smtClean="0">
                          <a:latin typeface="Tahoma"/>
                          <a:cs typeface="Tahoma"/>
                        </a:rPr>
                        <a:t>1. 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DM,HT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ได้รับการคัดกรองความเสี่ยงเรื่องยาสูบและบุหรี่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60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 smtClean="0">
                          <a:latin typeface="Tahoma"/>
                          <a:cs typeface="Tahoma"/>
                        </a:rPr>
                        <a:t>2.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DM, HT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ที่สูบบุหรี่ ได้รับคำแนะนำตามแนวทางฯ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 90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 smtClean="0">
                          <a:latin typeface="Tahoma"/>
                          <a:cs typeface="Tahoma"/>
                        </a:rPr>
                        <a:t>3. 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DM/HT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สามารถเลิกสูบบุหรี่ได้ 10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aseline="0" dirty="0" smtClean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1. </a:t>
                      </a:r>
                      <a:r>
                        <a:rPr lang="th-TH" sz="1400" b="0" baseline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. DM,HT 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ที่ได้รับการคัดกรองความเสี่ยงเรื่องยาสูบและบุหรี่ 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90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="0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2.อัตราการสูบบุหรี่</a:t>
                      </a:r>
                      <a:r>
                        <a:rPr lang="th-TH" sz="1400" b="0" baseline="0" dirty="0" err="1" smtClean="0">
                          <a:latin typeface="Tahoma"/>
                          <a:cs typeface="Tahoma"/>
                        </a:rPr>
                        <a:t>ในผป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. DM,HT 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ลดลง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 &gt;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10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="0" baseline="0" dirty="0" smtClean="0">
                        <a:latin typeface="Tahoma"/>
                        <a:cs typeface="Tahoma"/>
                      </a:endParaRPr>
                    </a:p>
                    <a:p>
                      <a:endParaRPr lang="en-US" sz="1400" b="0" dirty="0" smtClean="0">
                        <a:latin typeface="Tahoma"/>
                        <a:cs typeface="Tahoma"/>
                      </a:endParaRPr>
                    </a:p>
                    <a:p>
                      <a:endParaRPr lang="en-US" sz="1400" b="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1.คัดกรองการสูบบุหรี่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ในผป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.DM, HT</a:t>
                      </a:r>
                    </a:p>
                    <a:p>
                      <a:r>
                        <a:rPr lang="en-US" sz="1400" dirty="0" smtClean="0">
                          <a:latin typeface="Tahoma"/>
                          <a:cs typeface="Tahoma"/>
                        </a:rPr>
                        <a:t>2.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ให้คำ แนะนำตามแนวทางเวชปฏิบัติสำหรับการบัดรักษาโรคติดบุหรี่ปีพ.ศ.2552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3. ติดตาม ประเมิน ความเสี่ยงเรื่องการสูบบุหรี่ เป็นระยะ 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เมื่อผป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.มาตรวจตามนัดของสถานบริการ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674250" y="103257"/>
            <a:ext cx="51443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/>
              <a:t>Service plan :DM/HT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478868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95300"/>
            <a:ext cx="8915400" cy="1104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ea typeface="+mj-ea"/>
                <a:cs typeface="+mj-cs"/>
              </a:rPr>
              <a:t>  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38118208"/>
              </p:ext>
            </p:extLst>
          </p:nvPr>
        </p:nvGraphicFramePr>
        <p:xfrm>
          <a:off x="4" y="849246"/>
          <a:ext cx="10016063" cy="675106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351404"/>
                <a:gridCol w="1403911"/>
                <a:gridCol w="1705731"/>
                <a:gridCol w="1082650"/>
                <a:gridCol w="1032785"/>
                <a:gridCol w="1007839"/>
                <a:gridCol w="1012351"/>
                <a:gridCol w="1419392"/>
              </a:tblGrid>
              <a:tr h="355883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ประเด็นปัญหา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ข้อมูลสนับสนุน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มาตราการ/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ยุทธศาสตร์</a:t>
                      </a:r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เป้าหมาย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ตัวชี้วัด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กลวิธืดำเนินการ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0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0505"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2 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การประเมินความเสี่ยงต่อโรคหัวใจและหลอดเลือด (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CVD Risk assessment) </a:t>
                      </a:r>
                      <a:r>
                        <a:rPr lang="th-TH" sz="1400" b="0" baseline="0" dirty="0" err="1" smtClean="0">
                          <a:latin typeface="Tahoma"/>
                          <a:cs typeface="Tahoma"/>
                        </a:rPr>
                        <a:t>ในผป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 DM, HT </a:t>
                      </a:r>
                      <a:endParaRPr lang="th-TH" sz="1400" b="0" baseline="0" dirty="0" smtClean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DM, HT 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มีความเสี่ยงสูงต่อการเกิดโรคหัวใจและหลอดเลือดสมอง การขาดโอกาส ในการประเมิน 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CVD Risk 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ส่งผลให้ไม่ได้ปรับพฤติกรรมและ/หรือรับยาเพื่อป้องกันการเกิดโรคหัวใจและหลอดเลือด</a:t>
                      </a:r>
                      <a:endParaRPr lang="en-US" sz="1400" b="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 - การประเมินปัจจัยเสี่ยงต่อการเกิดโรคหัวใจและหลอดเลือด</a:t>
                      </a:r>
                      <a:r>
                        <a:rPr lang="th-TH" sz="1400" dirty="0" err="1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ในผป</a:t>
                      </a:r>
                      <a:r>
                        <a:rPr lang="th-TH" sz="140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DM/HT</a:t>
                      </a:r>
                      <a:endParaRPr lang="th-TH" sz="1400" dirty="0" smtClean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  <a:p>
                      <a:r>
                        <a:rPr lang="th-TH" sz="140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-การให้คำปรึกษาเพื่อการปรับพฤติกรรมเสี่ยง และได้รับยาเมื่อมีข้อบ่งชี้</a:t>
                      </a:r>
                      <a:endParaRPr lang="en-US" sz="1400" dirty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DM,HT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ได้รับการประเมินความเสียง และได้รับคำปรึกษาแบบเข้มข้นเพื่อจัดการความเสี่ยงรายบุคคล และมีการใช้ยาเพื่อป้องกันรายกรณี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 - ผู้ป่วย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DM, HT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มีความเสี่ยงต่อการเกิดโรคหัวใจและหลอดเลือดน้อยลง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-อัตราการเกิดโรคหัวใจและหลอดเลือด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ลดลง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1.</a:t>
                      </a:r>
                      <a:r>
                        <a:rPr lang="th-TH" sz="1400" baseline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. DM,HT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ได้รับการประเมินความเสียง 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60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2. ผู้ที่ความเสี่ยงสูงได้รับคำปรึกษา 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 50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3. ลง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 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ทะเบียนกลุ่มเสี่ยงสูง</a:t>
                      </a: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1. ผู้ป่วย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DM,HT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ได้รับการประเมินความเสียง 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90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="0" dirty="0" smtClean="0">
                        <a:latin typeface="Tahoma"/>
                        <a:cs typeface="Tahoma"/>
                      </a:endParaRPr>
                    </a:p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2. ผู้ที่ความเสี่ยงสูงได้รับคำปรึกษา 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&gt;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80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="0" dirty="0" smtClean="0">
                        <a:latin typeface="Tahoma"/>
                        <a:cs typeface="Tahoma"/>
                      </a:endParaRPr>
                    </a:p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3. อัตราตายจากโรคหลอดเลือดหัวใจ 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&lt;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15 ต่อประชากรแสนคน </a:t>
                      </a:r>
                      <a:endParaRPr lang="en-US" sz="1400" b="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1. ส่วนกลางพัฒนาแนวทางการประเมินความเสี่ยง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2.  สถานบริการสาธารณสุขดำเนินการประเมินตามแนวทางฯ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3. ให้คำปรึกษาเพื่อจัดการลดปัจจัยเสี่ยงรายบุคคล และ/หรือได้รับยา และสนับสนุนกิจกรรมเพื่อลดปัจจัยเสี่ยงในรายกลุ่ม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4. มีการติดตามผลทั้งราย บุคคลและรายกลุ่ม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5. พัฒนาเชื่อมโยงและส่งต่อระหว่างเครือข่ายบริการแต่ละระดับ </a:t>
                      </a:r>
                    </a:p>
                    <a:p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674250" y="103257"/>
            <a:ext cx="51443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/>
              <a:t>Service plan :DM/HT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39882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95300"/>
            <a:ext cx="8915400" cy="11049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h-TH" dirty="0" smtClean="0">
                <a:ea typeface="+mj-ea"/>
                <a:cs typeface="+mj-cs"/>
              </a:rPr>
              <a:t>  </a:t>
            </a:r>
            <a:endParaRPr lang="en-US" dirty="0"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7649484"/>
              </p:ext>
            </p:extLst>
          </p:nvPr>
        </p:nvGraphicFramePr>
        <p:xfrm>
          <a:off x="4" y="849246"/>
          <a:ext cx="10016063" cy="611098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351404"/>
                <a:gridCol w="1403911"/>
                <a:gridCol w="1705731"/>
                <a:gridCol w="1082650"/>
                <a:gridCol w="1032785"/>
                <a:gridCol w="1007839"/>
                <a:gridCol w="1012351"/>
                <a:gridCol w="1419392"/>
              </a:tblGrid>
              <a:tr h="355883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ประเด็นปัญหา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Tahoma"/>
                          <a:cs typeface="Tahoma"/>
                        </a:rPr>
                        <a:t>ข้อมูลสนับสนุน</a:t>
                      </a:r>
                      <a:endParaRPr lang="en-US" sz="16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มาตราการ/</a:t>
                      </a:r>
                    </a:p>
                    <a:p>
                      <a:pPr algn="ctr"/>
                      <a:r>
                        <a:rPr lang="th-TH" sz="1800" dirty="0" smtClean="0">
                          <a:latin typeface="Tahoma"/>
                          <a:cs typeface="Tahoma"/>
                        </a:rPr>
                        <a:t>ยุทธศาสตร์</a:t>
                      </a:r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เป้าหมาย</a:t>
                      </a:r>
                      <a:endParaRPr lang="en-US" sz="1800" dirty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ตัวชี้วัด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Tahoma"/>
                          <a:cs typeface="Tahoma"/>
                        </a:rPr>
                        <a:t>กลวิธืดำเนินการ</a:t>
                      </a:r>
                      <a:endParaRPr lang="en-US" sz="18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08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ระยะสั้น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ระยะยาว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800" dirty="0">
                        <a:latin typeface="Tahoma"/>
                        <a:cs typeface="Tahoma"/>
                      </a:endParaRPr>
                    </a:p>
                  </a:txBody>
                  <a:tcPr marL="91446" marR="91446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0505"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3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0" baseline="0" dirty="0" smtClean="0">
                          <a:latin typeface="Tahoma"/>
                          <a:cs typeface="Tahoma"/>
                        </a:rPr>
                        <a:t>3 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 การคัดกรองภาวะแทรกซ้อนและการ</a:t>
                      </a:r>
                      <a:r>
                        <a:rPr lang="th-TH" sz="1400" b="0" baseline="0" dirty="0" err="1" smtClean="0">
                          <a:latin typeface="Tahoma"/>
                          <a:cs typeface="Tahoma"/>
                        </a:rPr>
                        <a:t>รักษาผป</a:t>
                      </a:r>
                      <a:r>
                        <a:rPr lang="th-TH" sz="1400" b="0" baseline="0" dirty="0" smtClean="0">
                          <a:latin typeface="Tahoma"/>
                          <a:cs typeface="Tahoma"/>
                        </a:rPr>
                        <a:t>.ที่มีภาวะแทรกซ้อน</a:t>
                      </a:r>
                    </a:p>
                  </a:txBody>
                  <a:tcPr marL="99067" marR="99067" marT="45735" marB="45735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-ผลการคัดกรองภาวะแทรกซ้อนตา ไต เท้า </a:t>
                      </a:r>
                      <a:r>
                        <a:rPr lang="th-TH" sz="1400" b="0" dirty="0" err="1" smtClean="0">
                          <a:latin typeface="Tahoma"/>
                          <a:cs typeface="Tahoma"/>
                        </a:rPr>
                        <a:t>ในผป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ร้อยละ 56, 72, 36 ตามลำดับในปี </a:t>
                      </a:r>
                      <a:r>
                        <a:rPr lang="th-TH" sz="1400" b="0" dirty="0" err="1" smtClean="0">
                          <a:latin typeface="Tahoma"/>
                          <a:cs typeface="Tahoma"/>
                        </a:rPr>
                        <a:t>งป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ม.2555</a:t>
                      </a:r>
                    </a:p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 -ผลการคัดกรองไต</a:t>
                      </a:r>
                      <a:r>
                        <a:rPr lang="th-TH" sz="1400" b="0" dirty="0" err="1" smtClean="0">
                          <a:latin typeface="Tahoma"/>
                          <a:cs typeface="Tahoma"/>
                        </a:rPr>
                        <a:t>ในผป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HT 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ร้อยละ 71 ใน</a:t>
                      </a:r>
                      <a:r>
                        <a:rPr lang="th-TH" sz="1400" b="0" dirty="0" err="1" smtClean="0">
                          <a:latin typeface="Tahoma"/>
                          <a:cs typeface="Tahoma"/>
                        </a:rPr>
                        <a:t>ปีง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ปม.2555</a:t>
                      </a:r>
                    </a:p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 -การดูแลรักษาภาวะแทรกซ้อนยังมีศักยภาพไม่เพียงพอ ในทุกเขต</a:t>
                      </a:r>
                    </a:p>
                    <a:p>
                      <a:endParaRPr lang="en-US" sz="1400" b="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 - การคัดกรองภาวะแทรกซ้อนตา ไตเท้า ได้ตามศักยภาพ</a:t>
                      </a:r>
                    </a:p>
                    <a:p>
                      <a:r>
                        <a:rPr lang="th-TH" sz="1400" dirty="0" smtClean="0">
                          <a:solidFill>
                            <a:srgbClr val="2F2B20"/>
                          </a:solidFill>
                          <a:latin typeface="Tahoma"/>
                          <a:cs typeface="Tahoma"/>
                        </a:rPr>
                        <a:t> - การดูแลรักษา/ส่งต่อผู้ป่วยที่มีภาวะแทรกซ้อน   ตามมาตรฐาน</a:t>
                      </a:r>
                      <a:endParaRPr lang="en-US" sz="1400" dirty="0">
                        <a:solidFill>
                          <a:srgbClr val="2F2B20"/>
                        </a:solidFill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- 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ทุกคนได้รับการคัดกรองภาวะแทรกซ้อนไต ตา เท้า 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 - </a:t>
                      </a:r>
                      <a:r>
                        <a:rPr lang="th-TH" sz="140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HT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ทุกคนได้รับการคัดกรองภาวะแทรกซ้อนไต 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ผู้ป่วย</a:t>
                      </a:r>
                      <a:r>
                        <a:rPr lang="en-US" sz="1400" dirty="0" smtClean="0"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dirty="0" smtClean="0">
                          <a:latin typeface="Tahoma"/>
                          <a:cs typeface="Tahoma"/>
                        </a:rPr>
                        <a:t>มีคุณภาพชีวิตดีขึ้น</a:t>
                      </a:r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1.การคัดกรองตา ไต เท้า ใน </a:t>
                      </a:r>
                      <a:r>
                        <a:rPr lang="th-TH" sz="1400" baseline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DM &gt;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60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2. การคัดกรอง ไต ใน </a:t>
                      </a:r>
                      <a:r>
                        <a:rPr lang="th-TH" sz="1400" baseline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HT &gt;</a:t>
                      </a: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60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aseline="0" dirty="0" smtClean="0">
                        <a:latin typeface="Tahoma"/>
                        <a:cs typeface="Tahoma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aseline="0" dirty="0" smtClean="0">
                          <a:latin typeface="Tahoma"/>
                          <a:cs typeface="Tahoma"/>
                        </a:rPr>
                        <a:t>3. ผู้ที่มีภาวะแทรกซ้อน ตา ไต เท้า ได้รับการส่งต่อ และดูแลรักษา  100 </a:t>
                      </a:r>
                      <a:r>
                        <a:rPr lang="en-US" sz="1400" baseline="0" dirty="0" smtClean="0">
                          <a:latin typeface="Tahoma"/>
                          <a:cs typeface="Tahoma"/>
                        </a:rPr>
                        <a:t>%</a:t>
                      </a:r>
                      <a:endParaRPr lang="th-TH" sz="1400" baseline="0" dirty="0" smtClean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 1. อัตราการตัดขา ไตวาย และตาบอดใน </a:t>
                      </a:r>
                      <a:r>
                        <a:rPr lang="th-TH" sz="1400" b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.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DM 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ลดลง</a:t>
                      </a:r>
                    </a:p>
                    <a:p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 2. อัตราไตวาย ใน </a:t>
                      </a:r>
                      <a:r>
                        <a:rPr lang="th-TH" sz="1400" b="0" dirty="0" err="1" smtClean="0">
                          <a:latin typeface="Tahoma"/>
                          <a:cs typeface="Tahoma"/>
                        </a:rPr>
                        <a:t>ผป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. </a:t>
                      </a:r>
                      <a:r>
                        <a:rPr lang="en-US" sz="1400" b="0" dirty="0" smtClean="0">
                          <a:latin typeface="Tahoma"/>
                          <a:cs typeface="Tahoma"/>
                        </a:rPr>
                        <a:t>HT </a:t>
                      </a:r>
                      <a:r>
                        <a:rPr lang="th-TH" sz="1400" b="0" dirty="0" smtClean="0">
                          <a:latin typeface="Tahoma"/>
                          <a:cs typeface="Tahoma"/>
                        </a:rPr>
                        <a:t>ลดลง</a:t>
                      </a:r>
                      <a:endParaRPr lang="en-US" sz="1400" b="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 1. มีแนวทางการตรวจคัดกรองและดูแล ภาวะแทรกซ้อนทาง ตา ไต เท้า เร่งรัดให้มีการคัดกรองตามมาตรฐาน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2. เพิ่มศักยภาพของสถานบริการ 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3. มีระบบการติดตาม ดูแลรายบุคคลและรายกลุ่ม 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4. พัฒนาเชื่อมโยงและส่งต่อระหว่างเครือข่ายบริการ</a:t>
                      </a:r>
                    </a:p>
                    <a:p>
                      <a:r>
                        <a:rPr lang="th-TH" sz="1400" dirty="0" smtClean="0">
                          <a:latin typeface="Tahoma"/>
                          <a:cs typeface="Tahoma"/>
                        </a:rPr>
                        <a:t>5. มีระบบข้อมูลข่าวสาร แจ้งเตือน ระบบ/การติดตามผู้ป่วย </a:t>
                      </a:r>
                    </a:p>
                    <a:p>
                      <a:endParaRPr lang="th-TH" sz="1400" dirty="0" smtClean="0">
                        <a:latin typeface="Tahoma"/>
                        <a:cs typeface="Tahoma"/>
                      </a:endParaRPr>
                    </a:p>
                    <a:p>
                      <a:endParaRPr lang="en-US" sz="1400" dirty="0">
                        <a:latin typeface="Tahoma"/>
                        <a:cs typeface="Tahoma"/>
                      </a:endParaRPr>
                    </a:p>
                  </a:txBody>
                  <a:tcPr marL="99067" marR="99067" marT="45735" marB="4573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175" name="Rectangle 3"/>
          <p:cNvSpPr>
            <a:spLocks noChangeArrowheads="1"/>
          </p:cNvSpPr>
          <p:nvPr/>
        </p:nvSpPr>
        <p:spPr bwMode="auto">
          <a:xfrm>
            <a:off x="2674250" y="103257"/>
            <a:ext cx="51443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smtClean="0"/>
              <a:t>Service plan :DM/HT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630594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422" y="214313"/>
            <a:ext cx="8124296" cy="107156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กลไกการติดตาม กำกับ และประเมินผล</a:t>
            </a:r>
            <a:endParaRPr lang="th-TH" sz="3600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54692" y="1447800"/>
          <a:ext cx="7886996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2407" y="1214422"/>
            <a:ext cx="8915400" cy="314326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150000"/>
              </a:lnSpc>
            </a:pPr>
            <a:r>
              <a:rPr lang="th-TH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ตัวชี้วัดของงานบริการส่งเสริมสุขภาพป้องกันโรคระดับพื้นฐาน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(Basic PP services)</a:t>
            </a:r>
            <a:r>
              <a:rPr lang="th-TH" sz="3600" b="1" dirty="0" smtClean="0">
                <a:solidFill>
                  <a:schemeClr val="bg2">
                    <a:lumMod val="10000"/>
                  </a:schemeClr>
                </a:solidFill>
                <a:latin typeface="Algerian" pitchFamily="82" charset="0"/>
              </a:rPr>
              <a:t> </a:t>
            </a:r>
            <a:endParaRPr lang="th-TH" sz="3600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6834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h-TH" sz="24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ของงานบริการส่งเสริมสุขภาพป้องกันโรคระดับพื้นฐาน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			(Basic PP Services)                          1/3</a:t>
            </a:r>
            <a:endParaRPr lang="th-TH" sz="24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523844" y="1357298"/>
          <a:ext cx="9001189" cy="4968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071571"/>
                <a:gridCol w="7929618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กลุ่มสตรีและทารก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ร้อยละของหญิงตั้งครรภ์ได้รับการฝากครรภ์ครั้งแรกก่อน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สัปดาห์ไม่น้อยกว่า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ร้อยละของหญิงตั้งครรภ์ได้รับการฝากครรภ์ครบ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</a:t>
                      </a:r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ครั้งตามเกณฑ์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ร้อยละของหญิงตั้งครรภ์ได้รับยาเม็ดเสริมไอโอดีนเท่ากับ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ร้อยละของหญิงหลังคลอดได้รับการดูแลครบ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ครั้งตามเกณฑ์ ไม่น้อยกว่า </a:t>
                      </a:r>
                      <a:r>
                        <a:rPr lang="en-US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ร้อยละของเด็กตั้งแต่ทารกแรกเกิด จนอายุต่ำกว่าเดือนแรก มีค่าเฉลี่ยกินนมแม่อย่างเดียว ไม่น้อยกว่า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 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0-2</a:t>
                      </a:r>
                      <a:r>
                        <a:rPr lang="th-TH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ปีได้รับวัคซีนทุกประเภทตามเกณฑ์ ไม่น้อยกว่า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90 (</a:t>
                      </a:r>
                      <a:r>
                        <a:rPr lang="th-TH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ยกเว้น 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MMR -95)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0-2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มีส่วนสูงระดับดีและรูปร่างสมส่วน 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0-2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ได้รับการตรวจพัฒนาการตามวัย 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</a:p>
                    <a:p>
                      <a:pPr marL="514350" indent="-514350">
                        <a:buAutoNum type="arabicPeriod"/>
                      </a:pP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868346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th-TH" sz="24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ของงานบริการส่งเสริมสุขภาพป้องกันโรคระดับพื้นฐาน 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	(Basic PP Services)		2/3</a:t>
            </a:r>
            <a:endParaRPr lang="th-TH" sz="24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/>
        </p:nvGraphicFramePr>
        <p:xfrm>
          <a:off x="523844" y="1357298"/>
          <a:ext cx="9001189" cy="50596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071571"/>
                <a:gridCol w="7929618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กลุ่มเด็กปฐมวัย</a:t>
                      </a: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th-TH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 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3-5 </a:t>
                      </a:r>
                      <a:r>
                        <a:rPr lang="th-TH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ปีได้รับวัคซีนทุกประเภทตามเกณฑ์ ไม่น้อยกว่า</a:t>
                      </a:r>
                      <a:r>
                        <a:rPr lang="en-US" sz="20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90 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3-5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มีส่วนสูงระดับดีและรูปร่างสมส่วน 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3-5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ได้รับการตรวจพัฒนาการตามวัย 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9"/>
                        <a:tabLst/>
                        <a:defRPr/>
                      </a:pP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ร้อยละของเด็กต่ำกว่า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ปีได้รับการตรวจช่องปากและผู้ดูแลได้รับการฝึกทักษะการแปรงฟันไม่น้อยกว่า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 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และได้รับ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fluoride vanish </a:t>
                      </a:r>
                      <a:r>
                        <a:rPr lang="th-TH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ไม่น้อยกว่า </a:t>
                      </a:r>
                      <a:r>
                        <a:rPr lang="en-US" sz="2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th-TH" sz="2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กลุ่มเยาวชนและวัยรุ่น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13.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ร้อยละของเด็ก 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6-12 </a:t>
                      </a:r>
                      <a:r>
                        <a:rPr lang="th-TH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ปีได้รับวัคซีนกระตุ้นทุกประเภทตามเกณฑ์ ไม่น้อยกว่า</a:t>
                      </a:r>
                      <a:r>
                        <a:rPr lang="en-US" sz="20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90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ยกเว้นวัคซีน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MMR 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ป.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และวัคซีน </a:t>
                      </a:r>
                      <a:r>
                        <a:rPr lang="en-US" sz="2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dT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ป.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 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ไม่น้อยกว่า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95)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14. 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</a:t>
                      </a:r>
                      <a:r>
                        <a:rPr lang="th-TH" sz="2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เด็กป.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ได้รับการตรวจช่องปาก ไม่น้อยกว่า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85 </a:t>
                      </a:r>
                      <a:r>
                        <a:rPr lang="th-TH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และเคลือบหลุมร่องฟัน ไม่น้อยกว่า </a:t>
                      </a:r>
                      <a:r>
                        <a:rPr lang="en-US" sz="2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</a:p>
                    <a:p>
                      <a:pPr marL="514350" marR="0" indent="-514350" algn="l" defTabSz="9578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th-TH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</TotalTime>
  <Words>8132</Words>
  <Application>Microsoft Office PowerPoint</Application>
  <PresentationFormat>A4 Paper (210x297 mm)</PresentationFormat>
  <Paragraphs>960</Paragraphs>
  <Slides>57</Slides>
  <Notes>8</Notes>
  <HiddenSlides>5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59" baseType="lpstr">
      <vt:lpstr>Office Theme</vt:lpstr>
      <vt:lpstr>1_Office Theme</vt:lpstr>
      <vt:lpstr>นโยบายและตัวชี้วัด การดำเนินงานป้องกันควบคุมโรคไม่ติดต่อ</vt:lpstr>
      <vt:lpstr>Slide 2</vt:lpstr>
      <vt:lpstr>Country  Strategy</vt:lpstr>
      <vt:lpstr>หลักการ</vt:lpstr>
      <vt:lpstr>ขั้นตอนการดำเนินงาน</vt:lpstr>
      <vt:lpstr>กลไกการติดตาม กำกับ และประเมินผล</vt:lpstr>
      <vt:lpstr>ตัวชี้วัดของงานบริการส่งเสริมสุขภาพป้องกันโรคระดับพื้นฐาน   (Basic PP services) </vt:lpstr>
      <vt:lpstr>เป้าหมาย ของงานบริการส่งเสริมสุขภาพป้องกันโรคระดับพื้นฐาน          (Basic PP Services)                          1/3</vt:lpstr>
      <vt:lpstr>เป้าหมาย ของงานบริการส่งเสริมสุขภาพป้องกันโรคระดับพื้นฐาน    (Basic PP Services)  2/3</vt:lpstr>
      <vt:lpstr>เป้าหมาย ของงานบริการส่งเสริมสุขภาพป้องกันโรคระดับพื้นฐาน    (Basic PP Services)    3/3</vt:lpstr>
      <vt:lpstr>ตัวชี้วัดยุทธศาสตร์การดำเนินงาน  (Strategic Focus)  เพื่อบรรลุวิสัยทัศน์กระทรวงสาธารณสุข</vt:lpstr>
      <vt:lpstr>Slide 12</vt:lpstr>
      <vt:lpstr> รายละเอียดตัวชี้วัด  ในส่วนที่ สำนักโรคไม่ติดต่อ /ยาสูบ/แอลกอฮอล์เป็นผู้รับผิดชอบหลักและร่วม </vt:lpstr>
      <vt:lpstr> รายละเอียดตัวชี้วัด  ในส่วนที่ สำนักโรคไม่ติดต่อ /ยาสูบ/แอลกอฮอล์เป็นผู้รับผิดชอบหลักและร่วม </vt:lpstr>
      <vt:lpstr>KPI Template ตัวชี้วัด : ร้อยละของประชาชนอายุ ๓๕ ปีขึ้นไป  ได้รับการคัดกรองเบาหวาน/ความดันโลหิตสูง ไม่น้อยกว่า ๙๐  </vt:lpstr>
      <vt:lpstr>KPI Template  (Basic PP services) ตัวชี้วัด : ร้อยละของผู้สูงอายุ  ได้รับการคัดกรองเบาหวาน/ความดันโลหิตเท่ากับ ๙๐ </vt:lpstr>
      <vt:lpstr>KPI Template ตัวชี้วัด : ร้อยละของคลินิก NCD คุณภาพ  ไม่น้อยกว่าร้อยละ ๗๐ </vt:lpstr>
      <vt:lpstr>  แผนพัฒนาระบบบริการสุขภาพ  (Service Plan)   </vt:lpstr>
      <vt:lpstr>Slide 19</vt:lpstr>
      <vt:lpstr>Slide 20</vt:lpstr>
      <vt:lpstr>Service Plan_NCD</vt:lpstr>
      <vt:lpstr>  </vt:lpstr>
      <vt:lpstr>  </vt:lpstr>
      <vt:lpstr>  </vt:lpstr>
      <vt:lpstr>Slide 25</vt:lpstr>
      <vt:lpstr>  </vt:lpstr>
      <vt:lpstr>Slide 27</vt:lpstr>
      <vt:lpstr>Slide 28</vt:lpstr>
      <vt:lpstr>Service Plan</vt:lpstr>
      <vt:lpstr>Service plan framework : COPD</vt:lpstr>
      <vt:lpstr>Service Delivery : COPD</vt:lpstr>
      <vt:lpstr>มาตรฐาน COPD คลินิกคุณภาพ</vt:lpstr>
      <vt:lpstr>Slide 33</vt:lpstr>
      <vt:lpstr>GOAL : ผู้ป่วย COPD เข้าถึงบริการมาตรฐาน </vt:lpstr>
      <vt:lpstr>National Program</vt:lpstr>
      <vt:lpstr> เป้าประสงค์ </vt:lpstr>
      <vt:lpstr>ยุทธศาสตร์</vt:lpstr>
      <vt:lpstr>Slide 38</vt:lpstr>
      <vt:lpstr>Slide 39</vt:lpstr>
      <vt:lpstr>สิ่งที่สำนักโรคไม่ติดต่อต้องดำเนินการเร่งด่วน</vt:lpstr>
      <vt:lpstr>Slide 41</vt:lpstr>
      <vt:lpstr>Slide 42</vt:lpstr>
      <vt:lpstr>ความเชื่อมโยงสู่การปฏิบัติตามมาตรการการดำเนินงาน service plan/flagshipPP_DMHT/strategic focus</vt:lpstr>
      <vt:lpstr>Slide 44</vt:lpstr>
      <vt:lpstr>Slide 45</vt:lpstr>
      <vt:lpstr>Slide 46</vt:lpstr>
      <vt:lpstr>Slide 47</vt:lpstr>
      <vt:lpstr>คำถามและข้อเสนอแนะ</vt:lpstr>
      <vt:lpstr>Slide 49</vt:lpstr>
      <vt:lpstr>Slide 50</vt:lpstr>
      <vt:lpstr>Slide 51</vt:lpstr>
      <vt:lpstr>Slide 52</vt:lpstr>
      <vt:lpstr>  </vt:lpstr>
      <vt:lpstr>  </vt:lpstr>
      <vt:lpstr>  </vt:lpstr>
      <vt:lpstr>  </vt:lpstr>
      <vt:lpstr>  </vt:lpstr>
    </vt:vector>
  </TitlesOfParts>
  <Company>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Q</dc:creator>
  <cp:lastModifiedBy>N220</cp:lastModifiedBy>
  <cp:revision>189</cp:revision>
  <dcterms:created xsi:type="dcterms:W3CDTF">2012-11-08T02:19:05Z</dcterms:created>
  <dcterms:modified xsi:type="dcterms:W3CDTF">2012-12-13T03:52:00Z</dcterms:modified>
</cp:coreProperties>
</file>