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62" r:id="rId3"/>
    <p:sldId id="276" r:id="rId4"/>
    <p:sldId id="257" r:id="rId5"/>
    <p:sldId id="266" r:id="rId6"/>
    <p:sldId id="258" r:id="rId7"/>
    <p:sldId id="277" r:id="rId8"/>
    <p:sldId id="278" r:id="rId9"/>
    <p:sldId id="289" r:id="rId10"/>
    <p:sldId id="288" r:id="rId11"/>
    <p:sldId id="267" r:id="rId12"/>
    <p:sldId id="295" r:id="rId13"/>
    <p:sldId id="280" r:id="rId14"/>
    <p:sldId id="279" r:id="rId15"/>
    <p:sldId id="281" r:id="rId16"/>
    <p:sldId id="284" r:id="rId17"/>
    <p:sldId id="285" r:id="rId18"/>
    <p:sldId id="291" r:id="rId19"/>
    <p:sldId id="292" r:id="rId20"/>
    <p:sldId id="282" r:id="rId21"/>
    <p:sldId id="283" r:id="rId22"/>
    <p:sldId id="294" r:id="rId23"/>
    <p:sldId id="293" r:id="rId24"/>
    <p:sldId id="286" r:id="rId25"/>
    <p:sldId id="290" r:id="rId26"/>
    <p:sldId id="265" r:id="rId27"/>
  </p:sldIdLst>
  <p:sldSz cx="9144000" cy="6858000" type="screen4x3"/>
  <p:notesSz cx="9874250" cy="6797675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3399"/>
    <a:srgbClr val="FF7C80"/>
    <a:srgbClr val="FFFFCC"/>
    <a:srgbClr val="FF99FF"/>
    <a:srgbClr val="01FFFF"/>
    <a:srgbClr val="0DAF81"/>
    <a:srgbClr val="11E5A8"/>
    <a:srgbClr val="62F0A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ลักษณะสีปานกลาง 2 - เน้น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6639" autoAdjust="0"/>
  </p:normalViewPr>
  <p:slideViewPr>
    <p:cSldViewPr>
      <p:cViewPr>
        <p:scale>
          <a:sx n="70" d="100"/>
          <a:sy n="70" d="100"/>
        </p:scale>
        <p:origin x="-1074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0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3626;&#3635;&#3609;&#3633;&#3585;&#3650;&#3619;&#3588;&#3652;&#3617;&#3656;&#3605;&#3636;&#3604;&#3605;&#3656;&#3629;\Abuse\Exercise\Book-&#3607;&#3635;&#3619;&#3657;&#3634;&#3618;&#3605;&#3633;&#3623;&#3648;&#3629;&#3591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38"/>
    </mc:Choice>
    <mc:Fallback>
      <c:style val="3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คอลัมน์1</c:v>
                </c:pt>
              </c:strCache>
            </c:strRef>
          </c:tx>
          <c:spPr>
            <a:ln>
              <a:solidFill>
                <a:schemeClr val="tx1">
                  <a:lumMod val="95000"/>
                  <a:lumOff val="5000"/>
                </a:schemeClr>
              </a:solidFill>
            </a:ln>
          </c:spPr>
          <c:dPt>
            <c:idx val="0"/>
            <c:bubble3D val="0"/>
            <c:spPr>
              <a:solidFill>
                <a:schemeClr val="accent4">
                  <a:lumMod val="5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c:spPr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c:spPr>
          </c:dPt>
          <c:dPt>
            <c:idx val="2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c:spPr>
          </c:dPt>
          <c:dPt>
            <c:idx val="3"/>
            <c:bubble3D val="0"/>
            <c:spPr>
              <a:solidFill>
                <a:srgbClr val="01FFFF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c:spPr>
          </c:dPt>
          <c:dPt>
            <c:idx val="4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c:spPr>
          </c:dPt>
          <c:dPt>
            <c:idx val="5"/>
            <c:bubble3D val="0"/>
            <c:spPr>
              <a:solidFill>
                <a:srgbClr val="FFC0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c:spPr>
          </c:dPt>
          <c:dPt>
            <c:idx val="6"/>
            <c:bubble3D val="0"/>
            <c:spPr>
              <a:solidFill>
                <a:srgbClr val="FF7C8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c:spPr>
          </c:dPt>
          <c:dPt>
            <c:idx val="7"/>
            <c:bubble3D val="0"/>
            <c:spPr>
              <a:solidFill>
                <a:srgbClr val="FF99FF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c:spPr>
          </c:dPt>
          <c:dPt>
            <c:idx val="8"/>
            <c:bubble3D val="0"/>
            <c:spPr>
              <a:solidFill>
                <a:srgbClr val="FFFFCC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c:spPr>
          </c:dPt>
          <c:dLbls>
            <c:dLbl>
              <c:idx val="0"/>
              <c:layout>
                <c:manualLayout>
                  <c:x val="-2.716486828035385E-2"/>
                  <c:y val="-4.4256668527044657E-2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solidFill>
                        <a:srgbClr val="FF0000"/>
                      </a:solidFill>
                      <a:latin typeface="TH SarabunPSK" pitchFamily="34" charset="-34"/>
                      <a:cs typeface="TH SarabunPSK" pitchFamily="34" charset="-34"/>
                    </a:defRPr>
                  </a:pPr>
                  <a:endParaRPr lang="th-TH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sz="2400" b="1">
                      <a:solidFill>
                        <a:srgbClr val="FF0000"/>
                      </a:solidFill>
                      <a:latin typeface="TH SarabunPSK" pitchFamily="34" charset="-34"/>
                      <a:cs typeface="TH SarabunPSK" pitchFamily="34" charset="-34"/>
                    </a:defRPr>
                  </a:pPr>
                  <a:endParaRPr lang="th-TH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12513846359482841"/>
                  <c:y val="-0.31184839819689175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solidFill>
                        <a:srgbClr val="FF0000"/>
                      </a:solidFill>
                      <a:latin typeface="TH SarabunPSK" pitchFamily="34" charset="-34"/>
                      <a:cs typeface="TH SarabunPSK" pitchFamily="34" charset="-34"/>
                    </a:defRPr>
                  </a:pPr>
                  <a:endParaRPr lang="th-TH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1.6139423544279191E-2"/>
                  <c:y val="-3.8862456202681333E-3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solidFill>
                        <a:srgbClr val="FF0000"/>
                      </a:solidFill>
                      <a:latin typeface="TH SarabunPSK" pitchFamily="34" charset="-34"/>
                      <a:cs typeface="TH SarabunPSK" pitchFamily="34" charset="-34"/>
                    </a:defRPr>
                  </a:pPr>
                  <a:endParaRPr lang="th-TH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1.5073758141343443E-2"/>
                  <c:y val="5.431817589277154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4.4080878779041509E-2"/>
                  <c:y val="-6.9003230694380566E-2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solidFill>
                        <a:srgbClr val="FF0000"/>
                      </a:solidFill>
                      <a:latin typeface="TH SarabunPSK" pitchFamily="34" charset="-34"/>
                      <a:cs typeface="TH SarabunPSK" pitchFamily="34" charset="-34"/>
                    </a:defRPr>
                  </a:pPr>
                  <a:endParaRPr lang="th-TH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400" b="1"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Sheet1!$A$2:$A$10</c:f>
              <c:strCache>
                <c:ptCount val="9"/>
                <c:pt idx="0">
                  <c:v>Road traffic</c:v>
                </c:pt>
                <c:pt idx="1">
                  <c:v>War</c:v>
                </c:pt>
                <c:pt idx="2">
                  <c:v>Homicide</c:v>
                </c:pt>
                <c:pt idx="3">
                  <c:v>Suicide</c:v>
                </c:pt>
                <c:pt idx="4">
                  <c:v>Drowning</c:v>
                </c:pt>
                <c:pt idx="5">
                  <c:v>Fires</c:v>
                </c:pt>
                <c:pt idx="6">
                  <c:v>Falls</c:v>
                </c:pt>
                <c:pt idx="7">
                  <c:v>Poisoning</c:v>
                </c:pt>
                <c:pt idx="8">
                  <c:v>Other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0.23</c:v>
                </c:pt>
                <c:pt idx="1">
                  <c:v>3.0000000000000006E-2</c:v>
                </c:pt>
                <c:pt idx="2">
                  <c:v>0.11000000000000001</c:v>
                </c:pt>
                <c:pt idx="3">
                  <c:v>0.15000000000000005</c:v>
                </c:pt>
                <c:pt idx="4">
                  <c:v>7.0000000000000034E-2</c:v>
                </c:pt>
                <c:pt idx="5">
                  <c:v>6.0000000000000019E-2</c:v>
                </c:pt>
                <c:pt idx="6">
                  <c:v>8.0000000000000029E-2</c:v>
                </c:pt>
                <c:pt idx="7">
                  <c:v>6.0000000000000019E-2</c:v>
                </c:pt>
                <c:pt idx="8">
                  <c:v>0.21000000000000005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Sheet1!$C$5</c:f>
              <c:strCache>
                <c:ptCount val="1"/>
                <c:pt idx="0">
                  <c:v> 0-4</c:v>
                </c:pt>
              </c:strCache>
            </c:strRef>
          </c:tx>
          <c:spPr>
            <a:solidFill>
              <a:srgbClr val="00FF00"/>
            </a:solidFill>
          </c:spPr>
          <c:invertIfNegative val="0"/>
          <c:cat>
            <c:numRef>
              <c:f>Sheet1!$B$6:$B$10</c:f>
              <c:numCache>
                <c:formatCode>General</c:formatCode>
                <c:ptCount val="5"/>
                <c:pt idx="0">
                  <c:v>2551</c:v>
                </c:pt>
                <c:pt idx="1">
                  <c:v>2552</c:v>
                </c:pt>
                <c:pt idx="2">
                  <c:v>2553</c:v>
                </c:pt>
                <c:pt idx="3">
                  <c:v>2554</c:v>
                </c:pt>
                <c:pt idx="4">
                  <c:v>2555</c:v>
                </c:pt>
              </c:numCache>
            </c:numRef>
          </c:cat>
          <c:val>
            <c:numRef>
              <c:f>Sheet1!$C$6:$C$10</c:f>
              <c:numCache>
                <c:formatCode>General</c:formatCode>
                <c:ptCount val="5"/>
                <c:pt idx="0" formatCode="0.00">
                  <c:v>0.2</c:v>
                </c:pt>
                <c:pt idx="1">
                  <c:v>0.25</c:v>
                </c:pt>
                <c:pt idx="2">
                  <c:v>0.23</c:v>
                </c:pt>
                <c:pt idx="3">
                  <c:v>0.26</c:v>
                </c:pt>
                <c:pt idx="4">
                  <c:v>0.54</c:v>
                </c:pt>
              </c:numCache>
            </c:numRef>
          </c:val>
        </c:ser>
        <c:ser>
          <c:idx val="1"/>
          <c:order val="1"/>
          <c:tx>
            <c:strRef>
              <c:f>Sheet1!$D$5</c:f>
              <c:strCache>
                <c:ptCount val="1"/>
                <c:pt idx="0">
                  <c:v> 5 - 14</c:v>
                </c:pt>
              </c:strCache>
            </c:strRef>
          </c:tx>
          <c:spPr>
            <a:solidFill>
              <a:srgbClr val="FF3399"/>
            </a:solidFill>
          </c:spPr>
          <c:invertIfNegative val="0"/>
          <c:cat>
            <c:numRef>
              <c:f>Sheet1!$B$6:$B$10</c:f>
              <c:numCache>
                <c:formatCode>General</c:formatCode>
                <c:ptCount val="5"/>
                <c:pt idx="0">
                  <c:v>2551</c:v>
                </c:pt>
                <c:pt idx="1">
                  <c:v>2552</c:v>
                </c:pt>
                <c:pt idx="2">
                  <c:v>2553</c:v>
                </c:pt>
                <c:pt idx="3">
                  <c:v>2554</c:v>
                </c:pt>
                <c:pt idx="4">
                  <c:v>2555</c:v>
                </c:pt>
              </c:numCache>
            </c:numRef>
          </c:cat>
          <c:val>
            <c:numRef>
              <c:f>Sheet1!$D$6:$D$10</c:f>
              <c:numCache>
                <c:formatCode>General</c:formatCode>
                <c:ptCount val="5"/>
                <c:pt idx="0">
                  <c:v>0.48</c:v>
                </c:pt>
                <c:pt idx="1">
                  <c:v>0.65</c:v>
                </c:pt>
                <c:pt idx="2">
                  <c:v>0.38</c:v>
                </c:pt>
                <c:pt idx="3">
                  <c:v>0.54</c:v>
                </c:pt>
                <c:pt idx="4">
                  <c:v>0.55000000000000004</c:v>
                </c:pt>
              </c:numCache>
            </c:numRef>
          </c:val>
        </c:ser>
        <c:ser>
          <c:idx val="2"/>
          <c:order val="2"/>
          <c:tx>
            <c:strRef>
              <c:f>Sheet1!$E$5</c:f>
              <c:strCache>
                <c:ptCount val="1"/>
                <c:pt idx="0">
                  <c:v>15-29</c:v>
                </c:pt>
              </c:strCache>
            </c:strRef>
          </c:tx>
          <c:invertIfNegative val="0"/>
          <c:cat>
            <c:numRef>
              <c:f>Sheet1!$B$6:$B$10</c:f>
              <c:numCache>
                <c:formatCode>General</c:formatCode>
                <c:ptCount val="5"/>
                <c:pt idx="0">
                  <c:v>2551</c:v>
                </c:pt>
                <c:pt idx="1">
                  <c:v>2552</c:v>
                </c:pt>
                <c:pt idx="2">
                  <c:v>2553</c:v>
                </c:pt>
                <c:pt idx="3">
                  <c:v>2554</c:v>
                </c:pt>
                <c:pt idx="4">
                  <c:v>2555</c:v>
                </c:pt>
              </c:numCache>
            </c:numRef>
          </c:cat>
          <c:val>
            <c:numRef>
              <c:f>Sheet1!$E$6:$E$10</c:f>
              <c:numCache>
                <c:formatCode>0.00</c:formatCode>
                <c:ptCount val="5"/>
                <c:pt idx="0" formatCode="General">
                  <c:v>7.37</c:v>
                </c:pt>
                <c:pt idx="1">
                  <c:v>7</c:v>
                </c:pt>
                <c:pt idx="2" formatCode="General">
                  <c:v>7.73</c:v>
                </c:pt>
                <c:pt idx="3" formatCode="General">
                  <c:v>6.74</c:v>
                </c:pt>
                <c:pt idx="4" formatCode="General">
                  <c:v>7.07</c:v>
                </c:pt>
              </c:numCache>
            </c:numRef>
          </c:val>
        </c:ser>
        <c:ser>
          <c:idx val="3"/>
          <c:order val="3"/>
          <c:tx>
            <c:strRef>
              <c:f>Sheet1!$F$5</c:f>
              <c:strCache>
                <c:ptCount val="1"/>
                <c:pt idx="0">
                  <c:v>30-44</c:v>
                </c:pt>
              </c:strCache>
            </c:strRef>
          </c:tx>
          <c:spPr>
            <a:solidFill>
              <a:srgbClr val="FF7C80"/>
            </a:solidFill>
          </c:spPr>
          <c:invertIfNegative val="0"/>
          <c:cat>
            <c:numRef>
              <c:f>Sheet1!$B$6:$B$10</c:f>
              <c:numCache>
                <c:formatCode>General</c:formatCode>
                <c:ptCount val="5"/>
                <c:pt idx="0">
                  <c:v>2551</c:v>
                </c:pt>
                <c:pt idx="1">
                  <c:v>2552</c:v>
                </c:pt>
                <c:pt idx="2">
                  <c:v>2553</c:v>
                </c:pt>
                <c:pt idx="3">
                  <c:v>2554</c:v>
                </c:pt>
                <c:pt idx="4">
                  <c:v>2555</c:v>
                </c:pt>
              </c:numCache>
            </c:numRef>
          </c:cat>
          <c:val>
            <c:numRef>
              <c:f>Sheet1!$F$6:$F$10</c:f>
              <c:numCache>
                <c:formatCode>General</c:formatCode>
                <c:ptCount val="5"/>
                <c:pt idx="0">
                  <c:v>6.65</c:v>
                </c:pt>
                <c:pt idx="1">
                  <c:v>5.99</c:v>
                </c:pt>
                <c:pt idx="2">
                  <c:v>7.14</c:v>
                </c:pt>
                <c:pt idx="3">
                  <c:v>6.19</c:v>
                </c:pt>
                <c:pt idx="4" formatCode="0.00">
                  <c:v>6.2</c:v>
                </c:pt>
              </c:numCache>
            </c:numRef>
          </c:val>
        </c:ser>
        <c:ser>
          <c:idx val="4"/>
          <c:order val="4"/>
          <c:tx>
            <c:strRef>
              <c:f>Sheet1!$G$5</c:f>
              <c:strCache>
                <c:ptCount val="1"/>
                <c:pt idx="0">
                  <c:v>45-59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numRef>
              <c:f>Sheet1!$B$6:$B$10</c:f>
              <c:numCache>
                <c:formatCode>General</c:formatCode>
                <c:ptCount val="5"/>
                <c:pt idx="0">
                  <c:v>2551</c:v>
                </c:pt>
                <c:pt idx="1">
                  <c:v>2552</c:v>
                </c:pt>
                <c:pt idx="2">
                  <c:v>2553</c:v>
                </c:pt>
                <c:pt idx="3">
                  <c:v>2554</c:v>
                </c:pt>
                <c:pt idx="4">
                  <c:v>2555</c:v>
                </c:pt>
              </c:numCache>
            </c:numRef>
          </c:cat>
          <c:val>
            <c:numRef>
              <c:f>Sheet1!$G$6:$G$10</c:f>
              <c:numCache>
                <c:formatCode>General</c:formatCode>
                <c:ptCount val="5"/>
                <c:pt idx="0">
                  <c:v>6.2</c:v>
                </c:pt>
                <c:pt idx="1">
                  <c:v>4.71</c:v>
                </c:pt>
                <c:pt idx="2">
                  <c:v>5.94</c:v>
                </c:pt>
                <c:pt idx="3">
                  <c:v>5.41</c:v>
                </c:pt>
                <c:pt idx="4">
                  <c:v>5.09</c:v>
                </c:pt>
              </c:numCache>
            </c:numRef>
          </c:val>
        </c:ser>
        <c:ser>
          <c:idx val="5"/>
          <c:order val="5"/>
          <c:tx>
            <c:strRef>
              <c:f>Sheet1!$H$5</c:f>
              <c:strCache>
                <c:ptCount val="1"/>
                <c:pt idx="0">
                  <c:v>&gt;= 60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cat>
            <c:numRef>
              <c:f>Sheet1!$B$6:$B$10</c:f>
              <c:numCache>
                <c:formatCode>General</c:formatCode>
                <c:ptCount val="5"/>
                <c:pt idx="0">
                  <c:v>2551</c:v>
                </c:pt>
                <c:pt idx="1">
                  <c:v>2552</c:v>
                </c:pt>
                <c:pt idx="2">
                  <c:v>2553</c:v>
                </c:pt>
                <c:pt idx="3">
                  <c:v>2554</c:v>
                </c:pt>
                <c:pt idx="4">
                  <c:v>2555</c:v>
                </c:pt>
              </c:numCache>
            </c:numRef>
          </c:cat>
          <c:val>
            <c:numRef>
              <c:f>Sheet1!$H$6:$H$10</c:f>
              <c:numCache>
                <c:formatCode>General</c:formatCode>
                <c:ptCount val="5"/>
                <c:pt idx="0">
                  <c:v>2.57</c:v>
                </c:pt>
                <c:pt idx="1">
                  <c:v>2.78</c:v>
                </c:pt>
                <c:pt idx="2">
                  <c:v>2.83</c:v>
                </c:pt>
                <c:pt idx="3">
                  <c:v>2.41</c:v>
                </c:pt>
                <c:pt idx="4">
                  <c:v>2.56</c:v>
                </c:pt>
              </c:numCache>
            </c:numRef>
          </c:val>
        </c:ser>
        <c:ser>
          <c:idx val="6"/>
          <c:order val="6"/>
          <c:tx>
            <c:strRef>
              <c:f>Sheet1!$I$5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numRef>
              <c:f>Sheet1!$B$6:$B$10</c:f>
              <c:numCache>
                <c:formatCode>General</c:formatCode>
                <c:ptCount val="5"/>
                <c:pt idx="0">
                  <c:v>2551</c:v>
                </c:pt>
                <c:pt idx="1">
                  <c:v>2552</c:v>
                </c:pt>
                <c:pt idx="2">
                  <c:v>2553</c:v>
                </c:pt>
                <c:pt idx="3">
                  <c:v>2554</c:v>
                </c:pt>
                <c:pt idx="4">
                  <c:v>2555</c:v>
                </c:pt>
              </c:numCache>
            </c:numRef>
          </c:cat>
          <c:val>
            <c:numRef>
              <c:f>Sheet1!$I$6:$I$10</c:f>
              <c:numCache>
                <c:formatCode>General</c:formatCode>
                <c:ptCount val="5"/>
                <c:pt idx="0" formatCode="0.0">
                  <c:v>5</c:v>
                </c:pt>
                <c:pt idx="1">
                  <c:v>4.49</c:v>
                </c:pt>
                <c:pt idx="2">
                  <c:v>5.18</c:v>
                </c:pt>
                <c:pt idx="3">
                  <c:v>4.58</c:v>
                </c:pt>
                <c:pt idx="4">
                  <c:v>4.62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574720"/>
        <c:axId val="38584704"/>
      </c:barChart>
      <c:catAx>
        <c:axId val="38574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aseline="0">
                <a:latin typeface="Angsana New" pitchFamily="18" charset="-34"/>
                <a:cs typeface="Angsana New" pitchFamily="18" charset="-34"/>
              </a:defRPr>
            </a:pPr>
            <a:endParaRPr lang="th-TH"/>
          </a:p>
        </c:txPr>
        <c:crossAx val="38584704"/>
        <c:crosses val="autoZero"/>
        <c:auto val="1"/>
        <c:lblAlgn val="ctr"/>
        <c:lblOffset val="100"/>
        <c:noMultiLvlLbl val="0"/>
      </c:catAx>
      <c:valAx>
        <c:axId val="38584704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2400" baseline="0">
                <a:latin typeface="Angsana New" pitchFamily="18" charset="-34"/>
                <a:cs typeface="Angsana New" pitchFamily="18" charset="-34"/>
              </a:defRPr>
            </a:pPr>
            <a:endParaRPr lang="th-TH"/>
          </a:p>
        </c:txPr>
        <c:crossAx val="3857472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000" baseline="0">
              <a:latin typeface="Angsana New" pitchFamily="18" charset="-34"/>
              <a:cs typeface="Angsana New" pitchFamily="18" charset="-34"/>
            </a:defRPr>
          </a:pPr>
          <a:endParaRPr lang="th-TH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5593124" y="0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D65EE4-7D86-4240-B95F-5B1616FA460C}" type="datetimeFigureOut">
              <a:rPr lang="th-TH" smtClean="0"/>
              <a:pPr/>
              <a:t>07/03/57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5593124" y="6456612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CEEDD6-C376-4E94-B8EF-957067DA962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069678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5593124" y="0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C08539-B82B-4A2C-A2EF-697C149ABD83}" type="datetimeFigureOut">
              <a:rPr lang="th-TH" smtClean="0"/>
              <a:pPr/>
              <a:t>07/03/57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3238500" y="509588"/>
            <a:ext cx="339725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987425" y="3228896"/>
            <a:ext cx="789940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5593124" y="6456612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BCB67A-51C8-44EA-8883-A9A008C8722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34491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CB67A-51C8-44EA-8883-A9A008C8722E}" type="slidenum">
              <a:rPr lang="th-TH" smtClean="0"/>
              <a:pPr/>
              <a:t>6</a:t>
            </a:fld>
            <a:endParaRPr 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CB67A-51C8-44EA-8883-A9A008C8722E}" type="slidenum">
              <a:rPr lang="th-TH" smtClean="0"/>
              <a:pPr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04250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CB67A-51C8-44EA-8883-A9A008C8722E}" type="slidenum">
              <a:rPr lang="th-TH" smtClean="0"/>
              <a:pPr/>
              <a:t>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03302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88"/>
          <p:cNvSpPr>
            <a:spLocks noChangeArrowheads="1"/>
          </p:cNvSpPr>
          <p:nvPr userDrawn="1"/>
        </p:nvSpPr>
        <p:spPr bwMode="auto">
          <a:xfrm>
            <a:off x="512" y="-9525"/>
            <a:ext cx="9180000" cy="315118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dirty="0" smtClean="0"/>
              <a:t>คลิกเพื่อแก้ไขลักษณะชื่อเรื่องรองต้นแบบ</a:t>
            </a:r>
            <a:endParaRPr lang="th-TH" dirty="0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1A838-7B2E-455E-AC3C-32608EDA4537}" type="datetimeFigureOut">
              <a:rPr lang="th-TH" smtClean="0"/>
              <a:pPr/>
              <a:t>07/03/57</a:t>
            </a:fld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8" name="Rectangle 90"/>
          <p:cNvSpPr>
            <a:spLocks noChangeArrowheads="1"/>
          </p:cNvSpPr>
          <p:nvPr userDrawn="1"/>
        </p:nvSpPr>
        <p:spPr bwMode="gray">
          <a:xfrm>
            <a:off x="512" y="2924944"/>
            <a:ext cx="9180000" cy="64851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th-TH"/>
          </a:p>
        </p:txBody>
      </p:sp>
      <p:sp>
        <p:nvSpPr>
          <p:cNvPr id="10" name="Rectangle 88"/>
          <p:cNvSpPr>
            <a:spLocks noChangeArrowheads="1"/>
          </p:cNvSpPr>
          <p:nvPr userDrawn="1"/>
        </p:nvSpPr>
        <p:spPr bwMode="auto">
          <a:xfrm>
            <a:off x="-4980" y="3500437"/>
            <a:ext cx="9180000" cy="3357563"/>
          </a:xfrm>
          <a:prstGeom prst="rect">
            <a:avLst/>
          </a:prstGeom>
          <a:solidFill>
            <a:srgbClr val="11E5A8"/>
          </a:solidFill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th-TH"/>
          </a:p>
        </p:txBody>
      </p:sp>
      <p:sp>
        <p:nvSpPr>
          <p:cNvPr id="11" name="Oval 89"/>
          <p:cNvSpPr>
            <a:spLocks noChangeArrowheads="1"/>
          </p:cNvSpPr>
          <p:nvPr userDrawn="1"/>
        </p:nvSpPr>
        <p:spPr bwMode="ltGray">
          <a:xfrm>
            <a:off x="1258888" y="4305300"/>
            <a:ext cx="4248150" cy="1800225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50000"/>
                  <a:alpha val="66000"/>
                </a:schemeClr>
              </a:gs>
              <a:gs pos="48000">
                <a:schemeClr val="bg1">
                  <a:lumMod val="85000"/>
                  <a:alpha val="19000"/>
                </a:schemeClr>
              </a:gs>
              <a:gs pos="100000">
                <a:schemeClr val="bg1">
                  <a:lumMod val="90000"/>
                  <a:lumOff val="10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endParaRPr lang="th-TH"/>
          </a:p>
        </p:txBody>
      </p:sp>
      <p:sp>
        <p:nvSpPr>
          <p:cNvPr id="12" name="Oval 91"/>
          <p:cNvSpPr>
            <a:spLocks noChangeArrowheads="1"/>
          </p:cNvSpPr>
          <p:nvPr userDrawn="1"/>
        </p:nvSpPr>
        <p:spPr bwMode="gray">
          <a:xfrm>
            <a:off x="276225" y="1052513"/>
            <a:ext cx="4656138" cy="483711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172739" dir="3238358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h-TH"/>
          </a:p>
        </p:txBody>
      </p:sp>
      <p:pic>
        <p:nvPicPr>
          <p:cNvPr id="14" name="Picture 98" descr="C:\Users\Administrator\Desktop\ppt\RTI2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6" t="11309" r="23859" b="29712"/>
          <a:stretch/>
        </p:blipFill>
        <p:spPr bwMode="auto">
          <a:xfrm rot="2634708">
            <a:off x="1329404" y="831572"/>
            <a:ext cx="2413464" cy="224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7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550025"/>
            <a:ext cx="2895600" cy="171450"/>
          </a:xfrm>
        </p:spPr>
        <p:txBody>
          <a:bodyPr/>
          <a:lstStyle>
            <a:lvl1pPr algn="ctr">
              <a:defRPr sz="1400" b="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pic>
        <p:nvPicPr>
          <p:cNvPr id="17" name="รูปภาพ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720" y="1999344"/>
            <a:ext cx="2161407" cy="3170064"/>
          </a:xfrm>
          <a:prstGeom prst="rect">
            <a:avLst/>
          </a:prstGeom>
        </p:spPr>
      </p:pic>
      <p:pic>
        <p:nvPicPr>
          <p:cNvPr id="18" name="Picture 99" descr="C:\Users\Administrator\Desktop\ppt\violenc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00" y="1975096"/>
            <a:ext cx="3098056" cy="309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0" descr="C:\Users\Administrator\Desktop\ppt\falls.png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1" t="38572" r="12105" b="2888"/>
          <a:stretch/>
        </p:blipFill>
        <p:spPr bwMode="auto">
          <a:xfrm>
            <a:off x="1043608" y="3525072"/>
            <a:ext cx="3054602" cy="230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val 96"/>
          <p:cNvSpPr>
            <a:spLocks noChangeArrowheads="1"/>
          </p:cNvSpPr>
          <p:nvPr userDrawn="1"/>
        </p:nvSpPr>
        <p:spPr bwMode="gray">
          <a:xfrm>
            <a:off x="1907872" y="2853104"/>
            <a:ext cx="1512000" cy="151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21" name="Text Box 64"/>
          <p:cNvSpPr txBox="1">
            <a:spLocks noChangeArrowheads="1"/>
          </p:cNvSpPr>
          <p:nvPr userDrawn="1"/>
        </p:nvSpPr>
        <p:spPr bwMode="auto">
          <a:xfrm>
            <a:off x="1974776" y="3348038"/>
            <a:ext cx="144509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Injuries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1A838-7B2E-455E-AC3C-32608EDA4537}" type="datetimeFigureOut">
              <a:rPr lang="th-TH" smtClean="0"/>
              <a:pPr/>
              <a:t>07/03/57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404AC-44C1-4F39-86B1-9AF331192D5A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7" name="TextBox 6"/>
          <p:cNvSpPr txBox="1"/>
          <p:nvPr userDrawn="1"/>
        </p:nvSpPr>
        <p:spPr>
          <a:xfrm>
            <a:off x="7092280" y="6525344"/>
            <a:ext cx="2051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 smtClean="0">
                <a:latin typeface="BigApple" pitchFamily="2" charset="0"/>
                <a:cs typeface="+mn-cs"/>
              </a:rPr>
              <a:t>Injury</a:t>
            </a:r>
            <a:r>
              <a:rPr lang="en-US" sz="1600" b="0" baseline="0" dirty="0" smtClean="0">
                <a:latin typeface="BigApple" pitchFamily="2" charset="0"/>
                <a:cs typeface="+mn-cs"/>
              </a:rPr>
              <a:t> Prevention</a:t>
            </a:r>
            <a:endParaRPr lang="th-TH" sz="1600" b="0" dirty="0">
              <a:latin typeface="BigApple" pitchFamily="2" charset="0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1A838-7B2E-455E-AC3C-32608EDA4537}" type="datetimeFigureOut">
              <a:rPr lang="th-TH" smtClean="0"/>
              <a:pPr/>
              <a:t>07/03/57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404AC-44C1-4F39-86B1-9AF331192D5A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7" name="TextBox 6"/>
          <p:cNvSpPr txBox="1"/>
          <p:nvPr userDrawn="1"/>
        </p:nvSpPr>
        <p:spPr>
          <a:xfrm>
            <a:off x="7092280" y="6525344"/>
            <a:ext cx="2051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 smtClean="0">
                <a:latin typeface="BigApple" pitchFamily="2" charset="0"/>
                <a:cs typeface="+mn-cs"/>
              </a:rPr>
              <a:t>Injury</a:t>
            </a:r>
            <a:r>
              <a:rPr lang="en-US" sz="1600" b="0" baseline="0" dirty="0" smtClean="0">
                <a:latin typeface="BigApple" pitchFamily="2" charset="0"/>
                <a:cs typeface="+mn-cs"/>
              </a:rPr>
              <a:t> Prevention</a:t>
            </a:r>
            <a:endParaRPr lang="th-TH" sz="1600" b="0" dirty="0">
              <a:latin typeface="BigApple" pitchFamily="2" charset="0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dirty="0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dirty="0" smtClean="0"/>
              <a:t>ระดับที่สอง</a:t>
            </a:r>
          </a:p>
          <a:p>
            <a:pPr lvl="2"/>
            <a:r>
              <a:rPr lang="th-TH" dirty="0" smtClean="0"/>
              <a:t>ระดับที่สาม</a:t>
            </a:r>
          </a:p>
          <a:p>
            <a:pPr lvl="3"/>
            <a:r>
              <a:rPr lang="th-TH" dirty="0" smtClean="0"/>
              <a:t>ระดับที่สี่</a:t>
            </a:r>
          </a:p>
          <a:p>
            <a:pPr lvl="4"/>
            <a:r>
              <a:rPr lang="th-TH" dirty="0" smtClean="0"/>
              <a:t>ระดับที่ห้า</a:t>
            </a:r>
            <a:endParaRPr lang="th-TH" dirty="0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1A838-7B2E-455E-AC3C-32608EDA4537}" type="datetimeFigureOut">
              <a:rPr lang="th-TH" smtClean="0"/>
              <a:pPr/>
              <a:t>07/03/57</a:t>
            </a:fld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404AC-44C1-4F39-86B1-9AF331192D5A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7" name="TextBox 6"/>
          <p:cNvSpPr txBox="1"/>
          <p:nvPr userDrawn="1"/>
        </p:nvSpPr>
        <p:spPr>
          <a:xfrm>
            <a:off x="5364088" y="6546830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  <a:cs typeface="+mn-cs"/>
              </a:rPr>
              <a:t>Injury</a:t>
            </a:r>
            <a:r>
              <a:rPr lang="en-US" sz="1600" b="0" baseline="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  <a:cs typeface="+mn-cs"/>
              </a:rPr>
              <a:t> Prevention Section, NCD</a:t>
            </a:r>
            <a:endParaRPr lang="th-TH" sz="1600" b="0" dirty="0">
              <a:solidFill>
                <a:schemeClr val="accent4">
                  <a:lumMod val="75000"/>
                </a:schemeClr>
              </a:solidFill>
              <a:latin typeface="Arial Black" pitchFamily="34" charset="0"/>
              <a:cs typeface="+mn-cs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75200" y="44624"/>
            <a:ext cx="7337160" cy="1143000"/>
          </a:xfrm>
        </p:spPr>
        <p:txBody>
          <a:bodyPr/>
          <a:lstStyle/>
          <a:p>
            <a:r>
              <a:rPr lang="th-TH" dirty="0" smtClean="0"/>
              <a:t>คลิกเพื่อแก้ไขลักษณะชื่อเรื่องต้นแบบ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1A838-7B2E-455E-AC3C-32608EDA4537}" type="datetimeFigureOut">
              <a:rPr lang="th-TH" smtClean="0"/>
              <a:pPr/>
              <a:t>07/03/57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404AC-44C1-4F39-86B1-9AF331192D5A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TextBox 7"/>
          <p:cNvSpPr txBox="1"/>
          <p:nvPr userDrawn="1"/>
        </p:nvSpPr>
        <p:spPr>
          <a:xfrm>
            <a:off x="5688632" y="6488668"/>
            <a:ext cx="3491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 smtClean="0">
                <a:latin typeface="Arial Black" pitchFamily="34" charset="0"/>
                <a:cs typeface="+mn-cs"/>
              </a:rPr>
              <a:t>Injury</a:t>
            </a:r>
            <a:r>
              <a:rPr lang="en-US" sz="1800" b="0" baseline="0" dirty="0" smtClean="0">
                <a:latin typeface="Arial Black" pitchFamily="34" charset="0"/>
                <a:cs typeface="+mn-cs"/>
              </a:rPr>
              <a:t> Prevention, NCD</a:t>
            </a:r>
            <a:endParaRPr lang="th-TH" sz="1800" b="0" dirty="0">
              <a:latin typeface="Arial Black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1A838-7B2E-455E-AC3C-32608EDA4537}" type="datetimeFigureOut">
              <a:rPr lang="th-TH" smtClean="0"/>
              <a:pPr/>
              <a:t>07/03/57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404AC-44C1-4F39-86B1-9AF331192D5A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TextBox 7"/>
          <p:cNvSpPr txBox="1"/>
          <p:nvPr userDrawn="1"/>
        </p:nvSpPr>
        <p:spPr>
          <a:xfrm>
            <a:off x="7092280" y="6525344"/>
            <a:ext cx="2051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 smtClean="0">
                <a:latin typeface="BigApple" pitchFamily="2" charset="0"/>
                <a:cs typeface="+mn-cs"/>
              </a:rPr>
              <a:t>Injury</a:t>
            </a:r>
            <a:r>
              <a:rPr lang="en-US" sz="1600" b="0" baseline="0" dirty="0" smtClean="0">
                <a:latin typeface="BigApple" pitchFamily="2" charset="0"/>
                <a:cs typeface="+mn-cs"/>
              </a:rPr>
              <a:t> Prevention</a:t>
            </a:r>
            <a:endParaRPr lang="th-TH" sz="1600" b="0" dirty="0">
              <a:latin typeface="BigApple" pitchFamily="2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1A838-7B2E-455E-AC3C-32608EDA4537}" type="datetimeFigureOut">
              <a:rPr lang="th-TH" smtClean="0"/>
              <a:pPr/>
              <a:t>07/03/57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404AC-44C1-4F39-86B1-9AF331192D5A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0" name="TextBox 9"/>
          <p:cNvSpPr txBox="1"/>
          <p:nvPr userDrawn="1"/>
        </p:nvSpPr>
        <p:spPr>
          <a:xfrm>
            <a:off x="7092280" y="6525344"/>
            <a:ext cx="2051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 smtClean="0">
                <a:latin typeface="BigApple" pitchFamily="2" charset="0"/>
                <a:cs typeface="+mn-cs"/>
              </a:rPr>
              <a:t>Injury</a:t>
            </a:r>
            <a:r>
              <a:rPr lang="en-US" sz="1600" b="0" baseline="0" dirty="0" smtClean="0">
                <a:latin typeface="BigApple" pitchFamily="2" charset="0"/>
                <a:cs typeface="+mn-cs"/>
              </a:rPr>
              <a:t> Prevention</a:t>
            </a:r>
            <a:endParaRPr lang="th-TH" sz="1600" b="0" dirty="0">
              <a:latin typeface="BigApple" pitchFamily="2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1A838-7B2E-455E-AC3C-32608EDA4537}" type="datetimeFigureOut">
              <a:rPr lang="th-TH" smtClean="0"/>
              <a:pPr/>
              <a:t>07/03/57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404AC-44C1-4F39-86B1-9AF331192D5A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6" name="TextBox 5"/>
          <p:cNvSpPr txBox="1"/>
          <p:nvPr userDrawn="1"/>
        </p:nvSpPr>
        <p:spPr>
          <a:xfrm>
            <a:off x="7092280" y="6525344"/>
            <a:ext cx="2051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 smtClean="0">
                <a:latin typeface="BigApple" pitchFamily="2" charset="0"/>
                <a:cs typeface="+mn-cs"/>
              </a:rPr>
              <a:t>Injury</a:t>
            </a:r>
            <a:r>
              <a:rPr lang="en-US" sz="1600" b="0" baseline="0" dirty="0" smtClean="0">
                <a:latin typeface="BigApple" pitchFamily="2" charset="0"/>
                <a:cs typeface="+mn-cs"/>
              </a:rPr>
              <a:t> Prevention</a:t>
            </a:r>
            <a:endParaRPr lang="th-TH" sz="1600" b="0" dirty="0">
              <a:latin typeface="BigApple" pitchFamily="2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1A838-7B2E-455E-AC3C-32608EDA4537}" type="datetimeFigureOut">
              <a:rPr lang="th-TH" smtClean="0"/>
              <a:pPr/>
              <a:t>07/03/57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404AC-44C1-4F39-86B1-9AF331192D5A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5" name="TextBox 4"/>
          <p:cNvSpPr txBox="1"/>
          <p:nvPr userDrawn="1"/>
        </p:nvSpPr>
        <p:spPr>
          <a:xfrm>
            <a:off x="7092280" y="6525344"/>
            <a:ext cx="2051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 smtClean="0">
                <a:latin typeface="BigApple" pitchFamily="2" charset="0"/>
                <a:cs typeface="+mn-cs"/>
              </a:rPr>
              <a:t>Injury</a:t>
            </a:r>
            <a:r>
              <a:rPr lang="en-US" sz="1600" b="0" baseline="0" dirty="0" smtClean="0">
                <a:latin typeface="BigApple" pitchFamily="2" charset="0"/>
                <a:cs typeface="+mn-cs"/>
              </a:rPr>
              <a:t> Prevention</a:t>
            </a:r>
            <a:endParaRPr lang="th-TH" sz="1600" b="0" dirty="0">
              <a:latin typeface="BigApple" pitchFamily="2" charset="0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1A838-7B2E-455E-AC3C-32608EDA4537}" type="datetimeFigureOut">
              <a:rPr lang="th-TH" smtClean="0"/>
              <a:pPr/>
              <a:t>07/03/57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404AC-44C1-4F39-86B1-9AF331192D5A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TextBox 7"/>
          <p:cNvSpPr txBox="1"/>
          <p:nvPr userDrawn="1"/>
        </p:nvSpPr>
        <p:spPr>
          <a:xfrm>
            <a:off x="7092280" y="6525344"/>
            <a:ext cx="2051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 smtClean="0">
                <a:latin typeface="BigApple" pitchFamily="2" charset="0"/>
                <a:cs typeface="+mn-cs"/>
              </a:rPr>
              <a:t>Injury</a:t>
            </a:r>
            <a:r>
              <a:rPr lang="en-US" sz="1600" b="0" baseline="0" dirty="0" smtClean="0">
                <a:latin typeface="BigApple" pitchFamily="2" charset="0"/>
                <a:cs typeface="+mn-cs"/>
              </a:rPr>
              <a:t> Prevention</a:t>
            </a:r>
            <a:endParaRPr lang="th-TH" sz="1600" b="0" dirty="0">
              <a:latin typeface="BigApple" pitchFamily="2" charset="0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1A838-7B2E-455E-AC3C-32608EDA4537}" type="datetimeFigureOut">
              <a:rPr lang="th-TH" smtClean="0"/>
              <a:pPr/>
              <a:t>07/03/57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404AC-44C1-4F39-86B1-9AF331192D5A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TextBox 7"/>
          <p:cNvSpPr txBox="1"/>
          <p:nvPr userDrawn="1"/>
        </p:nvSpPr>
        <p:spPr>
          <a:xfrm>
            <a:off x="7092280" y="6525344"/>
            <a:ext cx="2051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 smtClean="0">
                <a:latin typeface="BigApple" pitchFamily="2" charset="0"/>
                <a:cs typeface="+mn-cs"/>
              </a:rPr>
              <a:t>Injury</a:t>
            </a:r>
            <a:r>
              <a:rPr lang="en-US" sz="1600" b="0" baseline="0" dirty="0" smtClean="0">
                <a:latin typeface="BigApple" pitchFamily="2" charset="0"/>
                <a:cs typeface="+mn-cs"/>
              </a:rPr>
              <a:t> Prevention</a:t>
            </a:r>
            <a:endParaRPr lang="th-TH" sz="1600" b="0" dirty="0">
              <a:latin typeface="BigApple" pitchFamily="2" charset="0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75200" y="148478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dirty="0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dirty="0" smtClean="0"/>
              <a:t>ระดับที่สอง</a:t>
            </a:r>
          </a:p>
          <a:p>
            <a:pPr lvl="2"/>
            <a:r>
              <a:rPr lang="th-TH" dirty="0" smtClean="0"/>
              <a:t>ระดับที่สาม</a:t>
            </a:r>
          </a:p>
          <a:p>
            <a:pPr lvl="3"/>
            <a:r>
              <a:rPr lang="th-TH" dirty="0" smtClean="0"/>
              <a:t>ระดับที่สี่</a:t>
            </a:r>
          </a:p>
          <a:p>
            <a:pPr lvl="4"/>
            <a:r>
              <a:rPr lang="th-TH" dirty="0" smtClean="0"/>
              <a:t>ระดับที่ห้า</a:t>
            </a:r>
            <a:endParaRPr lang="th-TH" dirty="0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1A838-7B2E-455E-AC3C-32608EDA4537}" type="datetimeFigureOut">
              <a:rPr lang="th-TH" smtClean="0"/>
              <a:pPr/>
              <a:t>07/03/57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404AC-44C1-4F39-86B1-9AF331192D5A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Rectangle 88"/>
          <p:cNvSpPr>
            <a:spLocks noChangeArrowheads="1"/>
          </p:cNvSpPr>
          <p:nvPr userDrawn="1"/>
        </p:nvSpPr>
        <p:spPr bwMode="auto">
          <a:xfrm>
            <a:off x="0" y="-16076"/>
            <a:ext cx="9180000" cy="972000"/>
          </a:xfrm>
          <a:prstGeom prst="rect">
            <a:avLst/>
          </a:prstGeom>
          <a:solidFill>
            <a:srgbClr val="11E5A8"/>
          </a:solidFill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th-TH"/>
          </a:p>
        </p:txBody>
      </p:sp>
      <p:sp>
        <p:nvSpPr>
          <p:cNvPr id="9" name="Rectangle 88"/>
          <p:cNvSpPr>
            <a:spLocks noChangeArrowheads="1"/>
          </p:cNvSpPr>
          <p:nvPr userDrawn="1"/>
        </p:nvSpPr>
        <p:spPr bwMode="auto">
          <a:xfrm>
            <a:off x="4432" y="908720"/>
            <a:ext cx="9180000" cy="4721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th-TH"/>
          </a:p>
        </p:txBody>
      </p:sp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752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pic>
        <p:nvPicPr>
          <p:cNvPr id="10" name="รูปภาพ 9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1" t="15875" r="26915" b="26966"/>
          <a:stretch/>
        </p:blipFill>
        <p:spPr>
          <a:xfrm>
            <a:off x="7812360" y="-27384"/>
            <a:ext cx="1339711" cy="13361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&#3649;&#3609;&#3623;&#3607;&#3634;&#3591;&#3585;&#3634;&#3619;&#3604;&#3635;&#3648;&#3609;&#3636;&#3609;&#3591;&#3634;&#3609;&#3611;&#3657;&#3629;&#3591;&#3585;&#3633;&#3609;&#3585;&#3634;&#3619;&#3610;&#3634;&#3604;&#3648;&#3592;&#3655;&#3610;&#3650;&#3604;&#3618;&#3626;&#3606;&#3634;&#3609;&#3610;&#3619;&#3636;&#3585;&#3634;&#3619;&#3626;&#3634;&#3608;&#3634;&#3619;&#3603;&#3626;&#3640;&#3586;/1.%20flowchart%20&#3649;&#3609;&#3623;&#3607;&#3634;&#3591;&#3585;&#3634;&#3619;&#3604;&#3635;&#3648;&#3609;&#3636;&#3609;&#3591;&#3634;&#3609;&#3611;&#3657;&#3629;&#3591;&#3585;&#3633;&#3609;&#3585;&#3634;&#3619;&#3610;&#3634;&#3604;&#3648;&#3592;&#3655;&#3610;&#3651;&#3609;&#3648;&#3604;&#3655;&#3585;.pdf" TargetMode="Externa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5" Type="http://schemas.openxmlformats.org/officeDocument/2006/relationships/hyperlink" Target="&#3649;&#3609;&#3623;&#3607;&#3634;&#3591;&#3585;&#3634;&#3619;&#3604;&#3635;&#3648;&#3609;&#3636;&#3609;&#3591;&#3634;&#3609;&#3611;&#3657;&#3629;&#3591;&#3585;&#3633;&#3609;&#3585;&#3634;&#3619;&#3610;&#3634;&#3604;&#3648;&#3592;&#3655;&#3610;&#3650;&#3604;&#3618;&#3626;&#3606;&#3634;&#3609;&#3610;&#3619;&#3636;&#3585;&#3634;&#3619;&#3626;&#3634;&#3608;&#3634;&#3619;&#3603;&#3626;&#3640;&#3586;/9.%20&#3649;&#3610;&#3610;&#3585;&#3634;&#3619;&#3611;&#3619;&#3632;&#3648;&#3617;&#3636;&#3609;&#3588;&#3623;&#3634;&#3617;&#3648;&#3626;&#3637;&#3656;&#3618;&#3591;&#3586;&#3629;&#3591;&#3648;&#3604;&#3655;&#3585;&#3605;&#3656;&#3629;&#3585;&#3634;&#3619;&#3648;&#3585;&#3636;&#3604;&#3629;&#3640;&#3610;&#3633;&#3605;&#3636;&#3648;&#3627;&#3605;&#3640;%20.pdf" TargetMode="External"/><Relationship Id="rId4" Type="http://schemas.openxmlformats.org/officeDocument/2006/relationships/hyperlink" Target="&#3649;&#3609;&#3623;&#3607;&#3634;&#3591;&#3585;&#3634;&#3619;&#3604;&#3635;&#3648;&#3609;&#3636;&#3609;&#3591;&#3634;&#3609;&#3611;&#3657;&#3629;&#3591;&#3585;&#3633;&#3609;&#3585;&#3634;&#3619;&#3610;&#3634;&#3604;&#3648;&#3592;&#3655;&#3610;&#3650;&#3604;&#3618;&#3626;&#3606;&#3634;&#3609;&#3610;&#3619;&#3636;&#3585;&#3634;&#3619;&#3626;&#3634;&#3608;&#3634;&#3619;&#3603;&#3626;&#3640;&#3586;/5.%20&#3649;&#3609;&#3623;&#3607;&#3634;&#3591;&#3585;&#3634;&#3619;&#3604;&#3635;&#3648;&#3609;&#3636;&#3609;&#3591;&#3634;&#3609;&#3611;&#3657;&#3629;&#3591;&#3585;&#3633;&#3609;&#3585;&#3634;&#3619;&#3610;&#3634;&#3604;&#3648;&#3592;&#3655;&#3610;&#3651;&#3609;&#3648;&#3604;&#3655;&#3585;.pdf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&#3649;&#3609;&#3623;&#3607;&#3634;&#3591;&#3585;&#3634;&#3619;&#3604;&#3635;&#3648;&#3609;&#3636;&#3609;&#3591;&#3634;&#3609;&#3611;&#3657;&#3629;&#3591;&#3585;&#3633;&#3609;&#3585;&#3634;&#3619;&#3610;&#3634;&#3604;&#3648;&#3592;&#3655;&#3610;&#3650;&#3604;&#3618;&#3626;&#3606;&#3634;&#3609;&#3610;&#3619;&#3636;&#3585;&#3634;&#3619;&#3626;&#3634;&#3608;&#3634;&#3619;&#3603;&#3626;&#3640;&#3586;/2.%20flowchart%20&#3649;&#3609;&#3623;&#3607;&#3634;&#3591;&#3585;&#3634;&#3619;&#3604;&#3635;&#3648;&#3609;&#3636;&#3609;&#3591;&#3634;&#3609;&#3611;&#3657;&#3629;&#3591;&#3585;&#3633;&#3609;&#3585;&#3634;&#3619;&#3585;&#3634;&#3619;&#3610;&#3634;&#3604;&#3648;&#3592;&#3655;&#3610;&#3585;&#3621;&#3640;&#3656;&#3617;&#3623;&#3633;&#3618;&#3649;&#3619;&#3591;&#3591;&#3634;&#3609;.pdf" TargetMode="Externa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hyperlink" Target="&#3649;&#3609;&#3623;&#3607;&#3634;&#3591;&#3585;&#3634;&#3619;&#3604;&#3635;&#3648;&#3609;&#3636;&#3609;&#3591;&#3634;&#3609;&#3611;&#3657;&#3629;&#3591;&#3585;&#3633;&#3609;&#3585;&#3634;&#3619;&#3610;&#3634;&#3604;&#3648;&#3592;&#3655;&#3610;&#3650;&#3604;&#3618;&#3626;&#3606;&#3634;&#3609;&#3610;&#3619;&#3636;&#3585;&#3634;&#3619;&#3626;&#3634;&#3608;&#3634;&#3619;&#3603;&#3626;&#3640;&#3586;/6.%20&#3649;&#3609;&#3623;&#3607;&#3634;&#3591;&#3585;&#3634;&#3619;&#3604;&#3635;&#3648;&#3609;&#3636;&#3609;&#3591;&#3634;&#3609;&#3611;&#3657;&#3629;&#3591;&#3585;&#3633;&#3609;&#3585;&#3634;&#3619;&#3585;&#3634;&#3619;&#3610;&#3634;&#3604;&#3648;&#3592;&#3655;&#3610;&#3585;&#3621;&#3640;&#3656;&#3617;&#3623;&#3633;&#3618;&#3649;&#3619;&#3591;&#3591;&#3634;&#3609;.pdf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&#3649;&#3609;&#3623;&#3607;&#3634;&#3591;&#3585;&#3634;&#3619;&#3604;&#3635;&#3648;&#3609;&#3636;&#3609;&#3591;&#3634;&#3609;&#3611;&#3657;&#3629;&#3591;&#3585;&#3633;&#3609;&#3585;&#3634;&#3619;&#3610;&#3634;&#3604;&#3648;&#3592;&#3655;&#3610;&#3650;&#3604;&#3618;&#3626;&#3606;&#3634;&#3609;&#3610;&#3619;&#3636;&#3585;&#3634;&#3619;&#3626;&#3634;&#3608;&#3634;&#3619;&#3603;&#3626;&#3640;&#3586;/3.%20flowchart%20&#3649;&#3609;&#3623;&#3607;&#3634;&#3591;&#3585;&#3634;&#3619;&#3604;&#3635;&#3648;&#3609;&#3636;&#3609;&#3591;&#3634;&#3609;&#3611;&#3657;&#3629;&#3591;&#3585;&#3633;&#3609;&#3585;&#3634;&#3619;&#3614;&#3621;&#3633;&#3604;&#3605;&#3585;&#3627;&#3585;&#3621;&#3657;&#3617;&#3651;&#3609;&#3612;&#3641;&#3657;&#3626;&#3641;&#3591;&#3629;&#3634;&#3618;&#3640;.pdf" TargetMode="Externa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5" Type="http://schemas.openxmlformats.org/officeDocument/2006/relationships/hyperlink" Target="&#3649;&#3609;&#3623;&#3607;&#3634;&#3591;&#3585;&#3634;&#3619;&#3604;&#3635;&#3648;&#3609;&#3636;&#3609;&#3591;&#3634;&#3609;&#3611;&#3657;&#3629;&#3591;&#3585;&#3633;&#3609;&#3585;&#3634;&#3619;&#3610;&#3634;&#3604;&#3648;&#3592;&#3655;&#3610;&#3650;&#3604;&#3618;&#3626;&#3606;&#3634;&#3609;&#3610;&#3619;&#3636;&#3585;&#3634;&#3619;&#3626;&#3634;&#3608;&#3634;&#3619;&#3603;&#3626;&#3640;&#3586;/10.%20&#3649;&#3610;&#3610;&#3611;&#3619;&#3632;&#3648;&#3617;&#3636;&#3609;&#3585;&#3634;&#3619;&#3614;&#3621;&#3633;&#3604;&#3605;&#3585;&#3627;&#3585;&#3621;&#3657;&#3617;.pdf" TargetMode="External"/><Relationship Id="rId4" Type="http://schemas.openxmlformats.org/officeDocument/2006/relationships/hyperlink" Target="&#3649;&#3609;&#3623;&#3607;&#3634;&#3591;&#3585;&#3634;&#3619;&#3604;&#3635;&#3648;&#3609;&#3636;&#3609;&#3591;&#3634;&#3609;&#3611;&#3657;&#3629;&#3591;&#3585;&#3633;&#3609;&#3585;&#3634;&#3619;&#3610;&#3634;&#3604;&#3648;&#3592;&#3655;&#3610;&#3650;&#3604;&#3618;&#3626;&#3606;&#3634;&#3609;&#3610;&#3619;&#3636;&#3585;&#3634;&#3619;&#3626;&#3634;&#3608;&#3634;&#3619;&#3603;&#3626;&#3640;&#3586;/7.%20&#3649;&#3609;&#3623;&#3607;&#3634;&#3591;&#3585;&#3634;&#3619;&#3604;&#3635;&#3648;&#3609;&#3636;&#3609;&#3591;&#3634;&#3609;&#3611;&#3657;&#3629;&#3591;&#3585;&#3633;&#3609;&#3585;&#3634;&#3619;&#3614;&#3621;&#3633;&#3604;&#3605;&#3585;&#3627;&#3585;&#3621;&#3657;&#3617;&#3651;&#3609;&#3612;&#3641;&#3657;&#3626;&#3641;&#3591;&#3629;&#3634;&#3618;&#3640;.pdf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&#3649;&#3609;&#3623;&#3607;&#3634;&#3591;&#3585;&#3634;&#3619;&#3604;&#3635;&#3648;&#3609;&#3636;&#3609;&#3591;&#3634;&#3609;&#3611;&#3657;&#3629;&#3591;&#3585;&#3633;&#3609;&#3585;&#3634;&#3619;&#3610;&#3634;&#3604;&#3648;&#3592;&#3655;&#3610;&#3650;&#3604;&#3618;&#3626;&#3606;&#3634;&#3609;&#3610;&#3619;&#3636;&#3585;&#3634;&#3619;&#3626;&#3634;&#3608;&#3634;&#3619;&#3603;&#3626;&#3640;&#3586;/4.%20flowchart%20&#3649;&#3609;&#3623;&#3607;&#3634;&#3591;&#3585;&#3634;&#3619;&#3604;&#3635;&#3648;&#3609;&#3636;&#3609;&#3591;&#3634;&#3609;&#3611;&#3657;&#3629;&#3591;&#3585;&#3633;&#3609;&#3585;&#3634;&#3619;&#3610;&#3634;&#3604;&#3648;&#3592;&#3655;&#3610;&#3592;&#3634;&#3585;&#3588;&#3623;&#3634;&#3617;&#3619;&#3640;&#3609;&#3649;&#3619;&#3591;.pdf" TargetMode="Externa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5" Type="http://schemas.openxmlformats.org/officeDocument/2006/relationships/hyperlink" Target="&#3649;&#3609;&#3623;&#3607;&#3634;&#3591;&#3585;&#3634;&#3619;&#3604;&#3635;&#3648;&#3609;&#3636;&#3609;&#3591;&#3634;&#3609;&#3611;&#3657;&#3629;&#3591;&#3585;&#3633;&#3609;&#3585;&#3634;&#3619;&#3610;&#3634;&#3604;&#3648;&#3592;&#3655;&#3610;&#3650;&#3604;&#3618;&#3626;&#3606;&#3634;&#3609;&#3610;&#3619;&#3636;&#3585;&#3634;&#3619;&#3626;&#3634;&#3608;&#3634;&#3619;&#3603;&#3626;&#3640;&#3586;/11.%20&#3649;&#3610;&#3610;&#3611;&#3619;&#3632;&#3648;&#3617;&#3636;&#3609;&#3588;&#3623;&#3634;&#3617;&#3648;&#3626;&#3637;&#3656;&#3618;&#3591;&#3605;&#3656;&#3629;&#3588;&#3623;&#3634;&#3617;&#3619;&#3640;&#3609;&#3649;&#3619;&#3591;.pdf" TargetMode="External"/><Relationship Id="rId4" Type="http://schemas.openxmlformats.org/officeDocument/2006/relationships/hyperlink" Target="&#3649;&#3609;&#3623;&#3607;&#3634;&#3591;&#3585;&#3634;&#3619;&#3604;&#3635;&#3648;&#3609;&#3636;&#3609;&#3591;&#3634;&#3609;&#3611;&#3657;&#3629;&#3591;&#3585;&#3633;&#3609;&#3585;&#3634;&#3619;&#3610;&#3634;&#3604;&#3648;&#3592;&#3655;&#3610;&#3650;&#3604;&#3618;&#3626;&#3606;&#3634;&#3609;&#3610;&#3619;&#3636;&#3585;&#3634;&#3619;&#3626;&#3634;&#3608;&#3634;&#3619;&#3603;&#3626;&#3640;&#3586;/8.%20&#3649;&#3609;&#3623;&#3607;&#3634;&#3591;&#3585;&#3634;&#3619;&#3604;&#3635;&#3648;&#3609;&#3636;&#3609;&#3591;&#3634;&#3609;&#3611;&#3657;&#3629;&#3591;&#3585;&#3633;&#3609;&#3588;&#3623;&#3634;&#3617;&#3619;&#3640;&#3609;&#3649;&#3619;&#3591;.pdf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4535488" y="5229200"/>
            <a:ext cx="4608512" cy="1584722"/>
          </a:xfrm>
        </p:spPr>
        <p:txBody>
          <a:bodyPr>
            <a:normAutofit fontScale="77500" lnSpcReduction="20000"/>
          </a:bodyPr>
          <a:lstStyle/>
          <a:p>
            <a:r>
              <a:rPr lang="th-TH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วันที่ 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7 </a:t>
            </a:r>
            <a:r>
              <a:rPr lang="th-TH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มีนาคม 2557 </a:t>
            </a:r>
          </a:p>
          <a:p>
            <a:r>
              <a:rPr lang="th-TH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ณ </a:t>
            </a:r>
            <a:r>
              <a:rPr lang="th-TH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ห้อง</a:t>
            </a:r>
            <a:r>
              <a:rPr lang="th-TH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ประชุมไพลิน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1</a:t>
            </a:r>
            <a:endParaRPr lang="th-TH" sz="4000" b="1" dirty="0" smtClean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 โรงแรม</a:t>
            </a:r>
            <a:r>
              <a:rPr lang="th-TH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เดอะรอยัลเจมส์</a:t>
            </a:r>
            <a:r>
              <a:rPr lang="th-TH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 กอล์ฟ รี</a:t>
            </a:r>
            <a:r>
              <a:rPr lang="th-TH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สอร์ท</a:t>
            </a:r>
            <a:endParaRPr lang="th-TH" sz="4000" b="1" dirty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32040" y="2780928"/>
            <a:ext cx="42119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3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สำนักโรคไม่ติดต่อ</a:t>
            </a:r>
          </a:p>
          <a:p>
            <a:pPr algn="ctr">
              <a:lnSpc>
                <a:spcPct val="150000"/>
              </a:lnSpc>
            </a:pP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กรมควบคุมโรค กระทรวงสาธารณสุข</a:t>
            </a:r>
            <a:endParaRPr lang="th-TH" sz="3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1035026" y="0"/>
            <a:ext cx="8108974" cy="2448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h-TH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แนวทางการดำเนินงานป้องกันการบาดเจ็บโดยสถานบริการสาธารณสุข</a:t>
            </a:r>
            <a:endParaRPr lang="th-TH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520988" y="-71462"/>
            <a:ext cx="7337160" cy="1143000"/>
          </a:xfrm>
        </p:spPr>
        <p:txBody>
          <a:bodyPr/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จังหวัดเสี่ยงสูงต่อการ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บาดเจ็บ (ต่อ)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8" name="ตัวยึดเนื้อหา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2455836"/>
              </p:ext>
            </p:extLst>
          </p:nvPr>
        </p:nvGraphicFramePr>
        <p:xfrm>
          <a:off x="251520" y="980728"/>
          <a:ext cx="8712968" cy="5670773"/>
        </p:xfrm>
        <a:graphic>
          <a:graphicData uri="http://schemas.openxmlformats.org/drawingml/2006/table">
            <a:tbl>
              <a:tblPr/>
              <a:tblGrid>
                <a:gridCol w="1830456"/>
                <a:gridCol w="1720628"/>
                <a:gridCol w="1720628"/>
                <a:gridCol w="1720628"/>
                <a:gridCol w="1720628"/>
              </a:tblGrid>
              <a:tr h="4992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จังหวัดเป้าหมาย</a:t>
                      </a:r>
                      <a:endParaRPr lang="en-US" sz="28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Child</a:t>
                      </a:r>
                      <a:r>
                        <a:rPr lang="en-US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Injuries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RTI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Falls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Violence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434118">
                <a:tc>
                  <a:txBody>
                    <a:bodyPr/>
                    <a:lstStyle/>
                    <a:p>
                      <a:pPr marL="9525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60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อุบลราชธานี</a:t>
                      </a:r>
                      <a:endParaRPr lang="en-US" sz="26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600" dirty="0" smtClean="0">
                          <a:sym typeface="Wingdings"/>
                        </a:rPr>
                        <a:t></a:t>
                      </a:r>
                      <a:endParaRPr lang="th-TH" sz="2600" dirty="0" smtClean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600" dirty="0" smtClean="0">
                          <a:sym typeface="Wingdings"/>
                        </a:rPr>
                        <a:t></a:t>
                      </a:r>
                      <a:endParaRPr lang="th-TH" sz="2600" dirty="0" smtClean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600" dirty="0" smtClean="0">
                          <a:sym typeface="Wingdings"/>
                        </a:rPr>
                        <a:t></a:t>
                      </a:r>
                      <a:endParaRPr lang="th-TH" sz="2600" dirty="0" smtClean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600" dirty="0" smtClean="0">
                          <a:sym typeface="Wingdings"/>
                        </a:rPr>
                        <a:t></a:t>
                      </a:r>
                      <a:endParaRPr lang="th-TH" sz="2600" dirty="0" smtClean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34118">
                <a:tc>
                  <a:txBody>
                    <a:bodyPr/>
                    <a:lstStyle/>
                    <a:p>
                      <a:pPr marL="9525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60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ศรีสะ</a:t>
                      </a:r>
                      <a:r>
                        <a:rPr lang="th-TH" sz="2600" dirty="0" err="1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เกษ</a:t>
                      </a:r>
                      <a:endParaRPr lang="en-US" sz="2600" dirty="0" smtClean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600" dirty="0" smtClean="0">
                          <a:sym typeface="Wingdings"/>
                        </a:rPr>
                        <a:t></a:t>
                      </a:r>
                      <a:endParaRPr lang="th-TH" sz="2600" dirty="0" smtClean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600" dirty="0" smtClean="0">
                          <a:sym typeface="Wingdings"/>
                        </a:rPr>
                        <a:t></a:t>
                      </a:r>
                      <a:endParaRPr lang="th-TH" sz="2600" dirty="0" smtClean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th-TH" sz="2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600" dirty="0" smtClean="0">
                          <a:sym typeface="Wingdings"/>
                        </a:rPr>
                        <a:t></a:t>
                      </a:r>
                      <a:endParaRPr lang="th-TH" sz="2600" dirty="0" smtClean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34118">
                <a:tc>
                  <a:txBody>
                    <a:bodyPr/>
                    <a:lstStyle/>
                    <a:p>
                      <a:pPr marL="9525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60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นครสวรรค์</a:t>
                      </a:r>
                      <a:endParaRPr lang="en-US" sz="2600" dirty="0" smtClean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th-TH" sz="2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600" dirty="0" smtClean="0">
                          <a:sym typeface="Wingdings"/>
                        </a:rPr>
                        <a:t></a:t>
                      </a:r>
                      <a:endParaRPr lang="th-TH" sz="2600" dirty="0" smtClean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600" dirty="0" smtClean="0">
                          <a:sym typeface="Wingdings"/>
                        </a:rPr>
                        <a:t></a:t>
                      </a:r>
                      <a:endParaRPr lang="th-TH" sz="2600" dirty="0" smtClean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th-TH" sz="2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34118">
                <a:tc>
                  <a:txBody>
                    <a:bodyPr/>
                    <a:lstStyle/>
                    <a:p>
                      <a:pPr marL="9525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60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พิษณุโลก</a:t>
                      </a:r>
                      <a:endParaRPr lang="en-US" sz="2600" dirty="0" smtClean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600" dirty="0" smtClean="0">
                          <a:sym typeface="Wingdings"/>
                        </a:rPr>
                        <a:t></a:t>
                      </a:r>
                      <a:endParaRPr lang="th-TH" sz="2600" dirty="0" smtClean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 smtClean="0">
                          <a:sym typeface="Wingdings"/>
                        </a:rPr>
                        <a:t></a:t>
                      </a:r>
                      <a:endParaRPr lang="th-TH" sz="2800" dirty="0" smtClean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600" dirty="0" smtClean="0">
                          <a:sym typeface="Wingdings"/>
                        </a:rPr>
                        <a:t></a:t>
                      </a:r>
                      <a:endParaRPr lang="th-TH" sz="2600" dirty="0" smtClean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th-TH" sz="2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34118">
                <a:tc>
                  <a:txBody>
                    <a:bodyPr/>
                    <a:lstStyle/>
                    <a:p>
                      <a:pPr marL="9525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60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เชียงใหม่ </a:t>
                      </a:r>
                      <a:endParaRPr lang="en-US" sz="26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th-TH" sz="260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600" dirty="0" smtClean="0">
                          <a:sym typeface="Wingdings"/>
                        </a:rPr>
                        <a:t></a:t>
                      </a:r>
                      <a:endParaRPr lang="th-TH" sz="2600" dirty="0" smtClean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600" dirty="0" smtClean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600" dirty="0" smtClean="0">
                          <a:sym typeface="Wingdings"/>
                        </a:rPr>
                        <a:t></a:t>
                      </a:r>
                      <a:endParaRPr lang="th-TH" sz="2600" dirty="0" smtClean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34118">
                <a:tc>
                  <a:txBody>
                    <a:bodyPr/>
                    <a:lstStyle/>
                    <a:p>
                      <a:pPr marL="9525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60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น่าน </a:t>
                      </a:r>
                      <a:endParaRPr lang="en-US" sz="26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th-TH" sz="2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th-TH" sz="2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600" dirty="0" smtClean="0">
                          <a:sym typeface="Wingdings"/>
                        </a:rPr>
                        <a:t></a:t>
                      </a:r>
                      <a:endParaRPr lang="th-TH" sz="2600" dirty="0" smtClean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600" dirty="0" smtClean="0">
                          <a:sym typeface="Wingdings"/>
                        </a:rPr>
                        <a:t></a:t>
                      </a:r>
                      <a:endParaRPr lang="th-TH" sz="2600" dirty="0" smtClean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72455">
                <a:tc>
                  <a:txBody>
                    <a:bodyPr/>
                    <a:lstStyle/>
                    <a:p>
                      <a:pPr marL="9525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60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เชียงราย</a:t>
                      </a:r>
                      <a:endParaRPr lang="en-US" sz="2600" dirty="0" smtClean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th-TH" sz="2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600" dirty="0" smtClean="0">
                          <a:sym typeface="Wingdings"/>
                        </a:rPr>
                        <a:t></a:t>
                      </a:r>
                      <a:endParaRPr lang="th-TH" sz="2600" dirty="0" smtClean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600" dirty="0" smtClean="0">
                          <a:sym typeface="Wingdings"/>
                        </a:rPr>
                        <a:t></a:t>
                      </a:r>
                      <a:endParaRPr lang="th-TH" sz="2600" dirty="0" smtClean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600" dirty="0" smtClean="0">
                          <a:sym typeface="Wingdings"/>
                        </a:rPr>
                        <a:t></a:t>
                      </a:r>
                      <a:endParaRPr lang="th-TH" sz="2600" dirty="0" smtClean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34118">
                <a:tc>
                  <a:txBody>
                    <a:bodyPr/>
                    <a:lstStyle/>
                    <a:p>
                      <a:pPr marL="9525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60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สุราษฎร์ธานี </a:t>
                      </a:r>
                      <a:endParaRPr lang="en-US" sz="26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h-TH" sz="2600" dirty="0" smtClean="0">
                          <a:sym typeface="Wingdings"/>
                        </a:rPr>
                        <a:t></a:t>
                      </a:r>
                      <a:endParaRPr lang="th-TH" sz="2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600" dirty="0" smtClean="0">
                          <a:sym typeface="Wingdings"/>
                        </a:rPr>
                        <a:t></a:t>
                      </a:r>
                      <a:endParaRPr lang="th-TH" sz="2600" dirty="0" smtClean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600" dirty="0" smtClean="0">
                          <a:sym typeface="Wingdings"/>
                        </a:rPr>
                        <a:t></a:t>
                      </a:r>
                      <a:endParaRPr lang="th-TH" sz="2600" dirty="0" smtClean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600" dirty="0" smtClean="0">
                          <a:sym typeface="Wingdings"/>
                        </a:rPr>
                        <a:t></a:t>
                      </a:r>
                      <a:endParaRPr lang="th-TH" sz="2600" dirty="0" smtClean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34118">
                <a:tc>
                  <a:txBody>
                    <a:bodyPr/>
                    <a:lstStyle/>
                    <a:p>
                      <a:pPr marL="9525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60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ชุมพร </a:t>
                      </a:r>
                      <a:endParaRPr lang="en-US" sz="26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th-TH" sz="2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600" dirty="0" smtClean="0">
                          <a:sym typeface="Wingdings"/>
                        </a:rPr>
                        <a:t></a:t>
                      </a:r>
                      <a:endParaRPr lang="th-TH" sz="2600" dirty="0" smtClean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600" dirty="0" smtClean="0">
                          <a:sym typeface="Wingdings"/>
                        </a:rPr>
                        <a:t></a:t>
                      </a:r>
                      <a:endParaRPr lang="th-TH" sz="2600" dirty="0" smtClean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600" dirty="0" smtClean="0">
                          <a:sym typeface="Wingdings"/>
                        </a:rPr>
                        <a:t></a:t>
                      </a:r>
                      <a:endParaRPr lang="th-TH" sz="2600" dirty="0" smtClean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34118">
                <a:tc>
                  <a:txBody>
                    <a:bodyPr/>
                    <a:lstStyle/>
                    <a:p>
                      <a:pPr marL="9525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60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นครศรีธรรมราช</a:t>
                      </a:r>
                      <a:endParaRPr lang="en-US" sz="2600" dirty="0" smtClean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th-TH" sz="2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600" dirty="0" smtClean="0">
                          <a:sym typeface="Wingdings"/>
                        </a:rPr>
                        <a:t></a:t>
                      </a:r>
                      <a:endParaRPr lang="th-TH" sz="2600" dirty="0" smtClean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th-TH" sz="2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600" dirty="0" smtClean="0">
                          <a:sym typeface="Wingdings"/>
                        </a:rPr>
                        <a:t></a:t>
                      </a:r>
                      <a:endParaRPr lang="th-TH" sz="2600" dirty="0" smtClean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34118">
                <a:tc>
                  <a:txBody>
                    <a:bodyPr/>
                    <a:lstStyle/>
                    <a:p>
                      <a:pPr marL="9525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60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สงขลา</a:t>
                      </a:r>
                      <a:endParaRPr lang="en-US" sz="26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h-TH" sz="2600" dirty="0" smtClean="0">
                          <a:sym typeface="Wingdings"/>
                        </a:rPr>
                        <a:t></a:t>
                      </a:r>
                      <a:endParaRPr lang="th-TH" sz="2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600" dirty="0" smtClean="0">
                          <a:sym typeface="Wingdings"/>
                        </a:rPr>
                        <a:t></a:t>
                      </a:r>
                      <a:endParaRPr lang="th-TH" sz="2600" dirty="0" smtClean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th-TH" sz="260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600" dirty="0" smtClean="0">
                          <a:sym typeface="Wingdings"/>
                        </a:rPr>
                        <a:t></a:t>
                      </a:r>
                      <a:endParaRPr lang="th-TH" sz="2600" dirty="0" smtClean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34118">
                <a:tc>
                  <a:txBody>
                    <a:bodyPr/>
                    <a:lstStyle/>
                    <a:p>
                      <a:pPr marL="9525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60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สตูล</a:t>
                      </a:r>
                      <a:endParaRPr lang="en-US" sz="26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600" dirty="0" smtClean="0">
                          <a:sym typeface="Wingdings"/>
                        </a:rPr>
                        <a:t></a:t>
                      </a:r>
                      <a:endParaRPr lang="th-TH" sz="2600" dirty="0" smtClean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th-TH" sz="2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th-TH" sz="2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600" dirty="0" smtClean="0">
                          <a:sym typeface="Wingdings"/>
                        </a:rPr>
                        <a:t></a:t>
                      </a:r>
                      <a:endParaRPr lang="th-TH" sz="2600" dirty="0" smtClean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557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475200" y="44624"/>
            <a:ext cx="7337160" cy="864096"/>
          </a:xfrm>
        </p:spPr>
        <p:txBody>
          <a:bodyPr/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แนวทางการดำเนินงานฯ 4 เรื่อง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ตัวยึดเนื้อหา 1"/>
          <p:cNvSpPr txBox="1">
            <a:spLocks/>
          </p:cNvSpPr>
          <p:nvPr/>
        </p:nvSpPr>
        <p:spPr>
          <a:xfrm>
            <a:off x="642910" y="980728"/>
            <a:ext cx="8229600" cy="5112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		1. การบาดเจ็บใน</a:t>
            </a: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เด็ก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th-TH" sz="3600" b="1" noProof="0" dirty="0" smtClean="0">
                <a:latin typeface="TH SarabunPSK" pitchFamily="34" charset="-34"/>
                <a:cs typeface="TH SarabunPSK" pitchFamily="34" charset="-34"/>
              </a:rPr>
              <a:t>นางสุชาดา  เกิดมงคลการ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Jew_suchada@hotmail.com  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08 9218 8159</a:t>
            </a:r>
            <a:endParaRPr kumimoji="0" lang="en-US" sz="36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Som_atat@yahoo.com   08 9130 3519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h-TH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   	2. การบาดเจ็บจากอุบัติเหตุทาง</a:t>
            </a: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ถนน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นายขจรศักดิ์  จันทร์พาณิชย์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Khajohn_j@hotmail.com   08 4672 4678</a:t>
            </a:r>
            <a:endParaRPr kumimoji="0" lang="th-TH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475200" y="44624"/>
            <a:ext cx="7337160" cy="864096"/>
          </a:xfrm>
        </p:spPr>
        <p:txBody>
          <a:bodyPr/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แนวทางการดำเนินงานฯ 4 เรื่อง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ตัวยึดเนื้อหา 1"/>
          <p:cNvSpPr txBox="1">
            <a:spLocks/>
          </p:cNvSpPr>
          <p:nvPr/>
        </p:nvSpPr>
        <p:spPr>
          <a:xfrm>
            <a:off x="642910" y="980728"/>
            <a:ext cx="8229600" cy="5328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		3. การบาดเจ็บจากการพลัดตกหกล้มใน</a:t>
            </a:r>
            <a:r>
              <a:rPr kumimoji="0" lang="th-TH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ผู้สูงอายุ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นางสาว</a:t>
            </a:r>
            <a:r>
              <a:rPr lang="th-TH" sz="4000" b="1" dirty="0" err="1" smtClean="0">
                <a:latin typeface="TH SarabunPSK" pitchFamily="34" charset="-34"/>
                <a:cs typeface="TH SarabunPSK" pitchFamily="34" charset="-34"/>
              </a:rPr>
              <a:t>ลวิต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รา  ก๋าวี  </a:t>
            </a:r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08 0687 3606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Kookkik.lawitra@gmail.com</a:t>
            </a:r>
            <a:r>
              <a:rPr kumimoji="0" lang="th-TH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h-TH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		4. การบาดเจ็บจากความ</a:t>
            </a:r>
            <a:r>
              <a:rPr kumimoji="0" lang="th-TH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รุนแรง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นางสาวนิพา   ศรีช้าง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Srichang_ncd@hotmail.com     08 1363 8810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h-TH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7613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 idx="4294967295"/>
          </p:nvPr>
        </p:nvSpPr>
        <p:spPr>
          <a:xfrm>
            <a:off x="785786" y="428604"/>
            <a:ext cx="8108974" cy="2448272"/>
          </a:xfrm>
        </p:spPr>
        <p:txBody>
          <a:bodyPr>
            <a:normAutofit/>
          </a:bodyPr>
          <a:lstStyle/>
          <a:p>
            <a:pPr algn="r"/>
            <a:r>
              <a:rPr lang="th-TH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การบาด</a:t>
            </a:r>
            <a:r>
              <a:rPr lang="th-TH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เจ็บในเด็ก</a:t>
            </a:r>
            <a:br>
              <a:rPr lang="th-TH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Child Injury </a:t>
            </a:r>
            <a:endParaRPr lang="th-TH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64088" y="6546830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  <a:cs typeface="+mn-cs"/>
              </a:rPr>
              <a:t>Injury</a:t>
            </a:r>
            <a:r>
              <a:rPr lang="en-US" sz="1600" b="0" baseline="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  <a:cs typeface="+mn-cs"/>
              </a:rPr>
              <a:t> Prevention Section, NCD</a:t>
            </a:r>
            <a:endParaRPr lang="th-TH" sz="1600" b="0" dirty="0">
              <a:solidFill>
                <a:schemeClr val="accent4">
                  <a:lumMod val="75000"/>
                </a:schemeClr>
              </a:solidFill>
              <a:latin typeface="Arial Black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81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035026"/>
            <a:ext cx="8229600" cy="549031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th-TH" sz="5800" b="1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5800" b="1" dirty="0">
                <a:latin typeface="TH SarabunPSK" pitchFamily="34" charset="-34"/>
                <a:cs typeface="TH SarabunPSK" pitchFamily="34" charset="-34"/>
              </a:rPr>
              <a:t>ร่าง) แนวทางการดำเนินงานป้องกันการ</a:t>
            </a:r>
            <a:r>
              <a:rPr lang="th-TH" sz="5800" b="1" dirty="0" smtClean="0">
                <a:latin typeface="TH SarabunPSK" pitchFamily="34" charset="-34"/>
                <a:cs typeface="TH SarabunPSK" pitchFamily="34" charset="-34"/>
              </a:rPr>
              <a:t>บาดเจ็บในเด็กโดย</a:t>
            </a:r>
            <a:r>
              <a:rPr lang="th-TH" sz="5800" b="1" dirty="0">
                <a:latin typeface="TH SarabunPSK" pitchFamily="34" charset="-34"/>
                <a:cs typeface="TH SarabunPSK" pitchFamily="34" charset="-34"/>
              </a:rPr>
              <a:t>สถานบริการ</a:t>
            </a:r>
            <a:r>
              <a:rPr lang="th-TH" sz="5800" b="1" dirty="0" smtClean="0">
                <a:latin typeface="TH SarabunPSK" pitchFamily="34" charset="-34"/>
                <a:cs typeface="TH SarabunPSK" pitchFamily="34" charset="-34"/>
              </a:rPr>
              <a:t>สาธารณสุข</a:t>
            </a:r>
          </a:p>
          <a:p>
            <a:pPr marL="1012825" indent="-571500">
              <a:buBlip>
                <a:blip r:embed="rId2"/>
              </a:buBlip>
            </a:pPr>
            <a:r>
              <a:rPr lang="th-TH" sz="5100" dirty="0" smtClean="0">
                <a:latin typeface="TH SarabunPSK" pitchFamily="34" charset="-34"/>
                <a:cs typeface="TH SarabunPSK" pitchFamily="34" charset="-34"/>
                <a:hlinkClick r:id="rId3" action="ppaction://hlinkfile"/>
              </a:rPr>
              <a:t>แนวทางการดำเนินงานป้องกันการบาดเจ็บโดยสถานบริการสาธารณสุข\1. </a:t>
            </a:r>
            <a:r>
              <a:rPr lang="en-US" sz="5100" dirty="0" smtClean="0">
                <a:latin typeface="TH SarabunPSK" pitchFamily="34" charset="-34"/>
                <a:cs typeface="TH SarabunPSK" pitchFamily="34" charset="-34"/>
                <a:hlinkClick r:id="rId3" action="ppaction://hlinkfile"/>
              </a:rPr>
              <a:t>flowchart </a:t>
            </a:r>
            <a:r>
              <a:rPr lang="th-TH" sz="5100" dirty="0" smtClean="0">
                <a:latin typeface="TH SarabunPSK" pitchFamily="34" charset="-34"/>
                <a:cs typeface="TH SarabunPSK" pitchFamily="34" charset="-34"/>
                <a:hlinkClick r:id="rId3" action="ppaction://hlinkfile"/>
              </a:rPr>
              <a:t>แนวทางการดำเนินงานป้องกันการบาดเจ็บในเด็ก.</a:t>
            </a:r>
            <a:r>
              <a:rPr lang="en-US" sz="5100" dirty="0" err="1" smtClean="0">
                <a:latin typeface="TH SarabunPSK" pitchFamily="34" charset="-34"/>
                <a:cs typeface="TH SarabunPSK" pitchFamily="34" charset="-34"/>
                <a:hlinkClick r:id="rId3" action="ppaction://hlinkfile"/>
              </a:rPr>
              <a:t>pdf</a:t>
            </a:r>
            <a:endParaRPr lang="th-TH" sz="5100" dirty="0" smtClean="0">
              <a:latin typeface="TH SarabunPSK" pitchFamily="34" charset="-34"/>
              <a:cs typeface="TH SarabunPSK" pitchFamily="34" charset="-34"/>
            </a:endParaRPr>
          </a:p>
          <a:p>
            <a:pPr marL="1012825" indent="-571500">
              <a:buBlip>
                <a:blip r:embed="rId2"/>
              </a:buBlip>
            </a:pPr>
            <a:r>
              <a:rPr lang="th-TH" sz="5100" dirty="0" smtClean="0">
                <a:latin typeface="TH SarabunPSK" pitchFamily="34" charset="-34"/>
                <a:cs typeface="TH SarabunPSK" pitchFamily="34" charset="-34"/>
                <a:hlinkClick r:id="rId4" action="ppaction://hlinkfile"/>
              </a:rPr>
              <a:t>แนว</a:t>
            </a:r>
            <a:r>
              <a:rPr lang="th-TH" sz="5100" dirty="0">
                <a:latin typeface="TH SarabunPSK" pitchFamily="34" charset="-34"/>
                <a:cs typeface="TH SarabunPSK" pitchFamily="34" charset="-34"/>
                <a:hlinkClick r:id="rId4" action="ppaction://hlinkfile"/>
              </a:rPr>
              <a:t>ทางการดำเนินงานป้องกันการบาดเจ็บโดยสถานบริการสาธารณสุข\5. แนวทางการดำเนินงานป้องกันการบาดเจ็บในเด็ก.</a:t>
            </a:r>
            <a:r>
              <a:rPr lang="en-US" sz="5100" dirty="0" err="1">
                <a:latin typeface="TH SarabunPSK" pitchFamily="34" charset="-34"/>
                <a:cs typeface="TH SarabunPSK" pitchFamily="34" charset="-34"/>
                <a:hlinkClick r:id="rId4" action="ppaction://hlinkfile"/>
              </a:rPr>
              <a:t>pdf</a:t>
            </a:r>
            <a:endParaRPr lang="en-US" sz="51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5800" b="1" spc="-50" dirty="0">
                <a:latin typeface="TH SarabunPSK" pitchFamily="34" charset="-34"/>
                <a:cs typeface="TH SarabunPSK" pitchFamily="34" charset="-34"/>
              </a:rPr>
              <a:t>แบบประเมินความเสี่ยงของเด็กต่อการเกิดอุบัติเหตุจากสาเหตุ</a:t>
            </a:r>
            <a:r>
              <a:rPr lang="th-TH" sz="5800" b="1" spc="-50" dirty="0" smtClean="0">
                <a:latin typeface="TH SarabunPSK" pitchFamily="34" charset="-34"/>
                <a:cs typeface="TH SarabunPSK" pitchFamily="34" charset="-34"/>
              </a:rPr>
              <a:t>ต่างๆ</a:t>
            </a:r>
          </a:p>
          <a:p>
            <a:pPr marL="1012825" indent="-571500">
              <a:buBlip>
                <a:blip r:embed="rId2"/>
              </a:buBlip>
            </a:pPr>
            <a:r>
              <a:rPr lang="th-TH" sz="5100" dirty="0">
                <a:latin typeface="TH SarabunPSK" pitchFamily="34" charset="-34"/>
                <a:cs typeface="TH SarabunPSK" pitchFamily="34" charset="-34"/>
                <a:hlinkClick r:id="rId5" action="ppaction://hlinkfile"/>
              </a:rPr>
              <a:t>แนวทางการดำเนินงานป้องกันการบาดเจ็บโดยสถานบริการสาธารณสุข\9. แบบการประเมินความเสี่ยงของเด็กต่อการเกิดอุบัติเหตุ .</a:t>
            </a:r>
            <a:r>
              <a:rPr lang="en-US" sz="5100" dirty="0" err="1">
                <a:latin typeface="TH SarabunPSK" pitchFamily="34" charset="-34"/>
                <a:cs typeface="TH SarabunPSK" pitchFamily="34" charset="-34"/>
                <a:hlinkClick r:id="rId5" action="ppaction://hlinkfile"/>
              </a:rPr>
              <a:t>pdf</a:t>
            </a:r>
            <a:endParaRPr lang="th-TH" sz="51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5200" y="-27384"/>
            <a:ext cx="7337160" cy="1143000"/>
          </a:xfrm>
        </p:spPr>
        <p:txBody>
          <a:bodyPr>
            <a:normAutofit/>
          </a:bodyPr>
          <a:lstStyle/>
          <a:p>
            <a:r>
              <a:rPr lang="th-TH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การบาดเจ็บใน</a:t>
            </a:r>
            <a:r>
              <a:rPr lang="th-TH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เด็ก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Child Injury</a:t>
            </a:r>
            <a:r>
              <a:rPr lang="th-TH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)</a:t>
            </a:r>
            <a:endParaRPr lang="th-TH" sz="5400" dirty="0"/>
          </a:p>
        </p:txBody>
      </p:sp>
    </p:spTree>
    <p:extLst>
      <p:ext uri="{BB962C8B-B14F-4D97-AF65-F5344CB8AC3E}">
        <p14:creationId xmlns:p14="http://schemas.microsoft.com/office/powerpoint/2010/main" val="172380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 idx="4294967295"/>
          </p:nvPr>
        </p:nvSpPr>
        <p:spPr>
          <a:xfrm>
            <a:off x="785786" y="214290"/>
            <a:ext cx="8108974" cy="2714644"/>
          </a:xfrm>
        </p:spPr>
        <p:txBody>
          <a:bodyPr>
            <a:normAutofit/>
          </a:bodyPr>
          <a:lstStyle/>
          <a:p>
            <a:pPr algn="r"/>
            <a:r>
              <a:rPr lang="th-TH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การบาดเจ็บจาก</a:t>
            </a:r>
            <a:br>
              <a:rPr lang="th-TH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อุบัติเหตุทางถนน</a:t>
            </a:r>
            <a:endParaRPr lang="th-TH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1026950" y="3501008"/>
            <a:ext cx="8108974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Road Traffic Injury</a:t>
            </a:r>
            <a:endParaRPr lang="th-TH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64088" y="6546830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  <a:cs typeface="+mn-cs"/>
              </a:rPr>
              <a:t>Injury</a:t>
            </a:r>
            <a:r>
              <a:rPr lang="en-US" sz="1600" b="0" baseline="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  <a:cs typeface="+mn-cs"/>
              </a:rPr>
              <a:t> Prevention Section, NCD</a:t>
            </a:r>
            <a:endParaRPr lang="th-TH" sz="1600" b="0" dirty="0">
              <a:solidFill>
                <a:schemeClr val="accent4">
                  <a:lumMod val="75000"/>
                </a:schemeClr>
              </a:solidFill>
              <a:latin typeface="Arial Black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018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(ร่าง) แนวทางการดำเนินงานป้องกัน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การบาดเจ็บจากอุบัติเหตุทางถนนโดย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สถานบริการ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สาธารณสุข</a:t>
            </a:r>
          </a:p>
          <a:p>
            <a:pPr marL="1012825" indent="-571500">
              <a:lnSpc>
                <a:spcPct val="90000"/>
              </a:lnSpc>
              <a:buBlip>
                <a:blip r:embed="rId2"/>
              </a:buBlip>
            </a:pPr>
            <a:r>
              <a:rPr lang="th-TH" dirty="0">
                <a:latin typeface="TH SarabunPSK" pitchFamily="34" charset="-34"/>
                <a:cs typeface="TH SarabunPSK" pitchFamily="34" charset="-34"/>
                <a:hlinkClick r:id="rId3" action="ppaction://hlinkfile"/>
              </a:rPr>
              <a:t>แนวทางการดำเนินงานป้องกันการบาดเจ็บโดยสถานบริการสาธารณสุข\2. </a:t>
            </a:r>
            <a:r>
              <a:rPr lang="en-US" dirty="0">
                <a:latin typeface="TH SarabunPSK" pitchFamily="34" charset="-34"/>
                <a:cs typeface="TH SarabunPSK" pitchFamily="34" charset="-34"/>
                <a:hlinkClick r:id="rId3" action="ppaction://hlinkfile"/>
              </a:rPr>
              <a:t>flowchart </a:t>
            </a:r>
            <a:r>
              <a:rPr lang="th-TH" dirty="0">
                <a:latin typeface="TH SarabunPSK" pitchFamily="34" charset="-34"/>
                <a:cs typeface="TH SarabunPSK" pitchFamily="34" charset="-34"/>
                <a:hlinkClick r:id="rId3" action="ppaction://hlinkfile"/>
              </a:rPr>
              <a:t>แนวทางการดำเนินงานป้องกันการการบาดเจ็บกลุ่มวัยแรงงาน.</a:t>
            </a:r>
            <a:r>
              <a:rPr lang="en-US" dirty="0" err="1">
                <a:latin typeface="TH SarabunPSK" pitchFamily="34" charset="-34"/>
                <a:cs typeface="TH SarabunPSK" pitchFamily="34" charset="-34"/>
                <a:hlinkClick r:id="rId3" action="ppaction://hlinkfile"/>
              </a:rPr>
              <a:t>pdf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  <a:p>
            <a:pPr marL="1012825" indent="-571500">
              <a:lnSpc>
                <a:spcPct val="90000"/>
              </a:lnSpc>
              <a:buBlip>
                <a:blip r:embed="rId2"/>
              </a:buBlip>
            </a:pPr>
            <a:r>
              <a:rPr lang="th-TH" dirty="0">
                <a:latin typeface="TH SarabunPSK" pitchFamily="34" charset="-34"/>
                <a:cs typeface="TH SarabunPSK" pitchFamily="34" charset="-34"/>
                <a:hlinkClick r:id="rId4" action="ppaction://hlinkfile"/>
              </a:rPr>
              <a:t>แนวทางการดำเนินงานป้องกันการบาดเจ็บโดยสถานบริการสาธารณสุข\6. แนวทางการดำเนินงานป้องกันการการบาดเจ็บกลุ่มวัยแรงงาน.</a:t>
            </a:r>
            <a:r>
              <a:rPr lang="en-US" dirty="0" err="1">
                <a:latin typeface="TH SarabunPSK" pitchFamily="34" charset="-34"/>
                <a:cs typeface="TH SarabunPSK" pitchFamily="34" charset="-34"/>
                <a:hlinkClick r:id="rId4" action="ppaction://hlinkfile"/>
              </a:rPr>
              <a:t>pdf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การบาดเจ็บ</a:t>
            </a:r>
            <a:r>
              <a:rPr lang="th-TH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จากอุบัติเหตุ</a:t>
            </a:r>
            <a:r>
              <a:rPr lang="th-TH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ทางถนน</a:t>
            </a:r>
            <a:endParaRPr lang="th-TH" sz="5400" dirty="0"/>
          </a:p>
        </p:txBody>
      </p:sp>
    </p:spTree>
    <p:extLst>
      <p:ext uri="{BB962C8B-B14F-4D97-AF65-F5344CB8AC3E}">
        <p14:creationId xmlns:p14="http://schemas.microsoft.com/office/powerpoint/2010/main" val="268122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 idx="4294967295"/>
          </p:nvPr>
        </p:nvSpPr>
        <p:spPr>
          <a:xfrm>
            <a:off x="785786" y="214290"/>
            <a:ext cx="8108974" cy="2714644"/>
          </a:xfrm>
        </p:spPr>
        <p:txBody>
          <a:bodyPr>
            <a:normAutofit/>
          </a:bodyPr>
          <a:lstStyle/>
          <a:p>
            <a:pPr algn="r"/>
            <a:r>
              <a:rPr lang="th-TH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การบาดเจ็บจากการพลัดตกหกล้มในผู้สูงอายุ</a:t>
            </a:r>
            <a:endParaRPr lang="th-TH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64088" y="6546830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  <a:cs typeface="+mn-cs"/>
              </a:rPr>
              <a:t>Injury</a:t>
            </a:r>
            <a:r>
              <a:rPr lang="en-US" sz="1600" b="0" baseline="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  <a:cs typeface="+mn-cs"/>
              </a:rPr>
              <a:t> Prevention Section, NCD</a:t>
            </a:r>
            <a:endParaRPr lang="th-TH" sz="1600" b="0" dirty="0">
              <a:solidFill>
                <a:schemeClr val="accent4">
                  <a:lumMod val="75000"/>
                </a:schemeClr>
              </a:solidFill>
              <a:latin typeface="Arial Black" pitchFamily="34" charset="0"/>
              <a:cs typeface="+mn-cs"/>
            </a:endParaRPr>
          </a:p>
        </p:txBody>
      </p:sp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1043608" y="2780928"/>
            <a:ext cx="8108974" cy="27146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Falls in Elderly</a:t>
            </a:r>
            <a:endParaRPr lang="th-TH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7030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544616"/>
          </a:xfrm>
        </p:spPr>
        <p:txBody>
          <a:bodyPr>
            <a:noAutofit/>
          </a:bodyPr>
          <a:lstStyle/>
          <a:p>
            <a:r>
              <a:rPr lang="th-TH" sz="3500" dirty="0">
                <a:latin typeface="TH SarabunPSK" pitchFamily="34" charset="-34"/>
                <a:cs typeface="TH SarabunPSK" pitchFamily="34" charset="-34"/>
              </a:rPr>
              <a:t>ทั่วโลกมี</a:t>
            </a:r>
            <a:r>
              <a:rPr lang="th-TH" sz="3500" dirty="0" smtClean="0">
                <a:latin typeface="TH SarabunPSK" pitchFamily="34" charset="-34"/>
                <a:cs typeface="TH SarabunPSK" pitchFamily="34" charset="-34"/>
              </a:rPr>
              <a:t>ผู้เสียชีวิตประมาณ</a:t>
            </a:r>
            <a:r>
              <a:rPr lang="th-TH" sz="3500" dirty="0">
                <a:latin typeface="TH SarabunPSK" pitchFamily="34" charset="-34"/>
                <a:cs typeface="TH SarabunPSK" pitchFamily="34" charset="-34"/>
              </a:rPr>
              <a:t>ปีละ </a:t>
            </a:r>
            <a:r>
              <a:rPr lang="en-US" sz="3500" dirty="0">
                <a:latin typeface="TH SarabunPSK" pitchFamily="34" charset="-34"/>
                <a:cs typeface="TH SarabunPSK" pitchFamily="34" charset="-34"/>
              </a:rPr>
              <a:t>424,000 </a:t>
            </a:r>
            <a:r>
              <a:rPr lang="th-TH" sz="3500" dirty="0">
                <a:latin typeface="TH SarabunPSK" pitchFamily="34" charset="-34"/>
                <a:cs typeface="TH SarabunPSK" pitchFamily="34" charset="-34"/>
              </a:rPr>
              <a:t>คน เฉลี่ยวันละ 1,160 </a:t>
            </a:r>
            <a:r>
              <a:rPr lang="th-TH" sz="3500" dirty="0" smtClean="0">
                <a:latin typeface="TH SarabunPSK" pitchFamily="34" charset="-34"/>
                <a:cs typeface="TH SarabunPSK" pitchFamily="34" charset="-34"/>
              </a:rPr>
              <a:t>คน</a:t>
            </a:r>
          </a:p>
          <a:p>
            <a:r>
              <a:rPr lang="th-TH" sz="3500" dirty="0" smtClean="0">
                <a:latin typeface="TH SarabunPSK" pitchFamily="34" charset="-34"/>
                <a:cs typeface="TH SarabunPSK" pitchFamily="34" charset="-34"/>
              </a:rPr>
              <a:t>ร้อย</a:t>
            </a:r>
            <a:r>
              <a:rPr lang="th-TH" sz="3500" dirty="0">
                <a:latin typeface="TH SarabunPSK" pitchFamily="34" charset="-34"/>
                <a:cs typeface="TH SarabunPSK" pitchFamily="34" charset="-34"/>
              </a:rPr>
              <a:t>ละ 80 พบในประเทศที่มีรายได้ต่ำถึงปาน</a:t>
            </a:r>
            <a:r>
              <a:rPr lang="th-TH" sz="3500" dirty="0" smtClean="0">
                <a:latin typeface="TH SarabunPSK" pitchFamily="34" charset="-34"/>
                <a:cs typeface="TH SarabunPSK" pitchFamily="34" charset="-34"/>
              </a:rPr>
              <a:t>กลาง</a:t>
            </a:r>
          </a:p>
          <a:p>
            <a:r>
              <a:rPr lang="th-TH" sz="3500" dirty="0">
                <a:latin typeface="TH SarabunPSK" pitchFamily="34" charset="-34"/>
                <a:cs typeface="TH SarabunPSK" pitchFamily="34" charset="-34"/>
              </a:rPr>
              <a:t>ประเทศไทยมี</a:t>
            </a:r>
            <a:r>
              <a:rPr lang="th-TH" sz="3500" dirty="0" smtClean="0">
                <a:latin typeface="TH SarabunPSK" pitchFamily="34" charset="-34"/>
                <a:cs typeface="TH SarabunPSK" pitchFamily="34" charset="-34"/>
              </a:rPr>
              <a:t>ผู้เสียชีวิตปี</a:t>
            </a:r>
            <a:r>
              <a:rPr lang="th-TH" sz="3500" dirty="0">
                <a:latin typeface="TH SarabunPSK" pitchFamily="34" charset="-34"/>
                <a:cs typeface="TH SarabunPSK" pitchFamily="34" charset="-34"/>
              </a:rPr>
              <a:t>ละกว่า 1,600 คน </a:t>
            </a:r>
            <a:r>
              <a:rPr lang="th-TH" sz="3500" dirty="0" smtClean="0">
                <a:latin typeface="TH SarabunPSK" pitchFamily="34" charset="-34"/>
                <a:cs typeface="TH SarabunPSK" pitchFamily="34" charset="-34"/>
              </a:rPr>
              <a:t>โดย </a:t>
            </a:r>
            <a:r>
              <a:rPr lang="th-TH" sz="3500" dirty="0">
                <a:latin typeface="TH SarabunPSK" pitchFamily="34" charset="-34"/>
                <a:cs typeface="TH SarabunPSK" pitchFamily="34" charset="-34"/>
              </a:rPr>
              <a:t>1 ใน 3 เป็นผู้ที่มีอายุ 60 ปีขึ้นไป เพศชายสูงกว่าเพศหญิง 3.5 เท่า </a:t>
            </a:r>
            <a:endParaRPr lang="th-TH" sz="3500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3500" dirty="0" smtClean="0">
                <a:latin typeface="TH SarabunPSK" pitchFamily="34" charset="-34"/>
                <a:cs typeface="TH SarabunPSK" pitchFamily="34" charset="-34"/>
              </a:rPr>
              <a:t>ความ</a:t>
            </a:r>
            <a:r>
              <a:rPr lang="th-TH" sz="3500" dirty="0">
                <a:latin typeface="TH SarabunPSK" pitchFamily="34" charset="-34"/>
                <a:cs typeface="TH SarabunPSK" pitchFamily="34" charset="-34"/>
              </a:rPr>
              <a:t>ชุกของการพลัดตกหกล้มภายใน </a:t>
            </a:r>
            <a:r>
              <a:rPr lang="th-TH" sz="3500" dirty="0" smtClean="0">
                <a:latin typeface="TH SarabunPSK" pitchFamily="34" charset="-34"/>
                <a:cs typeface="TH SarabunPSK" pitchFamily="34" charset="-34"/>
              </a:rPr>
              <a:t>6 </a:t>
            </a:r>
            <a:r>
              <a:rPr lang="th-TH" sz="3500" dirty="0">
                <a:latin typeface="TH SarabunPSK" pitchFamily="34" charset="-34"/>
                <a:cs typeface="TH SarabunPSK" pitchFamily="34" charset="-34"/>
              </a:rPr>
              <a:t>เดือนที่ผ่านมาร้อยละ 18.5 เป็นเพศหญิงสูงกว่าเพศชาย 1.5 เท่า </a:t>
            </a:r>
            <a:endParaRPr lang="th-TH" sz="3500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3500" b="1" dirty="0" smtClean="0">
                <a:latin typeface="TH SarabunPSK" pitchFamily="34" charset="-34"/>
                <a:cs typeface="TH SarabunPSK" pitchFamily="34" charset="-34"/>
              </a:rPr>
              <a:t>เพศหญิง </a:t>
            </a:r>
            <a:r>
              <a:rPr lang="th-TH" sz="3500" dirty="0" smtClean="0">
                <a:latin typeface="TH SarabunPSK" pitchFamily="34" charset="-34"/>
                <a:cs typeface="TH SarabunPSK" pitchFamily="34" charset="-34"/>
              </a:rPr>
              <a:t>หก</a:t>
            </a:r>
            <a:r>
              <a:rPr lang="th-TH" sz="3500" dirty="0">
                <a:latin typeface="TH SarabunPSK" pitchFamily="34" charset="-34"/>
                <a:cs typeface="TH SarabunPSK" pitchFamily="34" charset="-34"/>
              </a:rPr>
              <a:t>ล้มในตัวบ้านและในบริเวณรั้วบ้าน </a:t>
            </a:r>
            <a:r>
              <a:rPr lang="th-TH" sz="3500" b="1" dirty="0" smtClean="0">
                <a:latin typeface="TH SarabunPSK" pitchFamily="34" charset="-34"/>
                <a:cs typeface="TH SarabunPSK" pitchFamily="34" charset="-34"/>
              </a:rPr>
              <a:t>เพศชาย </a:t>
            </a:r>
            <a:r>
              <a:rPr lang="th-TH" sz="3500" dirty="0" smtClean="0">
                <a:latin typeface="TH SarabunPSK" pitchFamily="34" charset="-34"/>
                <a:cs typeface="TH SarabunPSK" pitchFamily="34" charset="-34"/>
              </a:rPr>
              <a:t>หก</a:t>
            </a:r>
            <a:r>
              <a:rPr lang="th-TH" sz="3500" dirty="0">
                <a:latin typeface="TH SarabunPSK" pitchFamily="34" charset="-34"/>
                <a:cs typeface="TH SarabunPSK" pitchFamily="34" charset="-34"/>
              </a:rPr>
              <a:t>ล้มบริเวณนอกบ้าน ขณะเดินทาง </a:t>
            </a:r>
            <a:r>
              <a:rPr lang="th-TH" sz="3500" dirty="0" smtClean="0">
                <a:latin typeface="TH SarabunPSK" pitchFamily="34" charset="-34"/>
                <a:cs typeface="TH SarabunPSK" pitchFamily="34" charset="-34"/>
              </a:rPr>
              <a:t>และสถานที่ทำงาน</a:t>
            </a:r>
          </a:p>
          <a:p>
            <a:r>
              <a:rPr lang="th-TH" sz="3500" spc="-60" dirty="0">
                <a:latin typeface="TH SarabunPSK" pitchFamily="34" charset="-34"/>
                <a:cs typeface="TH SarabunPSK" pitchFamily="34" charset="-34"/>
              </a:rPr>
              <a:t>พื้นลื่น สะดุดสิ่งกีดขวาง การเสียการทรงตัว พื้นต่าง</a:t>
            </a:r>
            <a:r>
              <a:rPr lang="th-TH" sz="3500" spc="-60" dirty="0" smtClean="0">
                <a:latin typeface="TH SarabunPSK" pitchFamily="34" charset="-34"/>
                <a:cs typeface="TH SarabunPSK" pitchFamily="34" charset="-34"/>
              </a:rPr>
              <a:t>ระดับ หน้า</a:t>
            </a:r>
            <a:r>
              <a:rPr lang="th-TH" sz="3500" spc="-60" dirty="0">
                <a:latin typeface="TH SarabunPSK" pitchFamily="34" charset="-34"/>
                <a:cs typeface="TH SarabunPSK" pitchFamily="34" charset="-34"/>
              </a:rPr>
              <a:t>มืด</a:t>
            </a:r>
            <a:r>
              <a:rPr lang="th-TH" sz="3500" spc="-60" dirty="0" smtClean="0">
                <a:latin typeface="TH SarabunPSK" pitchFamily="34" charset="-34"/>
                <a:cs typeface="TH SarabunPSK" pitchFamily="34" charset="-34"/>
              </a:rPr>
              <a:t>วิงเวียน</a:t>
            </a:r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475200" y="-27384"/>
            <a:ext cx="7337160" cy="1143000"/>
          </a:xfrm>
        </p:spPr>
        <p:txBody>
          <a:bodyPr>
            <a:normAutofit/>
          </a:bodyPr>
          <a:lstStyle/>
          <a:p>
            <a:r>
              <a:rPr lang="th-TH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สถานการณ์การพลัดตกหกล้มในผู้สูงอายุ</a:t>
            </a:r>
            <a:endParaRPr lang="th-TH" sz="4800" dirty="0"/>
          </a:p>
        </p:txBody>
      </p:sp>
    </p:spTree>
    <p:extLst>
      <p:ext uri="{BB962C8B-B14F-4D97-AF65-F5344CB8AC3E}">
        <p14:creationId xmlns:p14="http://schemas.microsoft.com/office/powerpoint/2010/main" val="279592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179512" y="-90264"/>
            <a:ext cx="7704856" cy="1143000"/>
          </a:xfrm>
        </p:spPr>
        <p:txBody>
          <a:bodyPr>
            <a:noAutofit/>
          </a:bodyPr>
          <a:lstStyle/>
          <a:p>
            <a:r>
              <a:rPr lang="th-TH" sz="4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จังหวัดที่มี</a:t>
            </a:r>
            <a:r>
              <a:rPr lang="th-TH" sz="4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ผู้สูงอายุเสียชีวิตสูงสุด </a:t>
            </a:r>
            <a:r>
              <a:rPr lang="th-TH" sz="4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10 อันดับแรก</a:t>
            </a: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343297"/>
              </p:ext>
            </p:extLst>
          </p:nvPr>
        </p:nvGraphicFramePr>
        <p:xfrm>
          <a:off x="35499" y="1063250"/>
          <a:ext cx="9073009" cy="5064844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594949"/>
                <a:gridCol w="1061232"/>
                <a:gridCol w="634380"/>
                <a:gridCol w="1093812"/>
                <a:gridCol w="601800"/>
                <a:gridCol w="1126392"/>
                <a:gridCol w="569220"/>
                <a:gridCol w="1158972"/>
                <a:gridCol w="648072"/>
                <a:gridCol w="1008112"/>
                <a:gridCol w="576068"/>
              </a:tblGrid>
              <a:tr h="218269">
                <a:tc rowSpan="2">
                  <a:txBody>
                    <a:bodyPr/>
                    <a:lstStyle/>
                    <a:p>
                      <a:pPr indent="-6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ลำดับ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4935" marR="54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ปี 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2551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4935" marR="54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ปี 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2552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4935" marR="54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ปี 2553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4935" marR="54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ปี 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2554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4935" marR="54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ปี 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2555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4935" marR="54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297551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จังหวัด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4935" marR="54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อัตรา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4935" marR="54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จังหวัด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4935" marR="54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อัตรา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4935" marR="54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จังหวัด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4935" marR="54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อัตรา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4935" marR="54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จังหวัด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4935" marR="54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อัตรา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4935" marR="54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จังหวัด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4935" marR="54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อัตรา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4935" marR="54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</a:tr>
              <a:tr h="4293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4935" marR="54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ชุมพร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4935" marR="54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20.61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4935" marR="54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ชุมพร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4935" marR="54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23.44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4935" marR="54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ภูเก็ต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4935" marR="54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22.50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4935" marR="54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เชียงราย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4935" marR="54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27.24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4935" marR="54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นครสวรรค์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4935" marR="54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28.31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4935" marR="54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293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4935" marR="54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ภูเก็ต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4935" marR="54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16.78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4935" marR="54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น่าน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4935" marR="54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22.59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4935" marR="54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น่าน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4935" marR="54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20.26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4935" marR="54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ลำปาง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4935" marR="54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27.21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4935" marR="54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พิษณุโลก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4935" marR="54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23.60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4935" marR="54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293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4935" marR="54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อุบลราชธานี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4935" marR="54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14.02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4935" marR="54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อุบลราชธานี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4935" marR="54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15.72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4935" marR="54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นครนายก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4935" marR="54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19.50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4935" marR="54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พะเยา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4935" marR="54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24.91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4935" marR="54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น่าน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4935" marR="54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23.45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4935" marR="54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293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4935" marR="54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นครปฐม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4935" marR="54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10.18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4935" marR="54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จันทบุรี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4935" marR="54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14.65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4935" marR="54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นครปฐม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4935" marR="54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16.09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4935" marR="54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ภูเก็ต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4935" marR="54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24.76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4935" marR="54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แม่ฮ่องสอน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4935" marR="54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23.03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4935" marR="54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293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4935" marR="54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น่าน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4935" marR="54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9.00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4935" marR="54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ฉะเชิงเทรา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4935" marR="54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14.58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4935" marR="54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พะเยา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4935" marR="54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13.01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4935" marR="54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จันทบุรี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4935" marR="54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22.53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4935" marR="54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เชียงราย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4935" marR="54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22.25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4935" marR="54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293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4935" marR="54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สิงห์บุรี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4935" marR="54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8.94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4935" marR="54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ระยอง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4935" marR="54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10.51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4935" marR="54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ชุมพร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4935" marR="54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12.98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4935" marR="54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ประจวบคีรีขันธ์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4935" marR="54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20.23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4935" marR="54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ระยอง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4935" marR="54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21.23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4935" marR="54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293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4935" marR="54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เชียงราย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4935" marR="54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7.92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4935" marR="54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พะเยา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4935" marR="54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10.16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4935" marR="54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แม่ฮ่องสอน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4935" marR="54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12.28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4935" marR="54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แพร่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4935" marR="54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19.93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4935" marR="54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เพชรบูรณ์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4935" marR="54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20.13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4935" marR="54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293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4935" marR="54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ชัยนาท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4935" marR="54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7.91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4935" marR="54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ชัยนาท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4935" marR="54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9.65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4935" marR="54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อุบลราชธานี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4935" marR="54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11.80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4935" marR="54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นครนายก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4935" marR="54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18.85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4935" marR="54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ชุมพร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4935" marR="54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18.21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4935" marR="54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293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4935" marR="54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ตรัง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4935" marR="54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7.88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4935" marR="54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พิจิตร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4935" marR="54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9.58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4935" marR="54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ลำปาง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4935" marR="54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10.57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4935" marR="54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นครสวรรค์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4935" marR="54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17.67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4935" marR="54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ตาก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4935" marR="54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17.77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4935" marR="54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293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4935" marR="54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สุราษฎร์ธานี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4935" marR="54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7.87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4935" marR="54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นครปฐม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4935" marR="54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9.45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4935" marR="54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พิษณุโลก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4935" marR="54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10.50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4935" marR="54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เลย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4935" marR="54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16.82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4935" marR="54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ตราด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4935" marR="54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14.93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4935" marR="54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496" y="6197242"/>
            <a:ext cx="8964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แหล่งที่มา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 ข้อมูล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การเสียชีวิตจาก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มรณ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บัตร, สำนักนโยบายและยุทธศาสตร์ สำนักงานปลัดกระทรวงสาธารณสุข กระทรวง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สาธารณสุข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4351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75200" y="44624"/>
            <a:ext cx="7913224" cy="864096"/>
          </a:xfrm>
        </p:spPr>
        <p:txBody>
          <a:bodyPr>
            <a:normAutofit/>
          </a:bodyPr>
          <a:lstStyle/>
          <a:p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ที่มาและความสำคัญ</a:t>
            </a:r>
            <a:endParaRPr lang="th-TH" sz="4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683568" y="1412776"/>
            <a:ext cx="7848872" cy="3816424"/>
          </a:xfrm>
        </p:spPr>
        <p:txBody>
          <a:bodyPr>
            <a:noAutofit/>
          </a:bodyPr>
          <a:lstStyle/>
          <a:p>
            <a:pPr>
              <a:buSzPct val="88000"/>
              <a:buFont typeface="Wingdings" pitchFamily="2" charset="2"/>
              <a:buChar char="§"/>
            </a:pPr>
            <a:r>
              <a:rPr lang="th-TH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การบาดเจ็บเป็นปัญหาสาธารณสุขที่สำคัญ  </a:t>
            </a:r>
          </a:p>
          <a:p>
            <a:pPr>
              <a:buSzPct val="88000"/>
              <a:buFont typeface="Wingdings" pitchFamily="2" charset="2"/>
              <a:buChar char="§"/>
            </a:pPr>
            <a:r>
              <a:rPr lang="th-TH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เป็น</a:t>
            </a:r>
            <a:r>
              <a:rPr lang="th-TH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สาเหตุของการตาย</a:t>
            </a:r>
            <a:r>
              <a:rPr lang="th-TH" sz="4000" dirty="0" smtClean="0">
                <a:latin typeface="TH SarabunPSK" pitchFamily="34" charset="-34"/>
                <a:cs typeface="TH SarabunPSK" pitchFamily="34" charset="-34"/>
              </a:rPr>
              <a:t>ก่อนวัยอันควรและพิการ</a:t>
            </a:r>
            <a:endParaRPr lang="th-TH" sz="4000" dirty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buSzPct val="88000"/>
              <a:buFont typeface="Wingdings" pitchFamily="2" charset="2"/>
              <a:buChar char="§"/>
            </a:pPr>
            <a:r>
              <a:rPr lang="th-TH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พบมากในกลุ่มเด็ก เยาวชน และวัยทำงาน</a:t>
            </a:r>
          </a:p>
          <a:p>
            <a:pPr>
              <a:buSzPct val="88000"/>
              <a:buFont typeface="Wingdings" pitchFamily="2" charset="2"/>
              <a:buChar char="§"/>
            </a:pPr>
            <a:r>
              <a:rPr lang="th-TH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ส่งผลกระทบต่อครอบครัว ชุมชน สังคม และเศรษฐกิจของประเทศ</a:t>
            </a:r>
          </a:p>
          <a:p>
            <a:endParaRPr lang="th-TH" sz="4000" dirty="0" smtClean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61662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ร่าง) แนวทางการดำเนินงานป้องกัน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การพลัดตกหกล้มโดย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สถานบริการ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สาธารณสุข</a:t>
            </a:r>
          </a:p>
          <a:p>
            <a:pPr marL="1012825" indent="-571500">
              <a:lnSpc>
                <a:spcPct val="90000"/>
              </a:lnSpc>
              <a:buBlip>
                <a:blip r:embed="rId2"/>
              </a:buBlip>
            </a:pPr>
            <a:r>
              <a:rPr lang="th-TH" dirty="0">
                <a:latin typeface="TH SarabunPSK" pitchFamily="34" charset="-34"/>
                <a:cs typeface="TH SarabunPSK" pitchFamily="34" charset="-34"/>
                <a:hlinkClick r:id="rId3" action="ppaction://hlinkfile"/>
              </a:rPr>
              <a:t>แนวทางการดำเนินงานป้องกันการบาดเจ็บโดยสถานบริการสาธารณสุข\3. </a:t>
            </a:r>
            <a:r>
              <a:rPr lang="en-US" dirty="0">
                <a:latin typeface="TH SarabunPSK" pitchFamily="34" charset="-34"/>
                <a:cs typeface="TH SarabunPSK" pitchFamily="34" charset="-34"/>
                <a:hlinkClick r:id="rId3" action="ppaction://hlinkfile"/>
              </a:rPr>
              <a:t>flowchart </a:t>
            </a:r>
            <a:r>
              <a:rPr lang="th-TH" dirty="0">
                <a:latin typeface="TH SarabunPSK" pitchFamily="34" charset="-34"/>
                <a:cs typeface="TH SarabunPSK" pitchFamily="34" charset="-34"/>
                <a:hlinkClick r:id="rId3" action="ppaction://hlinkfile"/>
              </a:rPr>
              <a:t>แนวทางการดำเนินงานป้องกันการพลัดตกหกล้มในผู้สูงอายุ.</a:t>
            </a:r>
            <a:r>
              <a:rPr lang="en-US" dirty="0" err="1">
                <a:latin typeface="TH SarabunPSK" pitchFamily="34" charset="-34"/>
                <a:cs typeface="TH SarabunPSK" pitchFamily="34" charset="-34"/>
                <a:hlinkClick r:id="rId3" action="ppaction://hlinkfile"/>
              </a:rPr>
              <a:t>pdf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  <a:p>
            <a:pPr marL="1012825" indent="-571500">
              <a:lnSpc>
                <a:spcPct val="90000"/>
              </a:lnSpc>
              <a:buBlip>
                <a:blip r:embed="rId2"/>
              </a:buBlip>
            </a:pPr>
            <a:r>
              <a:rPr lang="th-TH" dirty="0">
                <a:latin typeface="TH SarabunPSK" pitchFamily="34" charset="-34"/>
                <a:cs typeface="TH SarabunPSK" pitchFamily="34" charset="-34"/>
                <a:hlinkClick r:id="rId4" action="ppaction://hlinkfile"/>
              </a:rPr>
              <a:t>แนวทางการดำเนินงานป้องกันการบาดเจ็บโดยสถานบริการสาธารณสุข\7. แนวทางการดำเนินงานป้องกันการพลัดตกหกล้มในผู้สูงอายุ.</a:t>
            </a:r>
            <a:r>
              <a:rPr lang="en-US" dirty="0" err="1">
                <a:latin typeface="TH SarabunPSK" pitchFamily="34" charset="-34"/>
                <a:cs typeface="TH SarabunPSK" pitchFamily="34" charset="-34"/>
                <a:hlinkClick r:id="rId4" action="ppaction://hlinkfile"/>
              </a:rPr>
              <a:t>pdf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แบบประเมินค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วามเสี่ยงต่อการพลัดตกหก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ล้ม</a:t>
            </a:r>
            <a:endParaRPr lang="th-TH" sz="3600" dirty="0">
              <a:latin typeface="TH SarabunPSK" pitchFamily="34" charset="-34"/>
              <a:cs typeface="TH SarabunPSK" pitchFamily="34" charset="-34"/>
            </a:endParaRPr>
          </a:p>
          <a:p>
            <a:pPr marL="1012825" indent="-571500">
              <a:lnSpc>
                <a:spcPct val="90000"/>
              </a:lnSpc>
              <a:buBlip>
                <a:blip r:embed="rId2"/>
              </a:buBlip>
            </a:pPr>
            <a:r>
              <a:rPr lang="th-TH" dirty="0">
                <a:latin typeface="TH SarabunPSK" pitchFamily="34" charset="-34"/>
                <a:cs typeface="TH SarabunPSK" pitchFamily="34" charset="-34"/>
                <a:hlinkClick r:id="rId5" action="ppaction://hlinkfile"/>
              </a:rPr>
              <a:t>แนวทางการดำเนินงานป้องกันการบาดเจ็บโดยสถานบริการสาธารณสุข\10. แบบประเมินการพลัดตกหกล้ม.</a:t>
            </a:r>
            <a:r>
              <a:rPr lang="en-US" dirty="0" err="1">
                <a:latin typeface="TH SarabunPSK" pitchFamily="34" charset="-34"/>
                <a:cs typeface="TH SarabunPSK" pitchFamily="34" charset="-34"/>
                <a:hlinkClick r:id="rId5" action="ppaction://hlinkfile"/>
              </a:rPr>
              <a:t>pdf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5200" y="-27384"/>
            <a:ext cx="7337160" cy="1143000"/>
          </a:xfrm>
        </p:spPr>
        <p:txBody>
          <a:bodyPr>
            <a:noAutofit/>
          </a:bodyPr>
          <a:lstStyle/>
          <a:p>
            <a:r>
              <a:rPr lang="th-TH" sz="4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การบาดเจ็บจากการพลัดตกหกล้มในผู้สูงอายุ</a:t>
            </a:r>
            <a:endParaRPr lang="th-TH" sz="4600" dirty="0"/>
          </a:p>
        </p:txBody>
      </p:sp>
    </p:spTree>
    <p:extLst>
      <p:ext uri="{BB962C8B-B14F-4D97-AF65-F5344CB8AC3E}">
        <p14:creationId xmlns:p14="http://schemas.microsoft.com/office/powerpoint/2010/main" val="77520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 idx="4294967295"/>
          </p:nvPr>
        </p:nvSpPr>
        <p:spPr>
          <a:xfrm>
            <a:off x="785786" y="214290"/>
            <a:ext cx="8108974" cy="2714644"/>
          </a:xfrm>
        </p:spPr>
        <p:txBody>
          <a:bodyPr>
            <a:normAutofit/>
          </a:bodyPr>
          <a:lstStyle/>
          <a:p>
            <a:pPr algn="r"/>
            <a:r>
              <a:rPr lang="th-TH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การบาดเจ็บจาก</a:t>
            </a:r>
            <a:br>
              <a:rPr lang="th-TH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ความรุนแรง</a:t>
            </a:r>
            <a:endParaRPr lang="th-TH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64088" y="6546830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  <a:cs typeface="+mn-cs"/>
              </a:rPr>
              <a:t>Injury</a:t>
            </a:r>
            <a:r>
              <a:rPr lang="en-US" sz="1600" b="0" baseline="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  <a:cs typeface="+mn-cs"/>
              </a:rPr>
              <a:t> Prevention Section, NCD</a:t>
            </a:r>
            <a:endParaRPr lang="th-TH" sz="1600" b="0" dirty="0">
              <a:solidFill>
                <a:schemeClr val="accent4">
                  <a:lumMod val="75000"/>
                </a:schemeClr>
              </a:solidFill>
              <a:latin typeface="Arial Black" pitchFamily="34" charset="0"/>
              <a:cs typeface="+mn-cs"/>
            </a:endParaRPr>
          </a:p>
        </p:txBody>
      </p:sp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3275856" y="3501008"/>
            <a:ext cx="5580112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Violence</a:t>
            </a:r>
            <a:endParaRPr lang="th-TH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9629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268760"/>
            <a:ext cx="8568952" cy="5616624"/>
          </a:xfrm>
        </p:spPr>
        <p:txBody>
          <a:bodyPr>
            <a:noAutofit/>
          </a:bodyPr>
          <a:lstStyle/>
          <a:p>
            <a:pPr>
              <a:spcBef>
                <a:spcPts val="700"/>
              </a:spcBef>
            </a:pPr>
            <a:r>
              <a:rPr lang="th-TH" dirty="0">
                <a:latin typeface="TH SarabunPSK" pitchFamily="34" charset="-34"/>
                <a:cs typeface="TH SarabunPSK" pitchFamily="34" charset="-34"/>
              </a:rPr>
              <a:t>ประเทศไทย มีผู้เสียชีวิตจากเจตนาฆ่าตัวตาย มากถึง ๓,๙๘๕ คน/ปี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ขณะที่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มีผู้เสียชีวิตจากถูกทำร้าย ๒,๙๗๕ คน/ปี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และพบผู้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เจตนาฆ่าตัวตายสูงในภาคเหนือ แต่ภาคใต้ส่วนใหญ่จะถูกทำร้าย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ตาย</a:t>
            </a:r>
          </a:p>
          <a:p>
            <a:pPr>
              <a:spcBef>
                <a:spcPts val="700"/>
              </a:spcBef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จาก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IS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พบว่า จำนวนผู้บาดเจ็บ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จากการตั้งใจทำร้ายตนเองมีแนวโน้มลดลง แต่การเสียชีวิต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กลับเพิ่ม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สูงขึ้น ผู้บาดเจ็บเป็นเพศหญิง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มากกว่า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เพศชาย แต่ผู้เสียชีวิตเป็นเพศชายมากกว่าเพศ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หญิง</a:t>
            </a:r>
          </a:p>
          <a:p>
            <a:pPr>
              <a:spcBef>
                <a:spcPts val="700"/>
              </a:spcBef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กว่า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๑ ใน ๓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ของการถูกทำร้ายเป็น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ผู้ใช้แรงงาน </a:t>
            </a:r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spcBef>
                <a:spcPts val="700"/>
              </a:spcBef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จาก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การสำรวจ พบว่า มีการกระทำความรุนแรงในครอบครัวร้อยละ ๘.๑๒ </a:t>
            </a:r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spcBef>
                <a:spcPts val="700"/>
              </a:spcBef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สาเหตุ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ส่วนใหญ่เกิดจากเมาสุรา ความเครียด/สุขภาพจิต และเสพ</a:t>
            </a:r>
            <a:r>
              <a:rPr lang="th-TH" dirty="0" err="1">
                <a:latin typeface="TH SarabunPSK" pitchFamily="34" charset="-34"/>
                <a:cs typeface="TH SarabunPSK" pitchFamily="34" charset="-34"/>
              </a:rPr>
              <a:t>ยาเสพติด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 และหึงหวง/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นอกใจ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สถาน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การณ์การบาดเจ็บจากความรุนแรง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6452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0057135"/>
              </p:ext>
            </p:extLst>
          </p:nvPr>
        </p:nvGraphicFramePr>
        <p:xfrm>
          <a:off x="755576" y="982410"/>
          <a:ext cx="763284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251520" y="-171400"/>
            <a:ext cx="8640960" cy="1142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อัตราตายต่อประชากร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100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,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000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คน จากการถูกทำร้าย </a:t>
            </a:r>
            <a:br>
              <a:rPr lang="th-TH" sz="32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จำแนกตามกลุ่มอายุ ปี พ.ศ.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2551 - 2555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016" y="6025641"/>
            <a:ext cx="8964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แหล่งที่มา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 ข้อมูล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การเสียชีวิตจาก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มรณ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บัตร, สำนักนโยบายและยุทธศาสตร์ สำนักงานปลัดกระทรวงสาธารณสุข กระทรวง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สาธารณสุข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3289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472608"/>
          </a:xfrm>
        </p:spPr>
        <p:txBody>
          <a:bodyPr>
            <a:normAutofit fontScale="925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th-TH" sz="3900" b="1" dirty="0">
                <a:latin typeface="TH SarabunPSK" pitchFamily="34" charset="-34"/>
                <a:cs typeface="TH SarabunPSK" pitchFamily="34" charset="-34"/>
              </a:rPr>
              <a:t>(ร่าง) แนวทางการดำเนินงานป้องกันการ</a:t>
            </a:r>
            <a:r>
              <a:rPr lang="th-TH" sz="3900" b="1" dirty="0" smtClean="0">
                <a:latin typeface="TH SarabunPSK" pitchFamily="34" charset="-34"/>
                <a:cs typeface="TH SarabunPSK" pitchFamily="34" charset="-34"/>
              </a:rPr>
              <a:t>บาดเจ็บจากความรุนแรงโดย</a:t>
            </a:r>
            <a:r>
              <a:rPr lang="th-TH" sz="3900" b="1" dirty="0">
                <a:latin typeface="TH SarabunPSK" pitchFamily="34" charset="-34"/>
                <a:cs typeface="TH SarabunPSK" pitchFamily="34" charset="-34"/>
              </a:rPr>
              <a:t>สถานบริการ</a:t>
            </a:r>
            <a:r>
              <a:rPr lang="th-TH" sz="3900" b="1" dirty="0" smtClean="0">
                <a:latin typeface="TH SarabunPSK" pitchFamily="34" charset="-34"/>
                <a:cs typeface="TH SarabunPSK" pitchFamily="34" charset="-34"/>
              </a:rPr>
              <a:t>สาธารณสุข</a:t>
            </a:r>
          </a:p>
          <a:p>
            <a:pPr marL="1012825" indent="-571500">
              <a:lnSpc>
                <a:spcPct val="90000"/>
              </a:lnSpc>
              <a:buBlip>
                <a:blip r:embed="rId2"/>
              </a:buBlip>
            </a:pPr>
            <a:r>
              <a:rPr lang="th-TH" sz="3500" dirty="0">
                <a:latin typeface="TH SarabunPSK" pitchFamily="34" charset="-34"/>
                <a:cs typeface="TH SarabunPSK" pitchFamily="34" charset="-34"/>
                <a:hlinkClick r:id="rId3" action="ppaction://hlinkfile"/>
              </a:rPr>
              <a:t>แนวทางการดำเนินงานป้องกันการบาดเจ็บโดยสถานบริการสาธารณสุข\4. </a:t>
            </a:r>
            <a:r>
              <a:rPr lang="en-US" sz="3500" dirty="0">
                <a:latin typeface="TH SarabunPSK" pitchFamily="34" charset="-34"/>
                <a:cs typeface="TH SarabunPSK" pitchFamily="34" charset="-34"/>
                <a:hlinkClick r:id="rId3" action="ppaction://hlinkfile"/>
              </a:rPr>
              <a:t>flowchart </a:t>
            </a:r>
            <a:r>
              <a:rPr lang="th-TH" sz="3500" dirty="0">
                <a:latin typeface="TH SarabunPSK" pitchFamily="34" charset="-34"/>
                <a:cs typeface="TH SarabunPSK" pitchFamily="34" charset="-34"/>
                <a:hlinkClick r:id="rId3" action="ppaction://hlinkfile"/>
              </a:rPr>
              <a:t>แนวทางการดำเนินงานป้องกันการบาดเจ็บจากความรุนแรง.</a:t>
            </a:r>
            <a:r>
              <a:rPr lang="en-US" sz="3500" dirty="0" err="1">
                <a:latin typeface="TH SarabunPSK" pitchFamily="34" charset="-34"/>
                <a:cs typeface="TH SarabunPSK" pitchFamily="34" charset="-34"/>
                <a:hlinkClick r:id="rId3" action="ppaction://hlinkfile"/>
              </a:rPr>
              <a:t>pdf</a:t>
            </a:r>
            <a:endParaRPr lang="th-TH" sz="3500" dirty="0">
              <a:latin typeface="TH SarabunPSK" pitchFamily="34" charset="-34"/>
              <a:cs typeface="TH SarabunPSK" pitchFamily="34" charset="-34"/>
            </a:endParaRPr>
          </a:p>
          <a:p>
            <a:pPr marL="1012825" indent="-571500">
              <a:lnSpc>
                <a:spcPct val="90000"/>
              </a:lnSpc>
              <a:buBlip>
                <a:blip r:embed="rId2"/>
              </a:buBlip>
            </a:pPr>
            <a:r>
              <a:rPr lang="th-TH" sz="3500" dirty="0">
                <a:latin typeface="TH SarabunPSK" pitchFamily="34" charset="-34"/>
                <a:cs typeface="TH SarabunPSK" pitchFamily="34" charset="-34"/>
                <a:hlinkClick r:id="rId4" action="ppaction://hlinkfile"/>
              </a:rPr>
              <a:t>แนวทางการดำเนินงานป้องกันการบาดเจ็บโดยสถานบริการสาธารณสุข\8. แนวทางการดำเนินงานป้องกันความรุนแรง.</a:t>
            </a:r>
            <a:r>
              <a:rPr lang="en-US" sz="3500" dirty="0" err="1">
                <a:latin typeface="TH SarabunPSK" pitchFamily="34" charset="-34"/>
                <a:cs typeface="TH SarabunPSK" pitchFamily="34" charset="-34"/>
                <a:hlinkClick r:id="rId4" action="ppaction://hlinkfile"/>
              </a:rPr>
              <a:t>pdf</a:t>
            </a:r>
            <a:endParaRPr lang="th-TH" sz="35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300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th-TH" sz="3900" b="1" dirty="0" smtClean="0">
                <a:latin typeface="TH SarabunPSK" pitchFamily="34" charset="-34"/>
                <a:cs typeface="TH SarabunPSK" pitchFamily="34" charset="-34"/>
              </a:rPr>
              <a:t>แบบ</a:t>
            </a:r>
            <a:r>
              <a:rPr lang="th-TH" sz="3900" b="1" dirty="0">
                <a:latin typeface="TH SarabunPSK" pitchFamily="34" charset="-34"/>
                <a:cs typeface="TH SarabunPSK" pitchFamily="34" charset="-34"/>
              </a:rPr>
              <a:t>ประเมินความเสี่ยงต่อการกระทำ/ถูกกระทำความ</a:t>
            </a:r>
            <a:r>
              <a:rPr lang="th-TH" sz="3900" b="1" dirty="0" smtClean="0">
                <a:latin typeface="TH SarabunPSK" pitchFamily="34" charset="-34"/>
                <a:cs typeface="TH SarabunPSK" pitchFamily="34" charset="-34"/>
              </a:rPr>
              <a:t>รุนแรง</a:t>
            </a:r>
          </a:p>
          <a:p>
            <a:pPr marL="1012825" indent="-571500">
              <a:lnSpc>
                <a:spcPct val="90000"/>
              </a:lnSpc>
              <a:buBlip>
                <a:blip r:embed="rId2"/>
              </a:buBlip>
            </a:pPr>
            <a:r>
              <a:rPr lang="th-TH" sz="3500" dirty="0">
                <a:latin typeface="TH SarabunPSK" pitchFamily="34" charset="-34"/>
                <a:cs typeface="TH SarabunPSK" pitchFamily="34" charset="-34"/>
                <a:hlinkClick r:id="rId5" action="ppaction://hlinkfile"/>
              </a:rPr>
              <a:t>แนวทางการดำเนินงานป้องกันการบาดเจ็บโดยสถานบริการสาธารณสุข\11. แบบประเมินความเสี่ยงต่อความรุนแรง.</a:t>
            </a:r>
            <a:r>
              <a:rPr lang="en-US" sz="3500" dirty="0" err="1">
                <a:latin typeface="TH SarabunPSK" pitchFamily="34" charset="-34"/>
                <a:cs typeface="TH SarabunPSK" pitchFamily="34" charset="-34"/>
                <a:hlinkClick r:id="rId5" action="ppaction://hlinkfile"/>
              </a:rPr>
              <a:t>pdf</a:t>
            </a:r>
            <a:endParaRPr lang="th-TH" sz="35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5200" y="-99392"/>
            <a:ext cx="7337160" cy="1143000"/>
          </a:xfrm>
        </p:spPr>
        <p:txBody>
          <a:bodyPr>
            <a:normAutofit/>
          </a:bodyPr>
          <a:lstStyle/>
          <a:p>
            <a:r>
              <a:rPr lang="th-TH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การบาดเจ็บ</a:t>
            </a:r>
            <a:r>
              <a:rPr lang="th-TH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จากความ</a:t>
            </a:r>
            <a:r>
              <a:rPr lang="th-TH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รุนแรง</a:t>
            </a:r>
            <a:endParaRPr lang="th-TH" sz="5400" dirty="0"/>
          </a:p>
        </p:txBody>
      </p:sp>
    </p:spTree>
    <p:extLst>
      <p:ext uri="{BB962C8B-B14F-4D97-AF65-F5344CB8AC3E}">
        <p14:creationId xmlns:p14="http://schemas.microsoft.com/office/powerpoint/2010/main" val="81344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201622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Q &amp; A</a:t>
            </a:r>
            <a:endParaRPr lang="th-TH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8" name="Picture 4" descr="http://image.zazana.com/images/80938750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01008"/>
            <a:ext cx="3096344" cy="3292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2"/>
          <p:cNvSpPr>
            <a:spLocks noChangeArrowheads="1" noChangeShapeType="1" noTextEdit="1"/>
          </p:cNvSpPr>
          <p:nvPr/>
        </p:nvSpPr>
        <p:spPr bwMode="gray">
          <a:xfrm>
            <a:off x="4932040" y="2204864"/>
            <a:ext cx="4038600" cy="533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  <a:latin typeface="Arial"/>
                <a:cs typeface="Arial"/>
              </a:rPr>
              <a:t>Thank You!</a:t>
            </a:r>
            <a:endParaRPr lang="th-TH" sz="3600" b="1" kern="10" dirty="0">
              <a:ln w="19050">
                <a:solidFill>
                  <a:srgbClr val="FFFFFF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1"/>
              </a:gradFill>
              <a:effectLst>
                <a:outerShdw dist="53882" dir="2700000" algn="ctr" rotWithShape="0">
                  <a:schemeClr val="tx1">
                    <a:alpha val="50000"/>
                  </a:schemeClr>
                </a:outerShdw>
              </a:effectLst>
              <a:latin typeface="Arial"/>
            </a:endParaRPr>
          </a:p>
        </p:txBody>
      </p:sp>
      <p:sp>
        <p:nvSpPr>
          <p:cNvPr id="6" name="ชื่อเรื่องรอง 5"/>
          <p:cNvSpPr>
            <a:spLocks noGrp="1"/>
          </p:cNvSpPr>
          <p:nvPr>
            <p:ph type="subTitle" idx="1"/>
          </p:nvPr>
        </p:nvSpPr>
        <p:spPr>
          <a:xfrm>
            <a:off x="4215408" y="6374730"/>
            <a:ext cx="4928592" cy="481608"/>
          </a:xfrm>
        </p:spPr>
        <p:txBody>
          <a:bodyPr>
            <a:normAutofit fontScale="92500" lnSpcReduction="20000"/>
          </a:bodyPr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523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0823471"/>
              </p:ext>
            </p:extLst>
          </p:nvPr>
        </p:nvGraphicFramePr>
        <p:xfrm>
          <a:off x="474663" y="1484313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475200" y="-142900"/>
            <a:ext cx="7337160" cy="1143000"/>
          </a:xfrm>
        </p:spPr>
        <p:txBody>
          <a:bodyPr>
            <a:norm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สาเหตุของการเสียชีวิตจากการบาดเจ็บทั่วโลก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6000768"/>
            <a:ext cx="7286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แหล่งที่มา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WHO, Injuries and Violence The facts. 2010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19346" y="0"/>
            <a:ext cx="8229600" cy="922114"/>
          </a:xfrm>
        </p:spPr>
        <p:txBody>
          <a:bodyPr/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วัตถุประสงค์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2808312"/>
          </a:xfrm>
        </p:spPr>
        <p:txBody>
          <a:bodyPr>
            <a:noAutofit/>
          </a:bodyPr>
          <a:lstStyle/>
          <a:p>
            <a:pPr algn="thaiDist"/>
            <a:r>
              <a:rPr lang="th-TH" sz="4000" dirty="0" smtClean="0">
                <a:ea typeface="Cordia New"/>
                <a:cs typeface="TH SarabunPSK"/>
              </a:rPr>
              <a:t>เพื่อใช้เป็นแนวทางปฏิบัติในการดำเนินงานป้องกัน       การบาดเจ็บโดยสถานบริการสาธารณสุขและเครือข่าย </a:t>
            </a:r>
            <a:r>
              <a:rPr lang="th-TH" sz="4000" dirty="0" smtClean="0">
                <a:latin typeface="TH SarabunPSK" pitchFamily="34" charset="-34"/>
                <a:cs typeface="TH SarabunPSK" pitchFamily="34" charset="-34"/>
              </a:rPr>
              <a:t>(การบาดเจ็บในเด็ก การบาดเจ็บจากอุบัติเหตุทางถนน  การพลัดตกหกล้มในผู้สูงอายุ และความรุนแรง)</a:t>
            </a:r>
            <a:endParaRPr lang="th-TH" sz="4000" dirty="0" smtClean="0">
              <a:ea typeface="Cordia New"/>
              <a:cs typeface="TH SarabunPSK"/>
            </a:endParaRPr>
          </a:p>
          <a:p>
            <a:pPr>
              <a:buNone/>
            </a:pPr>
            <a:endParaRPr lang="th-TH" sz="4000" dirty="0" smtClean="0">
              <a:ea typeface="Cordia New"/>
              <a:cs typeface="TH SarabunPSK"/>
            </a:endParaRPr>
          </a:p>
          <a:p>
            <a:pPr>
              <a:buNone/>
            </a:pPr>
            <a:endParaRPr lang="th-TH" sz="4000" spc="-20" dirty="0">
              <a:solidFill>
                <a:srgbClr val="00B050"/>
              </a:solidFill>
              <a:cs typeface="TH SarabunPSK"/>
            </a:endParaRPr>
          </a:p>
          <a:p>
            <a:pPr>
              <a:buNone/>
            </a:pPr>
            <a:endParaRPr lang="th-TH" sz="4000" spc="-20" dirty="0" smtClean="0">
              <a:solidFill>
                <a:srgbClr val="00B050"/>
              </a:solidFill>
              <a:cs typeface="TH SarabunPS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 idx="1"/>
          </p:nvPr>
        </p:nvSpPr>
        <p:spPr>
          <a:xfrm>
            <a:off x="475200" y="1135285"/>
            <a:ext cx="8229600" cy="5390059"/>
          </a:xfrm>
        </p:spPr>
        <p:txBody>
          <a:bodyPr>
            <a:noAutofit/>
          </a:bodyPr>
          <a:lstStyle/>
          <a:p>
            <a:pPr algn="thaiDist">
              <a:spcBef>
                <a:spcPts val="0"/>
              </a:spcBef>
            </a:pP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ใช้เป็นแนวปฏิบัติในการดำเนินงานของเจ้าหน้าที่ โดยสถานบริการสาธารณสุข ตั้งแต่ รพศ. </a:t>
            </a:r>
            <a:r>
              <a:rPr lang="th-TH" sz="3600" dirty="0" err="1" smtClean="0">
                <a:latin typeface="TH SarabunPSK" pitchFamily="34" charset="-34"/>
                <a:cs typeface="TH SarabunPSK" pitchFamily="34" charset="-34"/>
              </a:rPr>
              <a:t>รพท.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dirty="0" err="1" smtClean="0">
                <a:latin typeface="TH SarabunPSK" pitchFamily="34" charset="-34"/>
                <a:cs typeface="TH SarabunPSK" pitchFamily="34" charset="-34"/>
              </a:rPr>
              <a:t>รพช.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 และ รพ.สต. </a:t>
            </a:r>
          </a:p>
          <a:p>
            <a:pPr algn="thaiDist">
              <a:spcBef>
                <a:spcPts val="0"/>
              </a:spcBef>
            </a:pPr>
            <a:endParaRPr lang="th-TH" sz="1400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>
              <a:spcBef>
                <a:spcPts val="0"/>
              </a:spcBef>
            </a:pP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ประกอบด้วย 4 เรื่อง ได้แก่ การบาดเจ็บในเด็ก การบาดเจ็บจากอุบัติเหตุทางถนน การพลัดตกหกล้มในผู้สูงอายุ และความรุนแรง </a:t>
            </a:r>
          </a:p>
          <a:p>
            <a:pPr algn="thaiDist">
              <a:spcBef>
                <a:spcPts val="0"/>
              </a:spcBef>
            </a:pPr>
            <a:endParaRPr lang="th-TH" sz="1400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>
              <a:spcBef>
                <a:spcPts val="0"/>
              </a:spcBef>
            </a:pP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เน้นการดำเนินงาน ณ จุดบริการของสถานพยาบาล ผู้ป่วยนอก ผู้ป่วยใน และหน่วยบริการการแพทย์ฉุกเฉิน รวมถึงการจัดสิ่งแวดล้อมในสถานพยาบาล การสอนแสดง สาธิต ให้ความรู้แก่ ผู้มารับบริการครอบครัว และชุมชน เพื่อป้องกัน/ลดปัจจัยเสี่ยง </a:t>
            </a:r>
            <a:endParaRPr lang="en-US" sz="3600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>
              <a:spcBef>
                <a:spcPts val="0"/>
              </a:spcBef>
              <a:buNone/>
            </a:pPr>
            <a:endParaRPr lang="th-TH" sz="3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539552" y="44624"/>
            <a:ext cx="7632848" cy="792088"/>
          </a:xfrm>
        </p:spPr>
        <p:txBody>
          <a:bodyPr>
            <a:norm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ขอบเขตของแนวทางฯ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75200" y="44624"/>
            <a:ext cx="7337160" cy="86409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Out line 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23528" y="836712"/>
            <a:ext cx="8229600" cy="568863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th-TH" sz="3400" b="1" dirty="0" smtClean="0">
                <a:latin typeface="TH SarabunPSK" pitchFamily="34" charset="-34"/>
                <a:cs typeface="TH SarabunPSK" pitchFamily="34" charset="-34"/>
              </a:rPr>
              <a:t>ส่วนที่ 1 บทนำ</a:t>
            </a:r>
          </a:p>
          <a:p>
            <a:pPr marL="1081088" indent="-1081088">
              <a:spcBef>
                <a:spcPts val="0"/>
              </a:spcBef>
              <a:buNone/>
            </a:pPr>
            <a:r>
              <a:rPr lang="th-TH" sz="3400" b="1" dirty="0" smtClean="0">
                <a:latin typeface="TH SarabunPSK" pitchFamily="34" charset="-34"/>
                <a:cs typeface="TH SarabunPSK" pitchFamily="34" charset="-34"/>
              </a:rPr>
              <a:t>ส่วนที่ 2 (</a:t>
            </a:r>
            <a:r>
              <a:rPr lang="th-TH" sz="3400" b="1" dirty="0">
                <a:latin typeface="TH SarabunPSK" pitchFamily="34" charset="-34"/>
                <a:cs typeface="TH SarabunPSK" pitchFamily="34" charset="-34"/>
              </a:rPr>
              <a:t>ร่าง) แนวทางการดำเนินงานป้องกันการ</a:t>
            </a:r>
            <a:r>
              <a:rPr lang="th-TH" sz="3400" b="1" dirty="0" smtClean="0">
                <a:latin typeface="TH SarabunPSK" pitchFamily="34" charset="-34"/>
                <a:cs typeface="TH SarabunPSK" pitchFamily="34" charset="-34"/>
              </a:rPr>
              <a:t>บาดเจ็บ          โดยสถาน</a:t>
            </a:r>
            <a:r>
              <a:rPr lang="th-TH" sz="3400" b="1" dirty="0">
                <a:latin typeface="TH SarabunPSK" pitchFamily="34" charset="-34"/>
                <a:cs typeface="TH SarabunPSK" pitchFamily="34" charset="-34"/>
              </a:rPr>
              <a:t>บริการสาธารณสุข</a:t>
            </a:r>
            <a:endParaRPr lang="th-TH" sz="3400" b="1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spcBef>
                <a:spcPts val="0"/>
              </a:spcBef>
              <a:buNone/>
            </a:pPr>
            <a:r>
              <a:rPr lang="th-TH" sz="3400" dirty="0" smtClean="0">
                <a:latin typeface="TH SarabunPSK" pitchFamily="34" charset="-34"/>
                <a:cs typeface="TH SarabunPSK" pitchFamily="34" charset="-34"/>
              </a:rPr>
              <a:t>		1. การบาดเจ็บในเด็ก</a:t>
            </a:r>
          </a:p>
          <a:p>
            <a:pPr>
              <a:spcBef>
                <a:spcPts val="0"/>
              </a:spcBef>
              <a:buNone/>
            </a:pPr>
            <a:r>
              <a:rPr lang="th-TH" sz="3400" dirty="0" smtClean="0">
                <a:latin typeface="TH SarabunPSK" pitchFamily="34" charset="-34"/>
                <a:cs typeface="TH SarabunPSK" pitchFamily="34" charset="-34"/>
              </a:rPr>
              <a:t>   		2. การบาดเจ็บจากอุบัติเหตุทางถนน</a:t>
            </a:r>
          </a:p>
          <a:p>
            <a:pPr>
              <a:spcBef>
                <a:spcPts val="0"/>
              </a:spcBef>
              <a:buNone/>
            </a:pPr>
            <a:r>
              <a:rPr lang="th-TH" sz="3400" dirty="0" smtClean="0">
                <a:latin typeface="TH SarabunPSK" pitchFamily="34" charset="-34"/>
                <a:cs typeface="TH SarabunPSK" pitchFamily="34" charset="-34"/>
              </a:rPr>
              <a:t>		3. 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การบาดเจ็บจากการพลัดตกหกล้มในผู้สูงอายุ </a:t>
            </a:r>
            <a:endParaRPr lang="th-TH" sz="3400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spcBef>
                <a:spcPts val="0"/>
              </a:spcBef>
              <a:buNone/>
            </a:pPr>
            <a:r>
              <a:rPr lang="th-TH" sz="3400" dirty="0" smtClean="0">
                <a:latin typeface="TH SarabunPSK" pitchFamily="34" charset="-34"/>
                <a:cs typeface="TH SarabunPSK" pitchFamily="34" charset="-34"/>
              </a:rPr>
              <a:t>		4. 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การบาดเจ็บจากความรุนแรง</a:t>
            </a:r>
            <a:endParaRPr lang="th-TH" sz="3400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spcBef>
                <a:spcPts val="0"/>
              </a:spcBef>
              <a:buNone/>
            </a:pPr>
            <a:r>
              <a:rPr lang="th-TH" sz="3400" b="1" dirty="0" smtClean="0">
                <a:latin typeface="TH SarabunPSK" pitchFamily="34" charset="-34"/>
                <a:cs typeface="TH SarabunPSK" pitchFamily="34" charset="-34"/>
              </a:rPr>
              <a:t>ส่วนที่ 3 ภาคผนวก</a:t>
            </a:r>
          </a:p>
          <a:p>
            <a:pPr>
              <a:spcBef>
                <a:spcPts val="0"/>
              </a:spcBef>
              <a:buNone/>
            </a:pPr>
            <a:r>
              <a:rPr lang="th-TH" sz="34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400" b="1" dirty="0" smtClean="0">
                <a:latin typeface="TH SarabunPSK" pitchFamily="34" charset="-34"/>
                <a:cs typeface="TH SarabunPSK" pitchFamily="34" charset="-34"/>
              </a:rPr>
              <a:t>		</a:t>
            </a:r>
            <a:r>
              <a:rPr lang="th-TH" sz="3400" dirty="0" smtClean="0">
                <a:latin typeface="TH SarabunPSK" pitchFamily="34" charset="-34"/>
                <a:cs typeface="TH SarabunPSK" pitchFamily="34" charset="-34"/>
              </a:rPr>
              <a:t>- สถานการณ์ ปัจจัยเสี่ยง และข้อแนะนำ</a:t>
            </a:r>
          </a:p>
          <a:p>
            <a:pPr>
              <a:spcBef>
                <a:spcPts val="0"/>
              </a:spcBef>
              <a:buNone/>
            </a:pPr>
            <a:r>
              <a:rPr lang="th-TH" sz="34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400" dirty="0" smtClean="0">
                <a:latin typeface="TH SarabunPSK" pitchFamily="34" charset="-34"/>
                <a:cs typeface="TH SarabunPSK" pitchFamily="34" charset="-34"/>
              </a:rPr>
              <a:t>	- แบบประเมิน</a:t>
            </a:r>
          </a:p>
          <a:p>
            <a:pPr>
              <a:spcBef>
                <a:spcPts val="0"/>
              </a:spcBef>
              <a:buNone/>
            </a:pPr>
            <a:r>
              <a:rPr lang="th-TH" sz="34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400" dirty="0" smtClean="0">
                <a:latin typeface="TH SarabunPSK" pitchFamily="34" charset="-34"/>
                <a:cs typeface="TH SarabunPSK" pitchFamily="34" charset="-34"/>
              </a:rPr>
              <a:t>	- คำสั่งแต่งตั้งคณะกรรมการและคณะทำงานจัดทำแนวทางฯ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12264" y="0"/>
            <a:ext cx="8229600" cy="940966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Time Frame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9" name="ตาราง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3116491"/>
              </p:ext>
            </p:extLst>
          </p:nvPr>
        </p:nvGraphicFramePr>
        <p:xfrm>
          <a:off x="206808" y="980728"/>
          <a:ext cx="8712969" cy="5456998"/>
        </p:xfrm>
        <a:graphic>
          <a:graphicData uri="http://schemas.openxmlformats.org/drawingml/2006/table">
            <a:tbl>
              <a:tblPr/>
              <a:tblGrid>
                <a:gridCol w="3635743"/>
                <a:gridCol w="423547"/>
                <a:gridCol w="423547"/>
                <a:gridCol w="415538"/>
                <a:gridCol w="424436"/>
                <a:gridCol w="424436"/>
                <a:gridCol w="445792"/>
                <a:gridCol w="445792"/>
                <a:gridCol w="426217"/>
                <a:gridCol w="412870"/>
                <a:gridCol w="412870"/>
                <a:gridCol w="412870"/>
                <a:gridCol w="409311"/>
              </a:tblGrid>
              <a:tr h="32761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กิจกรรม</a:t>
                      </a:r>
                      <a:endParaRPr lang="en-US" sz="22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899" marR="5899" marT="5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 err="1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ไตรมาส</a:t>
                      </a:r>
                      <a:r>
                        <a:rPr lang="th-TH" sz="20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ที่ 1</a:t>
                      </a:r>
                      <a:endParaRPr lang="en-US" sz="20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899" marR="5899" marT="5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 err="1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ไตรมาส</a:t>
                      </a:r>
                      <a:r>
                        <a:rPr lang="th-TH" sz="20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ที่ 2</a:t>
                      </a:r>
                      <a:endParaRPr lang="en-US" sz="20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899" marR="5899" marT="5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 err="1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ไตรมาส</a:t>
                      </a:r>
                      <a:r>
                        <a:rPr lang="th-TH" sz="20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ที่ 3</a:t>
                      </a:r>
                      <a:endParaRPr lang="en-US" sz="20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899" marR="5899" marT="5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 err="1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ไตรมาส</a:t>
                      </a:r>
                      <a:r>
                        <a:rPr lang="th-TH" sz="20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ที่ 4</a:t>
                      </a:r>
                      <a:endParaRPr lang="en-US" sz="20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899" marR="5899" marT="5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59831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ต.ค.</a:t>
                      </a:r>
                      <a:endParaRPr lang="en-US" sz="22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899" marR="5899" marT="5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พ.ย.</a:t>
                      </a:r>
                      <a:endParaRPr lang="en-US" sz="22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899" marR="5899" marT="5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ธ.ค.</a:t>
                      </a:r>
                      <a:endParaRPr lang="en-US" sz="22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899" marR="5899" marT="5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ม.ค.</a:t>
                      </a:r>
                      <a:endParaRPr lang="en-US" sz="22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899" marR="5899" marT="5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ก.พ.</a:t>
                      </a:r>
                      <a:endParaRPr lang="en-US" sz="22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899" marR="5899" marT="5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มี.ค.</a:t>
                      </a:r>
                      <a:endParaRPr lang="en-US" sz="22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899" marR="5899" marT="5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เม.ย.</a:t>
                      </a:r>
                      <a:endParaRPr lang="en-US" sz="22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899" marR="5899" marT="5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พ.ค.</a:t>
                      </a:r>
                      <a:endParaRPr lang="en-US" sz="22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899" marR="5899" marT="5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มิ.ย.</a:t>
                      </a:r>
                      <a:endParaRPr lang="en-US" sz="22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899" marR="5899" marT="5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ก.ค.</a:t>
                      </a:r>
                      <a:endParaRPr lang="en-US" sz="22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899" marR="5899" marT="5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ส.ค.</a:t>
                      </a:r>
                      <a:endParaRPr lang="en-US" sz="22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899" marR="5899" marT="5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ก.ย.</a:t>
                      </a:r>
                      <a:endParaRPr lang="en-US" sz="22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899" marR="5899" marT="5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59831">
                <a:tc>
                  <a:txBody>
                    <a:bodyPr/>
                    <a:lstStyle/>
                    <a:p>
                      <a:pPr marL="273050" lvl="0" indent="-2730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th-TH" sz="2300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1. ทบทวน</a:t>
                      </a:r>
                      <a:r>
                        <a:rPr lang="th-TH" sz="2300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สถานการณ์การบาดเจ็บ</a:t>
                      </a:r>
                      <a:endParaRPr lang="en-US" sz="23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899" marR="5899" marT="5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899" marR="5899" marT="5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899" marR="5899" marT="5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899" marR="5899" marT="5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20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899" marR="5899" marT="5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20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899" marR="5899" marT="5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20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899" marR="5899" marT="5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899" marR="5899" marT="5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899" marR="5899" marT="5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20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899" marR="5899" marT="5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20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899" marR="5899" marT="5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20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899" marR="5899" marT="5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899" marR="5899" marT="5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56782">
                <a:tc>
                  <a:txBody>
                    <a:bodyPr/>
                    <a:lstStyle/>
                    <a:p>
                      <a:pPr marL="273050" lvl="0" indent="-2730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th-TH" sz="2300" kern="12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2. แต่งตั้งคณะทำงานและคณะกรรมการจัดทำแนวทางฯ</a:t>
                      </a:r>
                      <a:endParaRPr lang="en-US" sz="2300" kern="1200" dirty="0" smtClean="0">
                        <a:solidFill>
                          <a:schemeClr val="tx1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899" marR="5899" marT="5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899" marR="5899" marT="5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899" marR="5899" marT="5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899" marR="5899" marT="5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899" marR="5899" marT="5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899" marR="5899" marT="5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899" marR="5899" marT="5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20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899" marR="5899" marT="5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899" marR="5899" marT="5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899" marR="5899" marT="5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20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899" marR="5899" marT="5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20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899" marR="5899" marT="5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20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899" marR="5899" marT="5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621786">
                <a:tc>
                  <a:txBody>
                    <a:bodyPr/>
                    <a:lstStyle/>
                    <a:p>
                      <a:pPr marL="273050" lvl="0" indent="-2730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th-TH" sz="2300" kern="12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3. ประชุมคณะทำงาน เพื่อเสนอ พิจารณา และให้ข้อคิดเห็น ร่างแนวทางฯ</a:t>
                      </a:r>
                      <a:endParaRPr lang="en-US" sz="2300" kern="1200" dirty="0" smtClean="0">
                        <a:solidFill>
                          <a:schemeClr val="tx1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899" marR="5899" marT="5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20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899" marR="5899" marT="5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20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899" marR="5899" marT="5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899" marR="5899" marT="5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899" marR="5899" marT="5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899" marR="5899" marT="5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20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899" marR="5899" marT="5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899" marR="5899" marT="5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899" marR="5899" marT="5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899" marR="5899" marT="5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20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899" marR="5899" marT="5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20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899" marR="5899" marT="5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899" marR="5899" marT="5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621786">
                <a:tc>
                  <a:txBody>
                    <a:bodyPr/>
                    <a:lstStyle/>
                    <a:p>
                      <a:pPr marL="273050" lvl="0" indent="-2730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th-TH" sz="2300" kern="12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4. ประชุมคณะกรรมการ เพื่อเสนอ พิจารณา และให้ข้อคิดเห็น ร่างแนวทางฯ</a:t>
                      </a:r>
                      <a:endParaRPr lang="en-US" sz="2300" kern="1200" dirty="0" smtClean="0">
                        <a:solidFill>
                          <a:schemeClr val="tx1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899" marR="5899" marT="5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20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899" marR="5899" marT="5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20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899" marR="5899" marT="5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899" marR="5899" marT="5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899" marR="5899" marT="5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899" marR="5899" marT="5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899" marR="5899" marT="5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899" marR="5899" marT="5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20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899" marR="5899" marT="5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899" marR="5899" marT="5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899" marR="5899" marT="5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20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899" marR="5899" marT="5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20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899" marR="5899" marT="5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16228">
                <a:tc>
                  <a:txBody>
                    <a:bodyPr/>
                    <a:lstStyle/>
                    <a:p>
                      <a:pPr marL="273050" lvl="0" indent="-2730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th-TH" sz="2300" kern="12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5. จัดทำร่างแนวทางฯ</a:t>
                      </a:r>
                      <a:endParaRPr lang="en-US" sz="2300" kern="1200" dirty="0" smtClean="0">
                        <a:solidFill>
                          <a:schemeClr val="tx1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899" marR="5899" marT="5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899" marR="5899" marT="5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20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899" marR="5899" marT="5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20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899" marR="5899" marT="5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899" marR="5899" marT="5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899" marR="5899" marT="5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899" marR="5899" marT="5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899" marR="5899" marT="5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899" marR="5899" marT="5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899" marR="5899" marT="5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899" marR="5899" marT="5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899" marR="5899" marT="5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899" marR="5899" marT="5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3234">
                <a:tc>
                  <a:txBody>
                    <a:bodyPr/>
                    <a:lstStyle/>
                    <a:p>
                      <a:pPr marL="273050" lvl="0" indent="-2730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th-TH" sz="2300" kern="1200" spc="-5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6.</a:t>
                      </a:r>
                      <a:r>
                        <a:rPr lang="th-TH" sz="2300" kern="1200" spc="-5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พัฒนาศักยภาพ </a:t>
                      </a:r>
                      <a:r>
                        <a:rPr lang="th-TH" sz="2300" kern="1200" spc="-50" baseline="0" dirty="0" err="1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สคร.</a:t>
                      </a:r>
                      <a:r>
                        <a:rPr lang="th-TH" sz="2300" kern="1200" spc="-5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และจังหวัดพื้นที่เสี่ยงสูง</a:t>
                      </a:r>
                      <a:r>
                        <a:rPr lang="th-TH" sz="2300" kern="12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นำร่างแนวทางฯ ไปทดลองใช้</a:t>
                      </a:r>
                      <a:endParaRPr lang="en-US" sz="2300" kern="1200" spc="-50" baseline="0" dirty="0" smtClean="0">
                        <a:solidFill>
                          <a:schemeClr val="tx1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899" marR="5899" marT="5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20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899" marR="5899" marT="5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20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899" marR="5899" marT="5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20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899" marR="5899" marT="5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899" marR="5899" marT="5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899" marR="5899" marT="5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899" marR="5899" marT="5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20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899" marR="5899" marT="5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20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899" marR="5899" marT="5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20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899" marR="5899" marT="5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899" marR="5899" marT="5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899" marR="5899" marT="5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899" marR="5899" marT="5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621786">
                <a:tc>
                  <a:txBody>
                    <a:bodyPr/>
                    <a:lstStyle/>
                    <a:p>
                      <a:pPr marL="273050" lvl="0" indent="-2730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th-TH" sz="2300" kern="12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</a:t>
                      </a:r>
                      <a:r>
                        <a:rPr lang="en-US" sz="2300" kern="12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7</a:t>
                      </a:r>
                      <a:r>
                        <a:rPr lang="th-TH" sz="2300" kern="12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. ประชุมเพื่อรับฟังความคิดเห็นหลังจากการนำร่างแนวทางฯ ไปทดลองใช้</a:t>
                      </a:r>
                      <a:endParaRPr lang="en-US" sz="2300" kern="1200" dirty="0" smtClean="0">
                        <a:solidFill>
                          <a:schemeClr val="tx1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899" marR="5899" marT="5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899" marR="5899" marT="5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20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899" marR="5899" marT="5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20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899" marR="5899" marT="5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899" marR="5899" marT="5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20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899" marR="5899" marT="5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899" marR="5899" marT="5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20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899" marR="5899" marT="5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20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899" marR="5899" marT="5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20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899" marR="5899" marT="5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899" marR="5899" marT="5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899" marR="5899" marT="5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899" marR="5899" marT="5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60148">
                <a:tc>
                  <a:txBody>
                    <a:bodyPr/>
                    <a:lstStyle/>
                    <a:p>
                      <a:pPr marL="273050" lvl="0" indent="-2730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th-TH" sz="2300" kern="12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</a:t>
                      </a:r>
                      <a:r>
                        <a:rPr lang="en-US" sz="2300" kern="12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8</a:t>
                      </a:r>
                      <a:r>
                        <a:rPr lang="th-TH" sz="2300" kern="12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. ปรับปรุงและเผยแพร่แนวทางฯ</a:t>
                      </a:r>
                      <a:endParaRPr lang="en-US" sz="2300" kern="1200" dirty="0" smtClean="0">
                        <a:solidFill>
                          <a:schemeClr val="tx1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899" marR="5899" marT="5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899" marR="5899" marT="5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20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899" marR="5899" marT="5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899" marR="5899" marT="5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20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899" marR="5899" marT="5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20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899" marR="5899" marT="5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20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899" marR="5899" marT="5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899" marR="5899" marT="5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20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899" marR="5899" marT="5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20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899" marR="5899" marT="5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899" marR="5899" marT="5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899" marR="5899" marT="5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899" marR="5899" marT="5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cxnSp>
        <p:nvCxnSpPr>
          <p:cNvPr id="7" name="ลูกศรเชื่อมต่อแบบตรง 6"/>
          <p:cNvCxnSpPr/>
          <p:nvPr/>
        </p:nvCxnSpPr>
        <p:spPr>
          <a:xfrm>
            <a:off x="3851920" y="1916832"/>
            <a:ext cx="1242000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Line 21"/>
          <p:cNvSpPr>
            <a:spLocks noChangeShapeType="1"/>
          </p:cNvSpPr>
          <p:nvPr/>
        </p:nvSpPr>
        <p:spPr bwMode="auto">
          <a:xfrm>
            <a:off x="4680056" y="2357430"/>
            <a:ext cx="396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sp>
      <p:sp>
        <p:nvSpPr>
          <p:cNvPr id="10" name="Line 21"/>
          <p:cNvSpPr>
            <a:spLocks noChangeShapeType="1"/>
          </p:cNvSpPr>
          <p:nvPr/>
        </p:nvSpPr>
        <p:spPr bwMode="auto">
          <a:xfrm>
            <a:off x="5508104" y="4429132"/>
            <a:ext cx="864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sp>
      <p:cxnSp>
        <p:nvCxnSpPr>
          <p:cNvPr id="8" name="ลูกศรเชื่อมต่อแบบตรง 7"/>
          <p:cNvCxnSpPr/>
          <p:nvPr/>
        </p:nvCxnSpPr>
        <p:spPr>
          <a:xfrm>
            <a:off x="5143504" y="2996952"/>
            <a:ext cx="396000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ลูกศรเชื่อมต่อแบบตรง 10"/>
          <p:cNvCxnSpPr/>
          <p:nvPr/>
        </p:nvCxnSpPr>
        <p:spPr>
          <a:xfrm>
            <a:off x="5103352" y="3714752"/>
            <a:ext cx="396000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ลูกศรเชื่อมต่อแบบตรง 11"/>
          <p:cNvCxnSpPr/>
          <p:nvPr/>
        </p:nvCxnSpPr>
        <p:spPr>
          <a:xfrm>
            <a:off x="7699876" y="5500702"/>
            <a:ext cx="396000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ลูกศรเชื่อมต่อแบบตรง 12"/>
          <p:cNvCxnSpPr/>
          <p:nvPr/>
        </p:nvCxnSpPr>
        <p:spPr>
          <a:xfrm>
            <a:off x="7699876" y="6237312"/>
            <a:ext cx="396000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Line 21"/>
          <p:cNvSpPr>
            <a:spLocks noChangeShapeType="1"/>
          </p:cNvSpPr>
          <p:nvPr/>
        </p:nvSpPr>
        <p:spPr bwMode="auto">
          <a:xfrm>
            <a:off x="5724128" y="4857760"/>
            <a:ext cx="1944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sp>
    </p:spTree>
    <p:extLst>
      <p:ext uri="{BB962C8B-B14F-4D97-AF65-F5344CB8AC3E}">
        <p14:creationId xmlns:p14="http://schemas.microsoft.com/office/powerpoint/2010/main" val="332064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520988" y="-71462"/>
            <a:ext cx="7337160" cy="1143000"/>
          </a:xfrm>
        </p:spPr>
        <p:txBody>
          <a:bodyPr/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พื้นที่เป้าหมาย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8" name="ตัวยึดเนื้อหา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0556506"/>
              </p:ext>
            </p:extLst>
          </p:nvPr>
        </p:nvGraphicFramePr>
        <p:xfrm>
          <a:off x="714348" y="977984"/>
          <a:ext cx="7929618" cy="5547360"/>
        </p:xfrm>
        <a:graphic>
          <a:graphicData uri="http://schemas.openxmlformats.org/drawingml/2006/table">
            <a:tbl>
              <a:tblPr/>
              <a:tblGrid>
                <a:gridCol w="3497612"/>
                <a:gridCol w="4432006"/>
              </a:tblGrid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สำนักงานป้องกันควบคุมโรค</a:t>
                      </a:r>
                      <a:endParaRPr lang="en-US" sz="28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จังหวัดเป้าหมาย</a:t>
                      </a:r>
                      <a:endParaRPr lang="en-US" sz="28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9525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 err="1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สคร.</a:t>
                      </a:r>
                      <a:r>
                        <a:rPr lang="th-TH" sz="2800" baseline="0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</a:t>
                      </a:r>
                      <a:r>
                        <a:rPr lang="th-TH" sz="2800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 กรุงเทพฯ</a:t>
                      </a:r>
                      <a:endParaRPr lang="en-US" sz="28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9525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ปทุมธานี</a:t>
                      </a:r>
                      <a:endParaRPr lang="en-US" sz="28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9525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 err="1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สคร.</a:t>
                      </a:r>
                      <a:r>
                        <a:rPr lang="th-TH" sz="2800" baseline="0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</a:t>
                      </a:r>
                      <a:r>
                        <a:rPr lang="th-TH" sz="2800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2 </a:t>
                      </a:r>
                      <a:r>
                        <a:rPr lang="th-TH" sz="2800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จังหวัดสระบุรี</a:t>
                      </a:r>
                      <a:endParaRPr lang="en-US" sz="28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9525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สระบุรี สิงห์บุรี</a:t>
                      </a:r>
                      <a:endParaRPr lang="en-US" sz="28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9525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 err="1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สคร.</a:t>
                      </a:r>
                      <a:r>
                        <a:rPr lang="th-TH" sz="2800" baseline="0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</a:t>
                      </a:r>
                      <a:r>
                        <a:rPr lang="th-TH" sz="2800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3 </a:t>
                      </a:r>
                      <a:r>
                        <a:rPr lang="th-TH" sz="2800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จังหวัดชลบุรี</a:t>
                      </a:r>
                      <a:endParaRPr lang="en-US" sz="28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9525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ชลบุรี ตราด ปราจีนบุรี</a:t>
                      </a:r>
                      <a:endParaRPr lang="en-US" sz="28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9525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 err="1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สคร.</a:t>
                      </a:r>
                      <a:r>
                        <a:rPr lang="th-TH" sz="2800" baseline="0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</a:t>
                      </a:r>
                      <a:r>
                        <a:rPr lang="th-TH" sz="2800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4 </a:t>
                      </a:r>
                      <a:r>
                        <a:rPr lang="th-TH" sz="2800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จังหวัดราชบุรี</a:t>
                      </a:r>
                      <a:endParaRPr lang="en-US" sz="28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9525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กาญจนบุรี นครปฐม</a:t>
                      </a:r>
                      <a:endParaRPr lang="en-US" sz="28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9525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 err="1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สคร.</a:t>
                      </a:r>
                      <a:r>
                        <a:rPr lang="th-TH" sz="2800" baseline="0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</a:t>
                      </a:r>
                      <a:r>
                        <a:rPr lang="th-TH" sz="2800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5 </a:t>
                      </a:r>
                      <a:r>
                        <a:rPr lang="th-TH" sz="2800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จังหวัดนครราชสีมา</a:t>
                      </a:r>
                      <a:endParaRPr lang="en-US" sz="28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9525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สุรินทร์ บุรีรัมย์</a:t>
                      </a:r>
                      <a:endParaRPr lang="en-US" sz="28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9525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 err="1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สคร.</a:t>
                      </a:r>
                      <a:r>
                        <a:rPr lang="th-TH" sz="2800" baseline="0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</a:t>
                      </a:r>
                      <a:r>
                        <a:rPr lang="th-TH" sz="2800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6 </a:t>
                      </a:r>
                      <a:r>
                        <a:rPr lang="th-TH" sz="2800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จังหวัดขอนแก่น</a:t>
                      </a:r>
                      <a:endParaRPr lang="en-US" sz="28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9525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ขอนแก่น กาฬสินธุ์ อุดรธานี</a:t>
                      </a:r>
                      <a:endParaRPr lang="en-US" sz="28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9525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 err="1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สคร.</a:t>
                      </a:r>
                      <a:r>
                        <a:rPr lang="th-TH" sz="2800" baseline="0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</a:t>
                      </a:r>
                      <a:r>
                        <a:rPr lang="th-TH" sz="2800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7 </a:t>
                      </a:r>
                      <a:r>
                        <a:rPr lang="th-TH" sz="2800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จังหวัดอุบลราชธานี</a:t>
                      </a:r>
                      <a:endParaRPr lang="en-US" sz="28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9525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อุบลราชธานี ศรีสะ</a:t>
                      </a:r>
                      <a:r>
                        <a:rPr lang="th-TH" sz="2800" dirty="0" err="1">
                          <a:solidFill>
                            <a:srgbClr val="000000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เกษ</a:t>
                      </a:r>
                      <a:endParaRPr lang="en-US" sz="28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9525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 err="1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สคร.</a:t>
                      </a:r>
                      <a:r>
                        <a:rPr lang="th-TH" sz="2800" baseline="0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</a:t>
                      </a:r>
                      <a:r>
                        <a:rPr lang="th-TH" sz="2800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8 </a:t>
                      </a:r>
                      <a:r>
                        <a:rPr lang="th-TH" sz="2800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จังหวัดนครสวรรค์</a:t>
                      </a:r>
                      <a:endParaRPr lang="en-US" sz="28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9525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นครสวรรค์</a:t>
                      </a:r>
                      <a:endParaRPr lang="en-US" sz="28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9525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 err="1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สคร.</a:t>
                      </a:r>
                      <a:r>
                        <a:rPr lang="th-TH" sz="2800" baseline="0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</a:t>
                      </a:r>
                      <a:r>
                        <a:rPr lang="th-TH" sz="2800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9 </a:t>
                      </a:r>
                      <a:r>
                        <a:rPr lang="th-TH" sz="2800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จังหวัดพิษณุโลก</a:t>
                      </a:r>
                      <a:endParaRPr lang="en-US" sz="28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9525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พิษณุโลก</a:t>
                      </a:r>
                      <a:endParaRPr lang="en-US" sz="28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9525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 err="1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สคร.</a:t>
                      </a:r>
                      <a:r>
                        <a:rPr lang="th-TH" sz="2800" baseline="0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</a:t>
                      </a:r>
                      <a:r>
                        <a:rPr lang="th-TH" sz="2800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10 จังหวัดเชียงใหม่</a:t>
                      </a:r>
                      <a:endParaRPr lang="en-US" sz="28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9525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เชียงใหม่ น่าน เชียงราย</a:t>
                      </a:r>
                      <a:endParaRPr lang="en-US" sz="28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9525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 err="1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สคร.</a:t>
                      </a:r>
                      <a:r>
                        <a:rPr lang="th-TH" sz="2800" baseline="0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</a:t>
                      </a:r>
                      <a:r>
                        <a:rPr lang="th-TH" sz="2800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11 จังหวัดนครศรีธรรมราช</a:t>
                      </a:r>
                      <a:endParaRPr lang="en-US" sz="28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9525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สุราษฎร์ธานี ชุมพร นครศรีธรรมราช</a:t>
                      </a:r>
                      <a:endParaRPr lang="en-US" sz="28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9525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 err="1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สคร.</a:t>
                      </a:r>
                      <a:r>
                        <a:rPr lang="th-TH" sz="2800" baseline="0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</a:t>
                      </a:r>
                      <a:r>
                        <a:rPr lang="th-TH" sz="2800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12 </a:t>
                      </a:r>
                      <a:r>
                        <a:rPr lang="th-TH" sz="2800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จังหวัดสงขลา</a:t>
                      </a:r>
                      <a:endParaRPr lang="en-US" sz="28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9525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สงขลา สตูล</a:t>
                      </a:r>
                      <a:endParaRPr lang="en-US" sz="28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057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520988" y="-71462"/>
            <a:ext cx="7337160" cy="1143000"/>
          </a:xfrm>
        </p:spPr>
        <p:txBody>
          <a:bodyPr/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จังหวัดเสี่ยงสูงต่อการ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บาดเจ็บ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8" name="ตัวยึดเนื้อหา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7375719"/>
              </p:ext>
            </p:extLst>
          </p:nvPr>
        </p:nvGraphicFramePr>
        <p:xfrm>
          <a:off x="323527" y="836712"/>
          <a:ext cx="8568953" cy="5974080"/>
        </p:xfrm>
        <a:graphic>
          <a:graphicData uri="http://schemas.openxmlformats.org/drawingml/2006/table">
            <a:tbl>
              <a:tblPr/>
              <a:tblGrid>
                <a:gridCol w="2016225"/>
                <a:gridCol w="1638182"/>
                <a:gridCol w="1638182"/>
                <a:gridCol w="1638182"/>
                <a:gridCol w="1638182"/>
              </a:tblGrid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จังหวัดเป้าหมาย</a:t>
                      </a:r>
                      <a:endParaRPr lang="en-US" sz="28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Child</a:t>
                      </a:r>
                      <a:r>
                        <a:rPr lang="en-US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Injuries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RTI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Falls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Violence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9525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ปทุมธานี</a:t>
                      </a:r>
                      <a:endParaRPr lang="en-US" sz="24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th-TH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th-TH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th-TH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 smtClean="0">
                          <a:sym typeface="Wingdings"/>
                        </a:rPr>
                        <a:t></a:t>
                      </a:r>
                      <a:endParaRPr lang="th-TH" sz="2800" dirty="0" smtClean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9525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สระบุรี</a:t>
                      </a:r>
                      <a:endParaRPr lang="en-US" sz="24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 smtClean="0">
                          <a:sym typeface="Wingdings"/>
                        </a:rPr>
                        <a:t></a:t>
                      </a:r>
                      <a:endParaRPr lang="th-TH" sz="2800" dirty="0" smtClean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 smtClean="0">
                          <a:sym typeface="Wingdings"/>
                        </a:rPr>
                        <a:t></a:t>
                      </a:r>
                      <a:endParaRPr lang="th-TH" sz="2800" dirty="0" smtClean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th-TH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th-TH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9525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สิงห์บุรี</a:t>
                      </a:r>
                      <a:endParaRPr lang="en-US" sz="2400" dirty="0" smtClean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 smtClean="0">
                          <a:sym typeface="Wingdings"/>
                        </a:rPr>
                        <a:t></a:t>
                      </a:r>
                      <a:endParaRPr lang="th-TH" sz="2800" dirty="0" smtClean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th-TH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 smtClean="0">
                          <a:sym typeface="Wingdings"/>
                        </a:rPr>
                        <a:t></a:t>
                      </a:r>
                      <a:endParaRPr lang="th-TH" sz="2800" dirty="0" smtClean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th-TH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9525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ชลบุรี</a:t>
                      </a:r>
                      <a:endParaRPr lang="en-US" sz="24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 smtClean="0">
                          <a:sym typeface="Wingdings"/>
                        </a:rPr>
                        <a:t></a:t>
                      </a:r>
                      <a:endParaRPr lang="th-TH" sz="2800" dirty="0" smtClean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 smtClean="0">
                          <a:sym typeface="Wingdings"/>
                        </a:rPr>
                        <a:t></a:t>
                      </a:r>
                      <a:endParaRPr lang="th-TH" sz="2800" dirty="0" smtClean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th-TH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 smtClean="0">
                          <a:sym typeface="Wingdings"/>
                        </a:rPr>
                        <a:t></a:t>
                      </a:r>
                      <a:endParaRPr lang="th-TH" sz="2800" dirty="0" smtClean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9525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ตราด</a:t>
                      </a:r>
                      <a:endParaRPr lang="en-US" sz="2400" dirty="0" smtClean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 smtClean="0">
                          <a:sym typeface="Wingdings"/>
                        </a:rPr>
                        <a:t></a:t>
                      </a:r>
                      <a:endParaRPr lang="th-TH" sz="2800" dirty="0" smtClean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 smtClean="0">
                          <a:sym typeface="Wingdings"/>
                        </a:rPr>
                        <a:t></a:t>
                      </a:r>
                      <a:endParaRPr lang="th-TH" sz="2800" dirty="0" smtClean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 smtClean="0">
                          <a:sym typeface="Wingdings"/>
                        </a:rPr>
                        <a:t></a:t>
                      </a:r>
                      <a:endParaRPr lang="th-TH" sz="2800" dirty="0" smtClean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th-TH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12022">
                <a:tc>
                  <a:txBody>
                    <a:bodyPr/>
                    <a:lstStyle/>
                    <a:p>
                      <a:pPr marL="9525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ปราจีนบุรี</a:t>
                      </a:r>
                      <a:endParaRPr lang="en-US" sz="24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 smtClean="0">
                          <a:sym typeface="Wingdings"/>
                        </a:rPr>
                        <a:t></a:t>
                      </a:r>
                      <a:endParaRPr lang="th-TH" sz="2800" dirty="0" smtClean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 smtClean="0">
                          <a:sym typeface="Wingdings"/>
                        </a:rPr>
                        <a:t></a:t>
                      </a:r>
                      <a:endParaRPr lang="th-TH" sz="2800" dirty="0" smtClean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th-TH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th-TH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9525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กาญจนบุรี</a:t>
                      </a:r>
                      <a:endParaRPr lang="en-US" sz="2400" dirty="0" smtClean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 smtClean="0">
                          <a:sym typeface="Wingdings"/>
                        </a:rPr>
                        <a:t></a:t>
                      </a:r>
                      <a:endParaRPr lang="th-TH" sz="2800" dirty="0" smtClean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 smtClean="0">
                          <a:sym typeface="Wingdings"/>
                        </a:rPr>
                        <a:t></a:t>
                      </a:r>
                      <a:endParaRPr lang="th-TH" sz="2800" dirty="0" smtClean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th-TH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 smtClean="0">
                          <a:sym typeface="Wingdings"/>
                        </a:rPr>
                        <a:t></a:t>
                      </a:r>
                      <a:endParaRPr lang="th-TH" sz="2800" dirty="0" smtClean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9525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นครปฐม</a:t>
                      </a:r>
                      <a:endParaRPr lang="en-US" sz="24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th-TH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 smtClean="0">
                          <a:sym typeface="Wingdings"/>
                        </a:rPr>
                        <a:t></a:t>
                      </a:r>
                      <a:endParaRPr lang="th-TH" sz="2800" dirty="0" smtClean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 smtClean="0">
                          <a:sym typeface="Wingdings"/>
                        </a:rPr>
                        <a:t></a:t>
                      </a:r>
                      <a:endParaRPr lang="th-TH" sz="2800" dirty="0" smtClean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th-TH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9525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สุรินทร์</a:t>
                      </a:r>
                      <a:endParaRPr lang="en-US" sz="2400" dirty="0" smtClean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 smtClean="0">
                          <a:sym typeface="Wingdings"/>
                        </a:rPr>
                        <a:t></a:t>
                      </a:r>
                      <a:endParaRPr lang="th-TH" sz="2800" dirty="0" smtClean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 smtClean="0">
                          <a:sym typeface="Wingdings"/>
                        </a:rPr>
                        <a:t></a:t>
                      </a:r>
                      <a:endParaRPr lang="th-TH" sz="2800" dirty="0" smtClean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th-TH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th-TH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9525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บุรีรัมย์</a:t>
                      </a:r>
                      <a:endParaRPr lang="en-US" sz="24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 smtClean="0">
                          <a:sym typeface="Wingdings"/>
                        </a:rPr>
                        <a:t></a:t>
                      </a:r>
                      <a:endParaRPr lang="th-TH" sz="2800" dirty="0" smtClean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 smtClean="0">
                          <a:sym typeface="Wingdings"/>
                        </a:rPr>
                        <a:t></a:t>
                      </a:r>
                      <a:endParaRPr lang="th-TH" sz="2800" dirty="0" smtClean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th-TH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th-TH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9525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ขอนแก่น</a:t>
                      </a:r>
                      <a:endParaRPr lang="en-US" sz="2400" dirty="0" smtClean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 smtClean="0">
                          <a:sym typeface="Wingdings"/>
                        </a:rPr>
                        <a:t></a:t>
                      </a:r>
                      <a:endParaRPr lang="th-TH" sz="2800" dirty="0" smtClean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 smtClean="0">
                          <a:sym typeface="Wingdings"/>
                        </a:rPr>
                        <a:t></a:t>
                      </a:r>
                      <a:endParaRPr lang="th-TH" sz="2800" dirty="0" smtClean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th-TH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th-TH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9525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กาฬสินธุ์</a:t>
                      </a:r>
                      <a:endParaRPr lang="en-US" sz="24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 smtClean="0">
                          <a:sym typeface="Wingdings"/>
                        </a:rPr>
                        <a:t></a:t>
                      </a:r>
                      <a:endParaRPr lang="th-TH" sz="2800" dirty="0" smtClean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th-TH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th-TH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 smtClean="0">
                          <a:sym typeface="Wingdings"/>
                        </a:rPr>
                        <a:t></a:t>
                      </a:r>
                      <a:endParaRPr lang="th-TH" sz="2800" dirty="0" smtClean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9525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อุดรธานี</a:t>
                      </a:r>
                      <a:endParaRPr lang="en-US" sz="24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 smtClean="0">
                          <a:sym typeface="Wingdings"/>
                        </a:rPr>
                        <a:t></a:t>
                      </a:r>
                      <a:endParaRPr lang="th-TH" sz="2800" dirty="0" smtClean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 smtClean="0">
                          <a:sym typeface="Wingdings"/>
                        </a:rPr>
                        <a:t></a:t>
                      </a:r>
                      <a:endParaRPr lang="th-TH" sz="2800" dirty="0" smtClean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th-TH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 smtClean="0">
                          <a:sym typeface="Wingdings"/>
                        </a:rPr>
                        <a:t></a:t>
                      </a:r>
                      <a:endParaRPr lang="th-TH" sz="2800" dirty="0" smtClean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08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ไหลเวียน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3319</TotalTime>
  <Words>1476</Words>
  <Application>Microsoft Office PowerPoint</Application>
  <PresentationFormat>On-screen Show (4:3)</PresentationFormat>
  <Paragraphs>391</Paragraphs>
  <Slides>26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ชุดรูปแบบของ Office</vt:lpstr>
      <vt:lpstr>PowerPoint Presentation</vt:lpstr>
      <vt:lpstr>ที่มาและความสำคัญ</vt:lpstr>
      <vt:lpstr>สาเหตุของการเสียชีวิตจากการบาดเจ็บทั่วโลก</vt:lpstr>
      <vt:lpstr>วัตถุประสงค์</vt:lpstr>
      <vt:lpstr>ขอบเขตของแนวทางฯ</vt:lpstr>
      <vt:lpstr>Out line </vt:lpstr>
      <vt:lpstr>Time Frame</vt:lpstr>
      <vt:lpstr>พื้นที่เป้าหมาย</vt:lpstr>
      <vt:lpstr>จังหวัดเสี่ยงสูงต่อการบาดเจ็บ</vt:lpstr>
      <vt:lpstr>จังหวัดเสี่ยงสูงต่อการบาดเจ็บ (ต่อ)</vt:lpstr>
      <vt:lpstr>แนวทางการดำเนินงานฯ 4 เรื่อง</vt:lpstr>
      <vt:lpstr>แนวทางการดำเนินงานฯ 4 เรื่อง</vt:lpstr>
      <vt:lpstr>การบาดเจ็บในเด็ก Child Injury </vt:lpstr>
      <vt:lpstr>การบาดเจ็บในเด็ก (Child Injury)</vt:lpstr>
      <vt:lpstr>การบาดเจ็บจาก อุบัติเหตุทางถนน</vt:lpstr>
      <vt:lpstr>การบาดเจ็บจากอุบัติเหตุทางถนน</vt:lpstr>
      <vt:lpstr>การบาดเจ็บจากการพลัดตกหกล้มในผู้สูงอายุ</vt:lpstr>
      <vt:lpstr>สถานการณ์การพลัดตกหกล้มในผู้สูงอายุ</vt:lpstr>
      <vt:lpstr>จังหวัดที่มีผู้สูงอายุเสียชีวิตสูงสุด 10 อันดับแรก</vt:lpstr>
      <vt:lpstr>การบาดเจ็บจากการพลัดตกหกล้มในผู้สูงอายุ</vt:lpstr>
      <vt:lpstr>การบาดเจ็บจาก ความรุนแรง</vt:lpstr>
      <vt:lpstr>สถานการณ์การบาดเจ็บจากความรุนแรง</vt:lpstr>
      <vt:lpstr>PowerPoint Presentation</vt:lpstr>
      <vt:lpstr>การบาดเจ็บจากความรุนแรง</vt:lpstr>
      <vt:lpstr>PowerPoint Presentation</vt:lpstr>
      <vt:lpstr>PowerPoint Presentation</vt:lpstr>
    </vt:vector>
  </TitlesOfParts>
  <Company>ncd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การป</dc:title>
  <dc:creator>ดิว</dc:creator>
  <cp:lastModifiedBy>asus</cp:lastModifiedBy>
  <cp:revision>142</cp:revision>
  <dcterms:created xsi:type="dcterms:W3CDTF">2014-01-07T04:29:18Z</dcterms:created>
  <dcterms:modified xsi:type="dcterms:W3CDTF">2014-03-07T05:16:55Z</dcterms:modified>
</cp:coreProperties>
</file>