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72" r:id="rId4"/>
    <p:sldId id="277" r:id="rId5"/>
    <p:sldId id="276" r:id="rId6"/>
    <p:sldId id="275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6" autoAdjust="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04B4C-B0B2-4927-875F-681143519ED2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08686-290C-487D-8C38-40C472A86F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687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ผืนผ้า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ผืนผ้า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ผืนผ้า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ผืนผ้า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3CAF1D-E851-4ED4-BF38-08FE8CE8AE46}" type="datetimeFigureOut">
              <a:rPr lang="th-TH" smtClean="0"/>
              <a:t>16/10/60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3479EF-C7FC-401A-BD5B-340608A995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543800" cy="2362200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การประชุมชี้แจ้งการสำรวจพฤติกรรมเสี่ยงโรคไม่ติดต่อและการบาดเจ็บ พ.ศ. 2561 </a:t>
            </a: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วันที่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17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 ตุลาคม  </a:t>
            </a: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2560  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เวลา 1๒.00  – 1๒.30 น.</a:t>
            </a:r>
            <a:endParaRPr lang="en-US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ดร. กมลทิพย์  วิจิตรสุนทรกุล </a:t>
            </a: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สำนักโรคไม่ติดต่อ </a:t>
            </a:r>
          </a:p>
          <a:p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686800" cy="1470025"/>
          </a:xfrm>
        </p:spPr>
        <p:txBody>
          <a:bodyPr>
            <a:normAutofit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การสำรวจพฤติกรรมเสี่ยงโรคไม่ติดต่อและการบาดเจ็บ พ.ศ. 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>2561 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43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020762"/>
          </a:xfrm>
        </p:spPr>
        <p:txBody>
          <a:bodyPr>
            <a:normAutofit fontScale="90000"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การสำรวจพฤติกรรมเสี่ยงโรคไม่ติดต่อและการบาดเจ็บ </a:t>
            </a:r>
            <a:br>
              <a:rPr lang="th-TH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2400" dirty="0" smtClean="0">
                <a:latin typeface="TH SarabunIT๙" pitchFamily="34" charset="-34"/>
                <a:cs typeface="TH SarabunIT๙" pitchFamily="34" charset="-34"/>
              </a:rPr>
              <a:t>Behavioral Risk Factor Surveillance System 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13852" y="1219200"/>
            <a:ext cx="8777748" cy="2865438"/>
          </a:xfrm>
        </p:spPr>
        <p:txBody>
          <a:bodyPr>
            <a:noAutofit/>
          </a:bodyPr>
          <a:lstStyle/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เป็นระบบข้อมูล เพื่อการเฝ้าระวังปัจจัยเสี่ยงและพฤติกรรมเสี่ยงโรคไม่ติดต่อ </a:t>
            </a:r>
          </a:p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ดำเนินการ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ด้วยการสำรวจตัวอย่าง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(sample 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survey)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เพื่อ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ประมาณค่าประชากร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ด้วยความ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ชุก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(%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หรือ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proportion) 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ค่าเฉลี่ย (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mean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)  อัตราส่วน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(ratio)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ค่า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ความคลาดเคลื่อนมาตรฐาน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(standard 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 error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) </a:t>
            </a:r>
            <a:endParaRPr lang="en-US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มีการติดตามการเปลี่ยนแปลง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ด้วยตัวชี้วัด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ทางสุขภาพ (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health  indicator) </a:t>
            </a:r>
          </a:p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เริ่มมาตั้งแต่  พ.ศ.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2547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จัดทำ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โครงการการสำรวจพฤติกรรมเสี่ยงและการ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บาดเจ็บ มี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รอบการสำรวจทุก </a:t>
            </a:r>
            <a:r>
              <a:rPr lang="en-US" sz="2400" b="1" dirty="0">
                <a:latin typeface="TH SarabunIT๙" pitchFamily="34" charset="-34"/>
                <a:cs typeface="TH SarabunIT๙" pitchFamily="34" charset="-34"/>
              </a:rPr>
              <a:t>3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ปี 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19254"/>
              </p:ext>
            </p:extLst>
          </p:nvPr>
        </p:nvGraphicFramePr>
        <p:xfrm>
          <a:off x="207818" y="4191000"/>
          <a:ext cx="8839199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5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5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03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47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สำรวจทั้งประเทศ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lang="th-TH" sz="2000" dirty="0" smtClean="0">
                        <a:solidFill>
                          <a:srgbClr val="00206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76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จังหวัด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สำรวจเขตสคร. </a:t>
                      </a:r>
                      <a:endParaRPr lang="en-US" sz="2000" baseline="0" dirty="0" smtClean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2000" baseline="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38 </a:t>
                      </a:r>
                      <a:r>
                        <a:rPr lang="th-TH" sz="2000" baseline="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จังหวัด)</a:t>
                      </a:r>
                      <a:endParaRPr lang="th-TH" sz="2000" dirty="0">
                        <a:solidFill>
                          <a:srgbClr val="7030A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สำรวจทั้งประเทศ 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76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จังหวัด)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สำรวจนำร่อง </a:t>
                      </a:r>
                    </a:p>
                    <a:p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Online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err="1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เขตสคร</a:t>
                      </a:r>
                      <a:r>
                        <a:rPr lang="th-TH" sz="2000" baseline="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9 </a:t>
                      </a:r>
                      <a:endParaRPr lang="th-TH" sz="2000" baseline="0" dirty="0" smtClean="0">
                        <a:solidFill>
                          <a:srgbClr val="C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สำรวจเขตสุขภาพ</a:t>
                      </a:r>
                    </a:p>
                    <a:p>
                      <a:r>
                        <a:rPr lang="th-TH" sz="200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24</a:t>
                      </a:r>
                      <a:r>
                        <a:rPr lang="th-TH" sz="2000" baseline="0" dirty="0" smtClean="0">
                          <a:solidFill>
                            <a:srgbClr val="7030A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จังหวัด)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สำรวจ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จังหวัด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มี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21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1203">
                <a:tc>
                  <a:txBody>
                    <a:bodyPr/>
                    <a:lstStyle/>
                    <a:p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2548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 2550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 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2553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2557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2558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พ.ศ. </a:t>
                      </a:r>
                      <a:r>
                        <a:rPr lang="en-US" sz="24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2561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ลูกศรเชื่อมต่อแบบตรง 4"/>
          <p:cNvCxnSpPr/>
          <p:nvPr/>
        </p:nvCxnSpPr>
        <p:spPr>
          <a:xfrm>
            <a:off x="228600" y="5486400"/>
            <a:ext cx="8915400" cy="0"/>
          </a:xfrm>
          <a:prstGeom prst="straightConnector1">
            <a:avLst/>
          </a:prstGeom>
          <a:ln w="180975"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2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พ.ศ. ๒๕๖๑ สำรวจระดับ ๒๑ จังหวัด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4135446"/>
              </p:ext>
            </p:extLst>
          </p:nvPr>
        </p:nvGraphicFramePr>
        <p:xfrm>
          <a:off x="533401" y="914400"/>
          <a:ext cx="5333999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887989"/>
                <a:gridCol w="1479984"/>
                <a:gridCol w="887990"/>
                <a:gridCol w="2078036"/>
              </a:tblGrid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เขต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เขต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จังหวัด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143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ภาคเหนือ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ภาคใต้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เชียงใหม่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๑๑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นครศรีธรรมราช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เชียงราย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สุราษฎร์ธานี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๒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พิษณุโลก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๑๒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สงขลา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๓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นครสวรรค์ 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ปัตตานี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143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ภาคกลาง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ภาคตะวันออกเฉียงเหนือ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๔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ปทุมธานี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๗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ร้อยเอ็ด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พระนครศรีอยุธยา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๘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อุดรธานี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๕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ราชบุรี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๙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นครราชสีมา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สมุทรสาคร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บุรีรัมย์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๖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สมุทรปราการ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๑๐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อุบลราชธานี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สระแก้ว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ศรีสะ</a:t>
                      </a:r>
                      <a:r>
                        <a:rPr lang="th-TH" sz="2000" b="1" dirty="0" err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เกษ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สปคม.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กรุงเทพมหานคร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14326">
                <a:tc grid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๑. จำนวน</a:t>
                      </a: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หน่วยตัวอย่าง จังหวัด</a:t>
                      </a: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ละ  </a:t>
                      </a:r>
                      <a:r>
                        <a:rPr lang="en-US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2,</a:t>
                      </a: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๐</a:t>
                      </a:r>
                      <a:r>
                        <a:rPr lang="en-US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1</a:t>
                      </a: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๖</a:t>
                      </a:r>
                      <a:r>
                        <a:rPr lang="th-TH" sz="2000" b="1" baseline="0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ราย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43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๒. จำนวน</a:t>
                      </a:r>
                      <a:r>
                        <a:rPr lang="th-TH" sz="2000" b="1" dirty="0">
                          <a:effectLst/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หน่วยตัวอย่างของกรุงเทพฯ ๔,๐๐๐ ราย </a:t>
                      </a:r>
                      <a:endParaRPr lang="en-US" sz="2000" dirty="0">
                        <a:effectLst/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6096000" y="990600"/>
            <a:ext cx="2819400" cy="5029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thaiNum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สนับสนุนงบประมาณ เก็บข้อมูลโดย 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สสส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 ทั้ง ๒๑ จังหวัด</a:t>
            </a:r>
          </a:p>
          <a:p>
            <a:pPr marL="514350" indent="-514350">
              <a:buAutoNum type="thaiNumPeriod"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รายงานผลระดับจังหวัด </a:t>
            </a:r>
          </a:p>
          <a:p>
            <a:pPr marL="514350" indent="-514350">
              <a:buAutoNum type="thaiNumPeriod"/>
            </a:pPr>
            <a:r>
              <a:rPr lang="en-US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*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มีเขต ๒, เขต ๓, </a:t>
            </a: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เขต ๗ และเขต ๘    </a:t>
            </a:r>
          </a:p>
          <a:p>
            <a:r>
              <a:rPr lang="th-TH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สำรวจ ๑ จังหวัด </a:t>
            </a:r>
          </a:p>
          <a:p>
            <a:endParaRPr lang="th-TH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67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IT๙" pitchFamily="34" charset="-34"/>
                <a:cs typeface="TH SarabunIT๙" pitchFamily="34" charset="-34"/>
              </a:rPr>
              <a:t>แผนการดำเนินงาน </a:t>
            </a:r>
            <a:r>
              <a:rPr lang="en-US" sz="4800" b="1" dirty="0" smtClean="0">
                <a:latin typeface="TH SarabunIT๙" pitchFamily="34" charset="-34"/>
                <a:cs typeface="TH SarabunIT๙" pitchFamily="34" charset="-34"/>
              </a:rPr>
              <a:t>BRFSS 2561</a:t>
            </a:r>
            <a:endParaRPr lang="th-TH" sz="48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" name="ตัวแทนเนื้อหา 5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18594" t="33474" r="17759" b="11402"/>
          <a:stretch/>
        </p:blipFill>
        <p:spPr bwMode="auto">
          <a:xfrm>
            <a:off x="228600" y="1371600"/>
            <a:ext cx="8610600" cy="47243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15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43026"/>
              </p:ext>
            </p:extLst>
          </p:nvPr>
        </p:nvGraphicFramePr>
        <p:xfrm>
          <a:off x="0" y="381000"/>
          <a:ext cx="91440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/>
                <a:gridCol w="6816436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หน่วยงาน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การสนับสนุนงบประมาณ</a:t>
                      </a:r>
                      <a:r>
                        <a:rPr lang="th-TH" sz="32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สำนักงานป้องกันควบคุมโรคเขต </a:t>
                      </a:r>
                    </a:p>
                    <a:p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สำนัก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NCD  </a:t>
                      </a: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สนับสนุนงบประมาณ </a:t>
                      </a:r>
                      <a:r>
                        <a:rPr lang="th-TH" sz="2800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ให้สคร</a:t>
                      </a: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12,</a:t>
                      </a: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๒๕๐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บาท ต่อจังหวัด สำหรับ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1. </a:t>
                      </a: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จัดการอบรมการเก็บข้อมูลให้จังหวัด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๒. นิเทศ คุณภาพข้อมูลการสำรวจ  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สำนักงานสาธารณสุขจังหวัด</a:t>
                      </a:r>
                      <a:endParaRPr lang="th-TH" sz="2800" b="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สำนัก </a:t>
                      </a:r>
                      <a:r>
                        <a:rPr lang="en-US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NCD </a:t>
                      </a: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สนับสนุนงบประมาณ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การเก็บข้อมูล  ๒๖๒,๐๘๐ บาทต่อจังหวัด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***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งบ</a:t>
                      </a:r>
                      <a:r>
                        <a:rPr lang="th-TH" sz="28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สสส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***  </a:t>
                      </a:r>
                      <a:endParaRPr lang="th-TH" sz="28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๑. เก็บข้อมูล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๐ บาท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x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๒,๐๑๖ ราย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=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๒๒๑,๗๖๐ บาท  </a:t>
                      </a: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๒. ค่าแบบสัมภาษณ์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๒๐ บาท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x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๒,๐๑๖ ราย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=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๔๐,๓๒๐ บาท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สำนักโรคไม่ติดต่อ </a:t>
                      </a:r>
                      <a:endParaRPr lang="th-TH" sz="2800" b="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๑. จัดประชุมชี้แจงการดำเนินงานโครงการฯ และการวัดทางสุขภาพ ๓ วัน </a:t>
                      </a:r>
                      <a:r>
                        <a:rPr lang="en-US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: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เดือนธันวาคม </a:t>
                      </a:r>
                      <a:r>
                        <a:rPr lang="en-US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:  </a:t>
                      </a:r>
                      <a:r>
                        <a:rPr lang="th-TH" sz="28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และ จังหวัด)</a:t>
                      </a:r>
                      <a:endParaRPr lang="th-TH" sz="28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indent="0">
                        <a:buNone/>
                      </a:pP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๒.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นิเทศ คุณภาพข้อมูลการสำรวจ  ร่วมกับ </a:t>
                      </a:r>
                      <a:r>
                        <a:rPr lang="th-TH" sz="28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8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  <a:r>
                        <a:rPr lang="th-TH" sz="2800" dirty="0" smtClean="0"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endParaRPr lang="th-TH" sz="2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2756131"/>
              </p:ext>
            </p:extLst>
          </p:nvPr>
        </p:nvGraphicFramePr>
        <p:xfrm>
          <a:off x="152400" y="304800"/>
          <a:ext cx="8763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133600"/>
                <a:gridCol w="2514600"/>
                <a:gridCol w="2209800"/>
                <a:gridCol w="1143000"/>
              </a:tblGrid>
              <a:tr h="472440">
                <a:tc>
                  <a:txBody>
                    <a:bodyPr/>
                    <a:lstStyle/>
                    <a:p>
                      <a:endParaRPr lang="th-TH" sz="2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พฤศจิกายน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ธันวาคม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มกราคม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มิถุนายน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สำนัก</a:t>
                      </a:r>
                      <a:endParaRPr lang="en-US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NCD</a:t>
                      </a:r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สุ่มตัวอย่าง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แจ้งรายชื่อ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cluster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ให้ 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และ จังหวัดทราบ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พัฒนา 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application program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จัดอบรม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+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จัดส่งรายชื่อหน่วยตัวอย่าง 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cluster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เก็บข้อมูล ให้ 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และ จังหวัด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ทดสอบระบบเก็บข้อมูล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เปิดระบบเก็บข้อมูลออนไลน์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ระยะ  ๖ เดือน (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มค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.- 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มิย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๒๕๖๑) </a:t>
                      </a:r>
                    </a:p>
                    <a:p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๓. นิเทศคุณภาพข้อมูล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ปิดระบบการเก็บข้อมูล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ส่งรายชื่อผู้ประสานงาน 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เข้ารับการอบรม</a:t>
                      </a: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&amp;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ชี้แจงการดำเนินงานของสำนัก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จัดการอบรมทีมเก็บข้อมูลให้จังหวัด</a:t>
                      </a:r>
                    </a:p>
                    <a:p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3.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ส่งแผนนิเทศคุณภาพข้อมูลให้ สำนัก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NCD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อบรมทีมเก็บข้อมูลให้จังหวัด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นิเทศคุณภาพข้อมูล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จังหวัด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ส่งรายชื่อผู้ประสานงาน 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3.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เตรียมผู้เก็บข้อมูล 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เข้ารับการอบรม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&amp;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ชี้แจงการดำเนินงานของสำนัก</a:t>
                      </a:r>
                      <a:endParaRPr lang="th-TH" sz="200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 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ผู้เก็บข้อมูลทำสัญญาเก็บข้อมูล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กับ สำนัก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ncd</a:t>
                      </a:r>
                      <a:endParaRPr lang="en-US" sz="2000" baseline="0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3.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ส่งแผนการเก็บข้อมูล ให้ </a:t>
                      </a:r>
                      <a:r>
                        <a:rPr lang="th-TH" sz="2000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และ สำนัก 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NCD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th-TH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 ทีมเก็บข้อมูลจังหวัด รับการอบรม</a:t>
                      </a:r>
                    </a:p>
                    <a:p>
                      <a:r>
                        <a:rPr lang="en-US" sz="2000" dirty="0" smtClean="0"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en-US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เก็บข้อมูลสำรวจ </a:t>
                      </a:r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5105400" y="6258222"/>
            <a:ext cx="3276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 smtClean="0">
                <a:solidFill>
                  <a:schemeClr val="tx1"/>
                </a:solidFill>
              </a:rPr>
              <a:t>ขอบพระคุณมากค่ะ </a:t>
            </a:r>
            <a:r>
              <a:rPr lang="th-TH" b="1" i="1" dirty="0" err="1" smtClean="0">
                <a:solidFill>
                  <a:schemeClr val="tx1"/>
                </a:solidFill>
                <a:latin typeface="Century"/>
              </a:rPr>
              <a:t>☺☻</a:t>
            </a:r>
            <a:endParaRPr lang="th-TH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แฟชั่น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</TotalTime>
  <Words>604</Words>
  <Application>Microsoft Office PowerPoint</Application>
  <PresentationFormat>นำเสนอทางหน้าจอ (4:3)</PresentationFormat>
  <Paragraphs>141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เสมอภาค</vt:lpstr>
      <vt:lpstr>การสำรวจพฤติกรรมเสี่ยงโรคไม่ติดต่อและการบาดเจ็บ พ.ศ. 2561 </vt:lpstr>
      <vt:lpstr>การสำรวจพฤติกรรมเสี่ยงโรคไม่ติดต่อและการบาดเจ็บ  Behavioral Risk Factor Surveillance System </vt:lpstr>
      <vt:lpstr>พ.ศ. ๒๕๖๑ สำรวจระดับ ๒๑ จังหวัด </vt:lpstr>
      <vt:lpstr>แผนการดำเนินงาน BRFSS 2561</vt:lpstr>
      <vt:lpstr>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การสำรวจพฤติกรรมเสี่ยงโรคไม่ติดต่อและการบาดเจ็บ พ.ศ. 2561</dc:title>
  <dc:creator>Acer</dc:creator>
  <cp:lastModifiedBy>Acer</cp:lastModifiedBy>
  <cp:revision>54</cp:revision>
  <dcterms:created xsi:type="dcterms:W3CDTF">2017-09-28T03:55:21Z</dcterms:created>
  <dcterms:modified xsi:type="dcterms:W3CDTF">2017-10-16T14:44:31Z</dcterms:modified>
</cp:coreProperties>
</file>