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9" r:id="rId14"/>
    <p:sldId id="270" r:id="rId15"/>
    <p:sldId id="262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ลักษณะสีปานกลาง 3 - 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ลักษณะ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ลักษณะ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ลักษณะ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ลักษณะ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ลักษณะสีปานกลาง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ลักษณะสีเข้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ลักษณะสีปานกลาง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ลักษณะสีปานกลาง 3 - เน้น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ลักษณะสีปานกลาง 3 - 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ลักษณะสีเข้ม 1 - เน้น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ลักษณะ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ลักษณะสีปานกลาง 3 - เน้น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60" d="100"/>
          <a:sy n="60" d="100"/>
        </p:scale>
        <p:origin x="-78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84D28-A27A-4FD9-8E0D-BEA014D372F8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D26AF-A9A8-41C3-961C-DD470ABB421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63C1-7C5B-4A48-BD6D-9B44E5EDE3CC}" type="datetimeFigureOut">
              <a:rPr lang="th-TH" smtClean="0"/>
              <a:pPr/>
              <a:t>07/06/56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5D6C-6E70-4EBB-805A-0D627D264D0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2403698"/>
          </a:xfrm>
        </p:spPr>
        <p:txBody>
          <a:bodyPr>
            <a:noAutofit/>
          </a:bodyPr>
          <a:lstStyle/>
          <a:p>
            <a:r>
              <a:rPr lang="th-TH" sz="13000" b="1" dirty="0" smtClean="0">
                <a:latin typeface="Cooper Black" pitchFamily="18" charset="0"/>
              </a:rPr>
              <a:t> โรคเบาหวาน</a:t>
            </a:r>
            <a:endParaRPr lang="th-TH" sz="13000" b="1" dirty="0"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4221088"/>
            <a:ext cx="5256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ดร.</a:t>
            </a:r>
            <a:r>
              <a:rPr lang="th-TH" sz="3200" b="1" dirty="0" err="1" smtClean="0"/>
              <a:t>ศิริ</a:t>
            </a:r>
            <a:r>
              <a:rPr lang="th-TH" sz="3200" b="1" dirty="0" smtClean="0"/>
              <a:t>ลักษณ์ จิตต์ระเบียบและคณะฯ</a:t>
            </a:r>
          </a:p>
          <a:p>
            <a:r>
              <a:rPr lang="th-TH" b="1" dirty="0" smtClean="0"/>
              <a:t>           </a:t>
            </a:r>
            <a:r>
              <a:rPr lang="th-TH" sz="3600" b="1" dirty="0" smtClean="0"/>
              <a:t>สำนักโรคไม่ติดต่อ</a:t>
            </a:r>
            <a:endParaRPr lang="th-TH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การปฏิบัติตัวเพื่อป้องกันโรคเบาหวาน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517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th-TH" sz="3800" b="1" dirty="0" smtClean="0">
                <a:latin typeface="Cordia New" pitchFamily="34" charset="-34"/>
              </a:rPr>
              <a:t>1. การรับประทานอาหาร</a:t>
            </a:r>
          </a:p>
          <a:p>
            <a:pPr lvl="0"/>
            <a:r>
              <a:rPr lang="th-TH" dirty="0" smtClean="0"/>
              <a:t>เลือกอาหารที่เหมาะสม มีความหลากหลายครบ 5 หมู่</a:t>
            </a:r>
            <a:endParaRPr lang="en-US" dirty="0" smtClean="0"/>
          </a:p>
          <a:p>
            <a:pPr lvl="0"/>
            <a:r>
              <a:rPr lang="th-TH" dirty="0" smtClean="0"/>
              <a:t>เลือกอาหารที่รสไม่จัด ลดการรับประทานอาหารที่มีรสชาติหวาน มัน เค็มลง</a:t>
            </a:r>
            <a:endParaRPr lang="en-US" dirty="0" smtClean="0"/>
          </a:p>
          <a:p>
            <a:pPr lvl="0"/>
            <a:r>
              <a:rPr lang="th-TH" dirty="0" smtClean="0"/>
              <a:t>ปรุงอาหารด้วยวิธีต้ม ตุ๋น นึ่ง อบ ยำ และผัดที่ไม่มันมากกว่าการทอด</a:t>
            </a:r>
            <a:endParaRPr lang="en-US" dirty="0" smtClean="0"/>
          </a:p>
          <a:p>
            <a:pPr lvl="0"/>
            <a:r>
              <a:rPr lang="th-TH" dirty="0" smtClean="0"/>
              <a:t>รับประทานผัก 3-5 ส่วน/วัน ได้แก่ ผักสด 3-5 ทัพพี/วัน หรือผักสุก 9 ช้อนโต๊ะ/วัน</a:t>
            </a:r>
          </a:p>
          <a:p>
            <a:pPr lvl="0">
              <a:buNone/>
            </a:pPr>
            <a:endParaRPr lang="en-US" sz="2400" dirty="0" smtClean="0"/>
          </a:p>
          <a:p>
            <a:pPr marL="514350" lvl="0" indent="-514350">
              <a:buNone/>
            </a:pPr>
            <a:endParaRPr lang="en-US" dirty="0" smtClean="0"/>
          </a:p>
          <a:p>
            <a:endParaRPr lang="th-TH" dirty="0"/>
          </a:p>
        </p:txBody>
      </p:sp>
      <p:pic>
        <p:nvPicPr>
          <p:cNvPr id="2050" name="Picture 2" descr="C:\Documents and Settings\Administrator\Desktop\PicFB\201305062916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869160"/>
            <a:ext cx="2418987" cy="168897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esktop\PicFB\food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97152"/>
            <a:ext cx="1952253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การปฏิบัติตัวเพื่อป้องกันโรคเบาหวาน(ต่อ)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th-TH" sz="4100" b="1" dirty="0" smtClean="0">
                <a:latin typeface="Cordia New" pitchFamily="34" charset="-34"/>
                <a:cs typeface="Cordia New" pitchFamily="34" charset="-34"/>
              </a:rPr>
              <a:t>2. การออกกำลังกายหรือการเคลื่อนไหวร่างกายที่กระฉับกระเฉง</a:t>
            </a:r>
            <a:endParaRPr lang="en-US" sz="41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th-TH" dirty="0" smtClean="0"/>
              <a:t>	</a:t>
            </a:r>
            <a:r>
              <a:rPr lang="th-TH" sz="3800" dirty="0" smtClean="0"/>
              <a:t>ออกกำลังกายสม่ำเสมอ อย่างน้อยวันละ 30 นาที 5 วันต่อสัปดาห์</a:t>
            </a:r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r>
              <a:rPr lang="th-TH" sz="4100" b="1" dirty="0" smtClean="0"/>
              <a:t>3. การควบคุมให้น้ำหนักตัวที่เหมาะสม</a:t>
            </a:r>
            <a:endParaRPr lang="en-US" sz="4100" dirty="0" smtClean="0"/>
          </a:p>
          <a:p>
            <a:pPr lvl="0">
              <a:buNone/>
            </a:pPr>
            <a:r>
              <a:rPr lang="th-TH" sz="3800" dirty="0" smtClean="0"/>
              <a:t>     ดัชนีมวลกาย ไม่เกิน 23 กิโลกรัม/ตารางเมตร</a:t>
            </a:r>
            <a:endParaRPr lang="en-US" sz="3800" dirty="0" smtClean="0"/>
          </a:p>
          <a:p>
            <a:pPr>
              <a:buNone/>
            </a:pPr>
            <a:r>
              <a:rPr lang="th-TH" sz="3800" dirty="0" smtClean="0"/>
              <a:t>     คำนวณโดยใช้สมการ</a:t>
            </a:r>
            <a:endParaRPr lang="en-US" sz="3800" dirty="0" smtClean="0"/>
          </a:p>
          <a:p>
            <a:pPr>
              <a:buNone/>
            </a:pPr>
            <a:r>
              <a:rPr lang="th-TH" sz="3800" dirty="0" smtClean="0"/>
              <a:t>       	ดัชนีมวลกาย </a:t>
            </a:r>
            <a:r>
              <a:rPr lang="en-US" sz="3800" dirty="0" smtClean="0"/>
              <a:t>=   </a:t>
            </a:r>
            <a:r>
              <a:rPr lang="en-US" sz="3800" u="sng" dirty="0" smtClean="0"/>
              <a:t>  </a:t>
            </a:r>
            <a:r>
              <a:rPr lang="th-TH" sz="3800" u="sng" dirty="0" smtClean="0"/>
              <a:t>   น้ำหนักตัว (กิโลกรัม)      </a:t>
            </a:r>
            <a:endParaRPr lang="en-US" sz="3800" dirty="0" smtClean="0"/>
          </a:p>
          <a:p>
            <a:pPr>
              <a:buNone/>
            </a:pPr>
            <a:r>
              <a:rPr lang="th-TH" sz="3800" dirty="0" smtClean="0"/>
              <a:t>                                      ส่วนสูง (เมตร) </a:t>
            </a:r>
            <a:r>
              <a:rPr lang="en-US" sz="3800" dirty="0" smtClean="0"/>
              <a:t>x </a:t>
            </a:r>
            <a:r>
              <a:rPr lang="th-TH" sz="3800" dirty="0" smtClean="0"/>
              <a:t>ส่วนสูง (เมตร)</a:t>
            </a:r>
            <a:endParaRPr lang="en-US" sz="3800" dirty="0" smtClean="0"/>
          </a:p>
          <a:p>
            <a:pPr lvl="0">
              <a:buNone/>
            </a:pPr>
            <a:r>
              <a:rPr lang="th-TH" sz="3800" dirty="0" smtClean="0"/>
              <a:t>           รอบเอว ชาย น้อยกว่า 90 เซนติเมตร</a:t>
            </a:r>
            <a:endParaRPr lang="en-US" sz="3800" dirty="0" smtClean="0"/>
          </a:p>
          <a:p>
            <a:pPr>
              <a:buNone/>
            </a:pPr>
            <a:r>
              <a:rPr lang="th-TH" sz="3800" dirty="0" smtClean="0"/>
              <a:t> 	                 หญิง น้อยกว่า 80 เซนติเมตร</a:t>
            </a:r>
            <a:endParaRPr lang="en-US" sz="3800" dirty="0" smtClean="0"/>
          </a:p>
          <a:p>
            <a:endParaRPr lang="th-TH" dirty="0"/>
          </a:p>
        </p:txBody>
      </p:sp>
      <p:pic>
        <p:nvPicPr>
          <p:cNvPr id="1028" name="Picture 4" descr="C:\Documents and Settings\Administrator\Desktop\PicFB\6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216217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การปฏิบัติตัวเพื่อป้องกันโรคเบาหวาน(ต่อ)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th-TH" b="1" dirty="0" smtClean="0"/>
              <a:t>4. การดูแลจิตใจและอารมณ์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     ทำจิตใจให้สบาย ผ่อนคลายความเครียดทำใจเรื่องของการควบคุมตนเองในการรับประทานอาหารและออกกำลังกาย</a:t>
            </a:r>
          </a:p>
          <a:p>
            <a:pPr>
              <a:buNone/>
            </a:pPr>
            <a:r>
              <a:rPr lang="th-TH" b="1" dirty="0" smtClean="0"/>
              <a:t>5. การตรวจสุขภาพประจำปีในผู้ที่มีอายุ 35 ปีขึ้นไป</a:t>
            </a:r>
            <a:endParaRPr lang="en-US" dirty="0" smtClean="0"/>
          </a:p>
          <a:p>
            <a:pPr>
              <a:buNone/>
            </a:pPr>
            <a:r>
              <a:rPr lang="th-TH" dirty="0" smtClean="0"/>
              <a:t>     ควรไปรับการตรวจสุขภาพสม่ำเสมอ ปีละ 1 ครั้ง</a:t>
            </a:r>
            <a:endParaRPr lang="en-US" dirty="0" smtClean="0"/>
          </a:p>
          <a:p>
            <a:pPr lvl="0">
              <a:buNone/>
            </a:pPr>
            <a:r>
              <a:rPr lang="th-TH" b="1" dirty="0" smtClean="0"/>
              <a:t>6. ควบคุมความดันโลหิต</a:t>
            </a:r>
          </a:p>
          <a:p>
            <a:pPr lvl="0">
              <a:buNone/>
            </a:pPr>
            <a:r>
              <a:rPr lang="th-TH" b="1" dirty="0" smtClean="0"/>
              <a:t>7. เลิกสูบบุหรี่ </a:t>
            </a:r>
            <a:r>
              <a:rPr lang="th-TH" dirty="0" smtClean="0"/>
              <a:t>และหลีกเลี่ยงจากการได้รับควันบุหรี่</a:t>
            </a:r>
            <a:endParaRPr lang="en-US" dirty="0" smtClean="0"/>
          </a:p>
          <a:p>
            <a:pPr lvl="0">
              <a:buNone/>
            </a:pPr>
            <a:r>
              <a:rPr lang="th-TH" b="1" dirty="0" smtClean="0"/>
              <a:t>8. ลดการดื่มปริมาณแอลกอฮอล์ </a:t>
            </a:r>
            <a:r>
              <a:rPr lang="th-TH" dirty="0" smtClean="0"/>
              <a:t>(ชายไม่เกิน 2 แก้ว/วัน หญิงไม่เกิน 1 แก้ว/วัน)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endParaRPr lang="th-TH" dirty="0"/>
          </a:p>
        </p:txBody>
      </p:sp>
      <p:pic>
        <p:nvPicPr>
          <p:cNvPr id="3076" name="Picture 4" descr="C:\Documents and Settings\Administrator\Desktop\PicFB\ดาวน์โหลด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630957" cy="486941"/>
          </a:xfrm>
          <a:prstGeom prst="rect">
            <a:avLst/>
          </a:prstGeom>
          <a:noFill/>
        </p:spPr>
      </p:pic>
      <p:pic>
        <p:nvPicPr>
          <p:cNvPr id="3077" name="Picture 5" descr="C:\Documents and Settings\Administrator\Desktop\PicFB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853676"/>
            <a:ext cx="1647778" cy="1591548"/>
          </a:xfrm>
          <a:prstGeom prst="rect">
            <a:avLst/>
          </a:prstGeom>
          <a:noFill/>
        </p:spPr>
      </p:pic>
      <p:pic>
        <p:nvPicPr>
          <p:cNvPr id="3078" name="Picture 6" descr="C:\Documents and Settings\Administrator\Desktop\PicFB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780928"/>
            <a:ext cx="1741177" cy="897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กินตามวัย...ห่างไกล</a:t>
            </a:r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โรค</a:t>
            </a:r>
            <a:endParaRPr lang="th-TH" sz="6600" b="1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8229600" cy="475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536"/>
                <a:gridCol w="2016224"/>
                <a:gridCol w="4474840"/>
              </a:tblGrid>
              <a:tr h="1009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/>
                        <a:t>กลุ่มอายุต่างๆ</a:t>
                      </a:r>
                    </a:p>
                    <a:p>
                      <a:pPr algn="ctr"/>
                      <a:endParaRPr lang="th-TH" sz="2800" b="1" dirty="0"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/>
                        <a:t>ภาวะเสี่ยงต่อโรคทางโภชนาการ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/>
                        <a:t>อาหารที่ควรบริโภค</a:t>
                      </a:r>
                    </a:p>
                    <a:p>
                      <a:pPr algn="ctr"/>
                      <a:endParaRPr lang="th-TH" sz="2800" b="1" dirty="0"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34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800" dirty="0" smtClean="0"/>
                        <a:t>วัยทำงาน                      </a:t>
                      </a:r>
                      <a:r>
                        <a:rPr lang="en-US" sz="2400" dirty="0" smtClean="0"/>
                        <a:t>(</a:t>
                      </a:r>
                      <a:r>
                        <a:rPr lang="th-TH" sz="2400" dirty="0" smtClean="0"/>
                        <a:t>อายุ</a:t>
                      </a:r>
                      <a:r>
                        <a:rPr lang="en-US" sz="2400" dirty="0" smtClean="0"/>
                        <a:t>15-59 </a:t>
                      </a:r>
                      <a:r>
                        <a:rPr lang="th-TH" sz="2400" dirty="0" smtClean="0"/>
                        <a:t>ปี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800" dirty="0" smtClean="0"/>
                        <a:t>ชายวัยทอง    </a:t>
                      </a:r>
                      <a:r>
                        <a:rPr lang="th-TH" sz="2400" dirty="0" smtClean="0"/>
                        <a:t>(อายุ </a:t>
                      </a:r>
                      <a:r>
                        <a:rPr lang="en-US" sz="2400" dirty="0" smtClean="0"/>
                        <a:t>40-59 </a:t>
                      </a:r>
                      <a:r>
                        <a:rPr lang="th-TH" sz="2400" dirty="0" smtClean="0"/>
                        <a:t>ปี)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800" dirty="0" smtClean="0"/>
                        <a:t>หญิงวัยทอง </a:t>
                      </a:r>
                      <a:r>
                        <a:rPr lang="th-TH" sz="2400" dirty="0" smtClean="0"/>
                        <a:t>(อายุ </a:t>
                      </a:r>
                      <a:r>
                        <a:rPr lang="en-US" sz="2400" dirty="0" smtClean="0"/>
                        <a:t>45-59 </a:t>
                      </a:r>
                      <a:r>
                        <a:rPr lang="th-TH" sz="2400" dirty="0" smtClean="0"/>
                        <a:t>ปี)</a:t>
                      </a:r>
                    </a:p>
                    <a:p>
                      <a:endParaRPr lang="th-TH" sz="2800" dirty="0"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โรคอ้วน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โรคเบาหวาน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โรคหัวใจและหลอดเลือด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โรค</a:t>
                      </a:r>
                      <a:r>
                        <a:rPr lang="th-TH" sz="2800" dirty="0" err="1" smtClean="0"/>
                        <a:t>เก๊าท์</a:t>
                      </a:r>
                      <a:endParaRPr lang="th-TH" sz="28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โรคกระดูกพรุน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โรคมะเร็ง</a:t>
                      </a:r>
                    </a:p>
                    <a:p>
                      <a:endParaRPr lang="th-TH" sz="2800" b="1" dirty="0"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อาหารครบ </a:t>
                      </a:r>
                      <a:r>
                        <a:rPr lang="en-US" sz="2800" dirty="0" smtClean="0"/>
                        <a:t>5 </a:t>
                      </a:r>
                      <a:r>
                        <a:rPr lang="th-TH" sz="2800" dirty="0" smtClean="0"/>
                        <a:t>หมู่และหลากหลาย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กินปลา  เนื้อสัตว์  ไม่ติดมัน  ถั่วเมล็ดแห้ง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กินอาหารไทย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อาหารที่อุดมด้วยแคลเซียม เช่น นมรสจืด ปลาเล็ก ปลาน้อย กุ้งฝอย กุ้งแห้ง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dirty="0" smtClean="0"/>
                        <a:t>ใช้น้ำมันพืช (ยกเว้นน้ำมันจากเมล็ดปาล์มและน้ำมันมะพร้าว)ในการประกอบอาหาร</a:t>
                      </a:r>
                      <a:endParaRPr lang="th-TH" sz="2800" b="1" dirty="0" smtClean="0"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683568" y="1700807"/>
          <a:ext cx="7869560" cy="4693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28392"/>
                <a:gridCol w="4341168"/>
              </a:tblGrid>
              <a:tr h="1044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/>
                        <a:t>อาหารที่ควรหลีกเลี่ยง</a:t>
                      </a:r>
                      <a:endParaRPr lang="th-TH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/>
                        <a:t>ข้อควรปฏิบัติ</a:t>
                      </a:r>
                    </a:p>
                    <a:p>
                      <a:pPr algn="ctr"/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12935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อาหารที่มีรสจัด เช่น หวานจัด เค็มจัด เผ็ดจัด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อาหารปิ้ง  ย่างที่ไห้เกรียม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อาหารทอด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เนื้อสัตว์ติดมัน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กะทิและเนย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เครื่องดื่มแอลกอฮอล์</a:t>
                      </a:r>
                    </a:p>
                    <a:p>
                      <a:endParaRPr lang="th-TH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หมั่นดูแลน้ำหนักตัวให้อยู่ในเกณฑ์ปกติ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ออกกำลังกายสม่ำเสมอ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พักผ่อนให้เพียงพอ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dirty="0" smtClean="0"/>
                        <a:t>ตรวจสุขภาพช่องปาก</a:t>
                      </a:r>
                    </a:p>
                    <a:p>
                      <a:endParaRPr lang="th-TH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415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กินตามวัย...ห่างไกล</a:t>
            </a:r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โรค(ต่อ)</a:t>
            </a:r>
            <a:endParaRPr lang="th-TH" sz="6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692696"/>
            <a:ext cx="62646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/>
              <a:t>Q &amp; A</a:t>
            </a:r>
            <a:endParaRPr lang="th-TH" sz="15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284984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Thank You...</a:t>
            </a:r>
            <a:endParaRPr lang="th-TH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latin typeface="+mj-lt"/>
              </a:rPr>
              <a:t>สถานการณ์โรค</a:t>
            </a:r>
            <a:endParaRPr lang="th-TH" sz="4800" b="1" dirty="0">
              <a:latin typeface="+mj-lt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None/>
            </a:pPr>
            <a:r>
              <a:rPr lang="th-TH" sz="3200" b="1" dirty="0" smtClean="0"/>
              <a:t>	</a:t>
            </a:r>
          </a:p>
          <a:p>
            <a:pPr lvl="1">
              <a:buNone/>
            </a:pPr>
            <a:r>
              <a:rPr lang="th-TH" sz="3200" b="1" dirty="0" smtClean="0"/>
              <a:t>			 ปัจจุบัน ทั่วโลกให้ความสำคัญกับการจัดการโรค     ไม่ติดต่อเรื้อรังมากขึ้น เนื่องจากสภาวะความเป็นอยู่และ    วิถี ชีวิตที่เปลี่ยนไป ทำให้ผู้ป่วยกลุ่มนี้มีจำนวนเพิ่มขึ้น                                                           จากรายงานสถิติสุขภาพทั่วโลกปี พ.ศ. 2555 ขององค์การอนามัยโลก พบว่า 1 ใน 10 ของประชาชนในวัยผู้ใหญ่ป่วยเป็นโรคเบาหวาน และพบว่าประมาณร้อยละ 63 ของการเสียชีวิตทั้งหมดทั่วโลก เกิดจากโรคไม่ติดต่อเรื้อรังเรื้อรัง 		</a:t>
            </a:r>
            <a:endParaRPr lang="th-TH" sz="3200" b="1" dirty="0"/>
          </a:p>
        </p:txBody>
      </p:sp>
      <p:pic>
        <p:nvPicPr>
          <p:cNvPr id="7" name="Picture 2" descr="C:\Documents and Settings\Administrator\Desktop\PicFB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158417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latin typeface="+mj-lt"/>
              </a:rPr>
              <a:t>สถานการณ์โรค(ต่อ)</a:t>
            </a:r>
            <a:endParaRPr lang="th-TH" sz="4800" b="1" dirty="0">
              <a:latin typeface="+mj-lt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1" algn="thaiDist">
              <a:buNone/>
            </a:pPr>
            <a:r>
              <a:rPr lang="th-TH" b="1" dirty="0" smtClean="0"/>
              <a:t>  		</a:t>
            </a:r>
            <a:r>
              <a:rPr lang="th-TH" sz="3200" b="1" dirty="0" smtClean="0"/>
              <a:t>	</a:t>
            </a:r>
          </a:p>
          <a:p>
            <a:pPr lvl="1" algn="thaiDist">
              <a:buNone/>
            </a:pPr>
            <a:r>
              <a:rPr lang="th-TH" sz="3200" b="1" dirty="0" smtClean="0"/>
              <a:t>			สำหรับประเทศไทย รายงานจากการสำรวจสุขภาพประชาชนไทยโดยการตรวจร่างกาย ครั้งที่ 4 พ.ศ. 2551-2552 พบความชุกของโรคเบาหวาน ในประชากรไทยอายุ 15 ปีขึ้นไป คิดเป็นร้อยละ 6.9 ทั้งนี้พบว่า 1 ใน 3 ของผู้ที่เป็นเบาหวานไม่เคยได้รับการวินิจฉัยว่าเป็นเบาหวานมาก่อน และมีผู้ที่ได้รับการวินิจฉัยว่าเป็นเบาหวานแต่ไม่ได้รับ                                    การรักษา คิดเป็นร้อยละ 3.3 </a:t>
            </a:r>
            <a:endParaRPr lang="th-TH" sz="3200" b="1" dirty="0"/>
          </a:p>
        </p:txBody>
      </p:sp>
      <p:pic>
        <p:nvPicPr>
          <p:cNvPr id="6" name="Picture 2" descr="C:\Documents and Settings\Administrator\Desktop\PicFB\ดาวน์โหลด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153352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/>
              <a:t>มาตรการในการรับมือของกรมควบคุมโรค                        ต่อเบาหวานในอนาคต</a:t>
            </a:r>
            <a:endParaRPr lang="th-TH" b="1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395536" y="1576709"/>
          <a:ext cx="8435280" cy="511963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15208"/>
                <a:gridCol w="2019672"/>
                <a:gridCol w="3600400"/>
              </a:tblGrid>
              <a:tr h="75344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กลยุทธ์หลัก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กลุ่มเป้าหมาย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แนวทางการดำเนินงาน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35"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การพัฒนาสภาวะแวดล้อม</a:t>
                      </a:r>
                    </a:p>
                    <a:p>
                      <a:r>
                        <a:rPr lang="th-TH" sz="2400" b="1" dirty="0" smtClean="0"/>
                        <a:t>ด้านสังคมและกายภาพ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ประชากรทั่วไป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การพัฒนานโยบายด้านเศรษฐกิจและสังคมที่ส่งผลต่อปัจจัยกำหนดในการก่อโรคไม่ติดต่อ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979"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ลดความเสี่ยงโดยการสร้างเสริมวิถีชีวิตสุขภาพ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/>
                        <a:t>ประชากรทั่วไป</a:t>
                      </a:r>
                    </a:p>
                    <a:p>
                      <a:pPr algn="ctr"/>
                      <a:r>
                        <a:rPr lang="th-TH" sz="2400" b="1" dirty="0" smtClean="0"/>
                        <a:t>กลุ่มเสี่ยง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การปรับเปลี่ยนพฤติกรรมสุขภาพที่ดี</a:t>
                      </a:r>
                    </a:p>
                    <a:p>
                      <a:r>
                        <a:rPr lang="th-TH" sz="2400" b="1" dirty="0" smtClean="0"/>
                        <a:t>การให้ข้อมูลข่าวสารและความรู้เกี่ยวกับโรคเบาหวานผ่านช่องทางสื่อต่างๆ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979"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การดำเนินการทางคลินิก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 กลุ่มเสี่ยง</a:t>
                      </a:r>
                    </a:p>
                    <a:p>
                      <a:pPr algn="ctr"/>
                      <a:r>
                        <a:rPr lang="th-TH" sz="2400" b="1" dirty="0" smtClean="0"/>
                        <a:t>กลุ่มป่วย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การป้องกันเชิงรุก</a:t>
                      </a:r>
                    </a:p>
                    <a:p>
                      <a:r>
                        <a:rPr lang="th-TH" sz="2400" b="1" dirty="0" smtClean="0"/>
                        <a:t>การคัดกรองกลุ่มเสี่ยงและการจัดการตนเองเพื่อลดเสี่ยง</a:t>
                      </a:r>
                    </a:p>
                    <a:p>
                      <a:r>
                        <a:rPr lang="th-TH" sz="2400" b="1" dirty="0" smtClean="0"/>
                        <a:t>การรักษาโรคในระยะเริ่มแรก</a:t>
                      </a:r>
                      <a:endParaRPr lang="th-TH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b="1" dirty="0" smtClean="0">
                <a:latin typeface="Cooper Black" pitchFamily="18" charset="0"/>
              </a:rPr>
              <a:t>โรคเบาหวาน</a:t>
            </a:r>
            <a:endParaRPr lang="th-TH" sz="7200" b="1" dirty="0">
              <a:latin typeface="Cooper Black" pitchFamily="18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</a:t>
            </a:r>
            <a:r>
              <a:rPr lang="th-TH" sz="3600" dirty="0" smtClean="0">
                <a:latin typeface="Cooper Black" pitchFamily="18" charset="0"/>
              </a:rPr>
              <a:t>	</a:t>
            </a:r>
          </a:p>
          <a:p>
            <a:pPr>
              <a:buNone/>
            </a:pPr>
            <a:r>
              <a:rPr lang="th-TH" sz="3600" dirty="0" smtClean="0">
                <a:latin typeface="Cooper Black" pitchFamily="18" charset="0"/>
              </a:rPr>
              <a:t>	</a:t>
            </a:r>
            <a:r>
              <a:rPr lang="th-TH" sz="3600" b="1" dirty="0" smtClean="0">
                <a:latin typeface="Cooper Black" pitchFamily="18" charset="0"/>
              </a:rPr>
              <a:t>	</a:t>
            </a:r>
            <a:r>
              <a:rPr lang="th-TH" b="1" dirty="0" smtClean="0">
                <a:latin typeface="Times New Roman" pitchFamily="18" charset="0"/>
              </a:rPr>
              <a:t>เป็นความผิดปกติเนื่องจากร่างกายไม่สามารถนำน้ำตาลในร่างกายไปใช้ได้อย่างเต็มที่ สาเหตุเนื่องจากขาดฮอร์โมนอินซูลิน หรือไม่ขาดฮอร์โมนแต่ร่างกายไม่ตอบรับต่อฮอร์โมนชนิดนี้ ผลที่  ตามมาคือระดับในเลือดสูงกว่าปกติ </a:t>
            </a:r>
            <a:endParaRPr lang="th-TH" b="1" dirty="0">
              <a:latin typeface="Times New Roman" pitchFamily="18" charset="0"/>
            </a:endParaRPr>
          </a:p>
        </p:txBody>
      </p:sp>
      <p:pic>
        <p:nvPicPr>
          <p:cNvPr id="7171" name="Picture 3" descr="C:\Documents and Settings\Administrator\Desktop\PicFB\เบาหวานการ์ตูน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7340643" cy="2114834"/>
          </a:xfrm>
          <a:prstGeom prst="rect">
            <a:avLst/>
          </a:prstGeom>
          <a:noFill/>
        </p:spPr>
      </p:pic>
      <p:pic>
        <p:nvPicPr>
          <p:cNvPr id="7172" name="Picture 4" descr="C:\Documents and Settings\Administrator\Desktop\PicFB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45224"/>
            <a:ext cx="352839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เบาหวานแบ่งเป็น 2 ประเภทใหญ่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th-TH" b="1" dirty="0" smtClean="0"/>
              <a:t>เบาหวานชนิดที่ 1 </a:t>
            </a:r>
            <a:r>
              <a:rPr lang="th-TH" sz="2800" dirty="0" smtClean="0"/>
              <a:t>ร่างกายมีการผลิตอินซูลินน้อยมากหรือขาดอินซูลินโดยสิ้นเชิง ซึ่งส่วนใหญ่เป็นเพราะร่างกายขาดแอนติ</a:t>
            </a:r>
            <a:r>
              <a:rPr lang="th-TH" sz="2800" dirty="0" err="1" smtClean="0"/>
              <a:t>บอดี้</a:t>
            </a:r>
            <a:r>
              <a:rPr lang="th-TH" sz="2800" dirty="0" smtClean="0"/>
              <a:t> ทำลาย</a:t>
            </a:r>
            <a:r>
              <a:rPr lang="th-TH" sz="2800" dirty="0" err="1" smtClean="0"/>
              <a:t>เบต้า</a:t>
            </a:r>
            <a:r>
              <a:rPr lang="th-TH" sz="2800" dirty="0" smtClean="0"/>
              <a:t>เซลทีที่สร้างอินซูลิน พบประมาณร้อยละ 5-10 จากการวินิจฉัยโรคเบาหวานทั้งหมด</a:t>
            </a:r>
          </a:p>
          <a:p>
            <a:pPr marL="514350" indent="-514350" algn="just">
              <a:buNone/>
            </a:pPr>
            <a:endParaRPr lang="th-TH" b="1" dirty="0" smtClean="0"/>
          </a:p>
          <a:p>
            <a:pPr marL="514350" indent="-514350" algn="just">
              <a:buNone/>
            </a:pPr>
            <a:r>
              <a:rPr lang="th-TH" b="1" dirty="0" smtClean="0"/>
              <a:t>เบาหวานชนิดที่ 2 </a:t>
            </a:r>
            <a:r>
              <a:rPr lang="th-TH" sz="2800" dirty="0" smtClean="0">
                <a:solidFill>
                  <a:schemeClr val="tx1"/>
                </a:solidFill>
              </a:rPr>
              <a:t>ร่างกายไม่สามารถใช้อินซูลินที่ผลิตมาได้อย่างมีประสิทธิภาพ เนื่องจากมีภาวะดื้อต่ออินซูลิน </a:t>
            </a:r>
            <a:r>
              <a:rPr lang="th-TH" sz="2800" dirty="0" smtClean="0"/>
              <a:t>พบประมาณ ร้อยละ 90-95 จาการวินิจฉัยโรคเบาหวานทั้งหมด สำหรับเบาหวานชนิดอื่นๆ ที่อาจพบได้ ได้แก่ เบาหวานที่เกิดในขณะตั้งครรภ์ หรือเบาหวานที่เกิดจากสาเหตุเฉพาะเจาะจง เช่น ความบกพร่องทางพันธุกรรม โรคของตับอ่อน ความผิดปกติของ</a:t>
            </a:r>
            <a:r>
              <a:rPr lang="th-TH" sz="2800" dirty="0" err="1" smtClean="0"/>
              <a:t>ออร์</a:t>
            </a:r>
            <a:r>
              <a:rPr lang="th-TH" sz="2800" dirty="0" smtClean="0"/>
              <a:t>โมน เป็นต้น ซึ่งพบได้จำนวนน้อยมากขึ้น</a:t>
            </a:r>
            <a:endParaRPr lang="th-TH" sz="2800" dirty="0"/>
          </a:p>
        </p:txBody>
      </p:sp>
      <p:pic>
        <p:nvPicPr>
          <p:cNvPr id="8194" name="Picture 2" descr="C:\Documents and Settings\Administrator\Desktop\PicFB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5328592" cy="41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ปัจจัยเสี่ยงต่อการเกิดโรคเบาหวาน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th-TH" dirty="0" smtClean="0"/>
              <a:t> ปัจจัยเสี่ยงที่ไม่สามารถปรับเปลี่ยนได้ ได้แก่ กรรมพันธุ์ อายุที่เพิ่มขึ้น ประวัติเบาหวานขณะตั้งครรภ์หรือน้ำหนักเด็กแรกคลอดมากกว่า 4 กิโลกรัม </a:t>
            </a:r>
          </a:p>
          <a:p>
            <a:pPr marL="514350" indent="-514350">
              <a:buNone/>
            </a:pPr>
            <a:endParaRPr lang="th-TH" dirty="0" smtClean="0"/>
          </a:p>
          <a:p>
            <a:pPr marL="514350" indent="-514350">
              <a:buNone/>
            </a:pPr>
            <a:endParaRPr lang="th-TH" dirty="0" smtClean="0"/>
          </a:p>
          <a:p>
            <a:pPr marL="514350" indent="-514350">
              <a:buNone/>
            </a:pPr>
            <a:endParaRPr lang="th-TH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th-TH" dirty="0" smtClean="0"/>
              <a:t> ปัจจัยที่ไม่สามารถปรับเปลี่ยนได้ ได้แก่ อ้วน ความดันโลหิตสูง ความผิดปกติของไขมันในเลือด การขาดการออกกำลังกาย เกิดจากการใช้ยาบางชนิด  </a:t>
            </a:r>
          </a:p>
          <a:p>
            <a:pPr marL="514350" indent="-514350">
              <a:buNone/>
            </a:pPr>
            <a:endParaRPr lang="th-TH" dirty="0"/>
          </a:p>
        </p:txBody>
      </p:sp>
      <p:pic>
        <p:nvPicPr>
          <p:cNvPr id="4098" name="Picture 2" descr="C:\Documents and Settings\Administrator\Desktop\PicFB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032448" cy="165618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Desktop\PicFB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1872208" cy="1656184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Desktop\PicFB\mtopic_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996952"/>
            <a:ext cx="194421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994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อาการของโรคเบาหวาน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อาการปัสสาวะบ่อย และอาจจะพบว่าปัสสาวะมีมดตอม</a:t>
            </a:r>
          </a:p>
          <a:p>
            <a:r>
              <a:rPr lang="th-TH" dirty="0" smtClean="0"/>
              <a:t>หิวน้ำบ่อยเนื่องจากต้องทดแทนน้ำที่ถูกขับออกทางปัสสาวะ</a:t>
            </a:r>
          </a:p>
          <a:p>
            <a:r>
              <a:rPr lang="th-TH" dirty="0" smtClean="0"/>
              <a:t>กินเก่ง หิวเก่ง แต่น้ำหนักจะลด</a:t>
            </a:r>
          </a:p>
          <a:p>
            <a:r>
              <a:rPr lang="th-TH" dirty="0" smtClean="0"/>
              <a:t>เห็นภาพไม่ชัด ตาพร่ามัว</a:t>
            </a:r>
          </a:p>
          <a:p>
            <a:r>
              <a:rPr lang="th-TH" dirty="0" smtClean="0"/>
              <a:t>คันตามผิวหนัง มีการติดเชื้อรา โดยเฉพาะอย่างยิ่งบริเวณช่องคลอดของผู้หญิง </a:t>
            </a:r>
          </a:p>
          <a:p>
            <a:r>
              <a:rPr lang="th-TH" dirty="0" smtClean="0"/>
              <a:t>ชาไม่มีความรู้สึก หย่อนสรรถภาพทางเพศ เนื่องจากน้ำตาลสูงนานๆ ทำให้เส้นประสาทเสื่อมเกิดแผลที่เท้าได้ง่ายเพราไม่รู้สึก</a:t>
            </a:r>
          </a:p>
          <a:p>
            <a:endParaRPr lang="th-TH" dirty="0" smtClean="0"/>
          </a:p>
          <a:p>
            <a:endParaRPr lang="th-TH" dirty="0"/>
          </a:p>
        </p:txBody>
      </p:sp>
      <p:pic>
        <p:nvPicPr>
          <p:cNvPr id="5123" name="Picture 3" descr="C:\Documents and Settings\Administrator\Desktop\PicFB\160708-chill2sh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92896"/>
            <a:ext cx="1917316" cy="134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 </a:t>
            </a:r>
            <a:r>
              <a:rPr lang="th-TH" sz="5400" b="1" dirty="0" smtClean="0"/>
              <a:t>การรักษา</a:t>
            </a:r>
            <a:endParaRPr lang="th-TH" sz="54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/>
              <a:t> การรักษามักจะเริ่มด้วยการแนะนำเรื่องการควบคุมอาหาร            การออกกำลังกาย </a:t>
            </a:r>
          </a:p>
          <a:p>
            <a:pPr marL="514350" indent="-514350">
              <a:buAutoNum type="arabicPeriod"/>
            </a:pPr>
            <a:r>
              <a:rPr lang="th-TH" dirty="0" smtClean="0"/>
              <a:t>ถ้าคุมอาหารและออกกำลังกายไม่ได้ผล อาจต้องใช้ยารักษาความดัน</a:t>
            </a:r>
          </a:p>
          <a:p>
            <a:pPr marL="514350" indent="-514350">
              <a:buAutoNum type="arabicPeriod"/>
            </a:pPr>
            <a:r>
              <a:rPr lang="th-TH" dirty="0" smtClean="0"/>
              <a:t>ไปรับการตรวจตามนัดทุกครั้ง แต่หากมีความผิดปกติเกิดขึ้นควรไปตรวจที่โรงพยาบาล</a:t>
            </a:r>
          </a:p>
          <a:p>
            <a:pPr marL="514350" indent="-514350">
              <a:buAutoNum type="arabicPeriod"/>
            </a:pPr>
            <a:r>
              <a:rPr lang="th-TH" dirty="0" smtClean="0"/>
              <a:t>ควรหมั่นดูแลรักษาเท้าเป็นพิเศษ ระวังอย่าให้เกิดบาดแผลหรือการอักเสบ</a:t>
            </a:r>
            <a:endParaRPr lang="th-TH" dirty="0"/>
          </a:p>
        </p:txBody>
      </p:sp>
      <p:pic>
        <p:nvPicPr>
          <p:cNvPr id="6146" name="Picture 2" descr="C:\Documents and Settings\Administrator\Desktop\PicFB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853359" cy="1008112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Desktop\PicFB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869160"/>
            <a:ext cx="1781944" cy="1536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855</Words>
  <Application>Microsoft Office PowerPoint</Application>
  <PresentationFormat>นำเสนอทางหน้าจอ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 โรคเบาหวาน</vt:lpstr>
      <vt:lpstr>สถานการณ์โรค</vt:lpstr>
      <vt:lpstr>สถานการณ์โรค(ต่อ)</vt:lpstr>
      <vt:lpstr>มาตรการในการรับมือของกรมควบคุมโรค                        ต่อเบาหวานในอนาคต</vt:lpstr>
      <vt:lpstr>โรคเบาหวาน</vt:lpstr>
      <vt:lpstr>เบาหวานแบ่งเป็น 2 ประเภทใหญ่</vt:lpstr>
      <vt:lpstr>ปัจจัยเสี่ยงต่อการเกิดโรคเบาหวาน</vt:lpstr>
      <vt:lpstr>อาการของโรคเบาหวาน</vt:lpstr>
      <vt:lpstr> การรักษา</vt:lpstr>
      <vt:lpstr>การปฏิบัติตัวเพื่อป้องกันโรคเบาหวาน</vt:lpstr>
      <vt:lpstr>การปฏิบัติตัวเพื่อป้องกันโรคเบาหวาน(ต่อ)</vt:lpstr>
      <vt:lpstr>การปฏิบัติตัวเพื่อป้องกันโรคเบาหวาน(ต่อ)</vt:lpstr>
      <vt:lpstr>กินตามวัย...ห่างไกลโรค</vt:lpstr>
      <vt:lpstr>กินตามวัย...ห่างไกลโรค(ต่อ)</vt:lpstr>
      <vt:lpstr>ภาพนิ่ง 15</vt:lpstr>
    </vt:vector>
  </TitlesOfParts>
  <Company>CyberWareZ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 Tech</dc:creator>
  <cp:lastModifiedBy>S Tech</cp:lastModifiedBy>
  <cp:revision>59</cp:revision>
  <dcterms:created xsi:type="dcterms:W3CDTF">2013-06-04T02:07:54Z</dcterms:created>
  <dcterms:modified xsi:type="dcterms:W3CDTF">2013-06-07T22:58:11Z</dcterms:modified>
</cp:coreProperties>
</file>