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63" r:id="rId3"/>
    <p:sldId id="306" r:id="rId4"/>
    <p:sldId id="289" r:id="rId5"/>
    <p:sldId id="290" r:id="rId6"/>
    <p:sldId id="307" r:id="rId7"/>
    <p:sldId id="282" r:id="rId8"/>
    <p:sldId id="311" r:id="rId9"/>
    <p:sldId id="298" r:id="rId10"/>
    <p:sldId id="296" r:id="rId11"/>
    <p:sldId id="270" r:id="rId12"/>
    <p:sldId id="271" r:id="rId13"/>
    <p:sldId id="272" r:id="rId14"/>
    <p:sldId id="276" r:id="rId15"/>
    <p:sldId id="277" r:id="rId16"/>
    <p:sldId id="297" r:id="rId17"/>
    <p:sldId id="279" r:id="rId18"/>
    <p:sldId id="280" r:id="rId19"/>
    <p:sldId id="295" r:id="rId20"/>
    <p:sldId id="302" r:id="rId21"/>
    <p:sldId id="304" r:id="rId22"/>
    <p:sldId id="281" r:id="rId23"/>
    <p:sldId id="300" r:id="rId24"/>
    <p:sldId id="305" r:id="rId25"/>
    <p:sldId id="301" r:id="rId26"/>
    <p:sldId id="303" r:id="rId27"/>
    <p:sldId id="291" r:id="rId28"/>
    <p:sldId id="292" r:id="rId29"/>
    <p:sldId id="309" r:id="rId30"/>
    <p:sldId id="287" r:id="rId31"/>
    <p:sldId id="288" r:id="rId32"/>
    <p:sldId id="310" r:id="rId33"/>
    <p:sldId id="286" r:id="rId34"/>
    <p:sldId id="285" r:id="rId35"/>
    <p:sldId id="308" r:id="rId36"/>
    <p:sldId id="284" r:id="rId37"/>
    <p:sldId id="259" r:id="rId38"/>
    <p:sldId id="269" r:id="rId3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500" autoAdjust="0"/>
  </p:normalViewPr>
  <p:slideViewPr>
    <p:cSldViewPr>
      <p:cViewPr>
        <p:scale>
          <a:sx n="75" d="100"/>
          <a:sy n="75" d="100"/>
        </p:scale>
        <p:origin x="-1224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E46BC-BEEC-4779-AC88-371EC360B534}" type="datetimeFigureOut">
              <a:rPr lang="th-TH" smtClean="0"/>
              <a:pPr/>
              <a:t>26/03/58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DD7B0-EBC9-422A-B55E-B53391D36050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B1A0AA-7B3B-4AE6-AD61-48F90718646B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88A1-70A3-4B73-969E-1E253738C946}" type="datetimeFigureOut">
              <a:rPr lang="th-TH" smtClean="0"/>
              <a:pPr/>
              <a:t>26/03/58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C58C-8A8D-4C5F-B457-61032807917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88A1-70A3-4B73-969E-1E253738C946}" type="datetimeFigureOut">
              <a:rPr lang="th-TH" smtClean="0"/>
              <a:pPr/>
              <a:t>26/03/58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C58C-8A8D-4C5F-B457-61032807917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88A1-70A3-4B73-969E-1E253738C946}" type="datetimeFigureOut">
              <a:rPr lang="th-TH" smtClean="0"/>
              <a:pPr/>
              <a:t>26/03/58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C58C-8A8D-4C5F-B457-61032807917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88A1-70A3-4B73-969E-1E253738C946}" type="datetimeFigureOut">
              <a:rPr lang="th-TH" smtClean="0"/>
              <a:pPr/>
              <a:t>26/03/58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C58C-8A8D-4C5F-B457-61032807917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88A1-70A3-4B73-969E-1E253738C946}" type="datetimeFigureOut">
              <a:rPr lang="th-TH" smtClean="0"/>
              <a:pPr/>
              <a:t>26/03/58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C58C-8A8D-4C5F-B457-61032807917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88A1-70A3-4B73-969E-1E253738C946}" type="datetimeFigureOut">
              <a:rPr lang="th-TH" smtClean="0"/>
              <a:pPr/>
              <a:t>26/03/58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C58C-8A8D-4C5F-B457-61032807917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88A1-70A3-4B73-969E-1E253738C946}" type="datetimeFigureOut">
              <a:rPr lang="th-TH" smtClean="0"/>
              <a:pPr/>
              <a:t>26/03/58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C58C-8A8D-4C5F-B457-61032807917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88A1-70A3-4B73-969E-1E253738C946}" type="datetimeFigureOut">
              <a:rPr lang="th-TH" smtClean="0"/>
              <a:pPr/>
              <a:t>26/03/58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C58C-8A8D-4C5F-B457-61032807917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88A1-70A3-4B73-969E-1E253738C946}" type="datetimeFigureOut">
              <a:rPr lang="th-TH" smtClean="0"/>
              <a:pPr/>
              <a:t>26/03/58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C58C-8A8D-4C5F-B457-61032807917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88A1-70A3-4B73-969E-1E253738C946}" type="datetimeFigureOut">
              <a:rPr lang="th-TH" smtClean="0"/>
              <a:pPr/>
              <a:t>26/03/58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C58C-8A8D-4C5F-B457-61032807917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88A1-70A3-4B73-969E-1E253738C946}" type="datetimeFigureOut">
              <a:rPr lang="th-TH" smtClean="0"/>
              <a:pPr/>
              <a:t>26/03/58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C58C-8A8D-4C5F-B457-61032807917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488A1-70A3-4B73-969E-1E253738C946}" type="datetimeFigureOut">
              <a:rPr lang="th-TH" smtClean="0"/>
              <a:pPr/>
              <a:t>26/03/58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EC58C-8A8D-4C5F-B457-610328079171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hyperlink" Target="http://www.google.co.th/url?sa=i&amp;rct=j&amp;q=&amp;esrc=s&amp;source=images&amp;cd=&amp;cad=rja&amp;uact=8&amp;ved=0CAcQjRw&amp;url=http://www.daijiworld.com/news/news_disp.asp?n_id=245251&amp;ei=qbcSVdGMMYK7uASejYGABA&amp;bvm=bv.89184060,d.c2E&amp;psig=AFQjCNEwx0lx0bUgkSEKnqZ_9SZ8Gms5SQ&amp;ust=1427376234121939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retinaspecialty.com/files/2012/11/SUVR0006.jpg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://www.google.co.th/url?sa=i&amp;rct=j&amp;q=&amp;esrc=s&amp;source=images&amp;cd=&amp;cad=rja&amp;uact=8&amp;ved=0CAcQjRw&amp;url=http://www.medicalimaging.co.uk/retinopathy/laser-treatment/&amp;ei=_rcSVevQDtCYuQTUvoKYCw&amp;bvm=bv.89184060,d.c2E&amp;psig=AFQjCNEwx0lx0bUgkSEKnqZ_9SZ8Gms5SQ&amp;ust=1427376234121939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retinaspecialty.com/files/2012/11/SUVR0009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846846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t="20996" b="24791"/>
          <a:stretch>
            <a:fillRect/>
          </a:stretch>
        </p:blipFill>
        <p:spPr bwMode="auto">
          <a:xfrm>
            <a:off x="0" y="-142875"/>
            <a:ext cx="91440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8496944" cy="1470025"/>
          </a:xfrm>
        </p:spPr>
        <p:txBody>
          <a:bodyPr>
            <a:normAutofit fontScale="90000"/>
          </a:bodyPr>
          <a:lstStyle/>
          <a:p>
            <a:r>
              <a:rPr lang="th-TH" b="1" dirty="0" smtClean="0"/>
              <a:t>แนวทางการคัดกรองและรักษาโรคเบาหวานเข้าจอประสาทตา</a:t>
            </a:r>
            <a:br>
              <a:rPr lang="th-TH" b="1" dirty="0" smtClean="0"/>
            </a:br>
            <a:r>
              <a:rPr lang="en-US" sz="3600" b="1" dirty="0" smtClean="0"/>
              <a:t>Diabetic Retinopathy</a:t>
            </a:r>
            <a:endParaRPr lang="th-TH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h-TH" dirty="0" smtClean="0"/>
              <a:t>น.พ.ปานเนตร ปางพุฒิพงศ์</a:t>
            </a:r>
          </a:p>
          <a:p>
            <a:r>
              <a:rPr lang="th-TH" dirty="0" smtClean="0"/>
              <a:t>ผู้อำนวยการ โรงพยาบาลเมตตาประชารักษ์ (วัดไร่ขิง)</a:t>
            </a:r>
          </a:p>
          <a:p>
            <a:r>
              <a:rPr lang="th-TH" dirty="0" smtClean="0"/>
              <a:t>ประธาน </a:t>
            </a:r>
            <a:r>
              <a:rPr lang="en-US" sz="2400" dirty="0" smtClean="0"/>
              <a:t>Service Plan </a:t>
            </a:r>
            <a:r>
              <a:rPr lang="th-TH" dirty="0" smtClean="0"/>
              <a:t>สาขาตา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DR Control : Key Success Factors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Health Education</a:t>
            </a:r>
          </a:p>
          <a:p>
            <a:r>
              <a:rPr lang="en-US" dirty="0" smtClean="0"/>
              <a:t>DM, HT, Lipid Control</a:t>
            </a:r>
          </a:p>
          <a:p>
            <a:r>
              <a:rPr lang="en-US" dirty="0" smtClean="0"/>
              <a:t>Effective DR Screening (Early Detection)</a:t>
            </a:r>
          </a:p>
          <a:p>
            <a:pPr lvl="1"/>
            <a:r>
              <a:rPr lang="en-US" dirty="0" err="1" smtClean="0"/>
              <a:t>Fundus</a:t>
            </a:r>
            <a:r>
              <a:rPr lang="en-US" dirty="0" smtClean="0"/>
              <a:t> Camera</a:t>
            </a:r>
          </a:p>
          <a:p>
            <a:pPr lvl="1"/>
            <a:r>
              <a:rPr lang="en-US" dirty="0" smtClean="0"/>
              <a:t>Ophthalmologist Substitutes : Nurse, Technician</a:t>
            </a:r>
          </a:p>
          <a:p>
            <a:pPr lvl="1"/>
            <a:r>
              <a:rPr lang="en-US" dirty="0" smtClean="0"/>
              <a:t>Integration of PHC-PEC</a:t>
            </a:r>
          </a:p>
          <a:p>
            <a:r>
              <a:rPr lang="en-US" dirty="0" smtClean="0"/>
              <a:t>Effective Treatments</a:t>
            </a:r>
          </a:p>
          <a:p>
            <a:pPr lvl="1"/>
            <a:r>
              <a:rPr lang="en-US" dirty="0" smtClean="0"/>
              <a:t>Laser, Anti-VEGF, VR Surgery</a:t>
            </a:r>
          </a:p>
          <a:p>
            <a:pPr lvl="1"/>
            <a:r>
              <a:rPr lang="en-US" dirty="0" smtClean="0"/>
              <a:t>Retinal Centers</a:t>
            </a:r>
            <a:endParaRPr lang="th-TH" dirty="0"/>
          </a:p>
        </p:txBody>
      </p:sp>
      <p:grpSp>
        <p:nvGrpSpPr>
          <p:cNvPr id="8" name="Group 7"/>
          <p:cNvGrpSpPr/>
          <p:nvPr/>
        </p:nvGrpSpPr>
        <p:grpSpPr>
          <a:xfrm>
            <a:off x="1619672" y="5877272"/>
            <a:ext cx="6480720" cy="648072"/>
            <a:chOff x="1619672" y="5877272"/>
            <a:chExt cx="6480720" cy="648072"/>
          </a:xfrm>
        </p:grpSpPr>
        <p:sp>
          <p:nvSpPr>
            <p:cNvPr id="7" name="Rounded Rectangle 6"/>
            <p:cNvSpPr/>
            <p:nvPr/>
          </p:nvSpPr>
          <p:spPr>
            <a:xfrm>
              <a:off x="1619672" y="5877272"/>
              <a:ext cx="6480720" cy="64807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" name="Down Arrow 3"/>
            <p:cNvSpPr/>
            <p:nvPr/>
          </p:nvSpPr>
          <p:spPr>
            <a:xfrm>
              <a:off x="1979712" y="6021288"/>
              <a:ext cx="360040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555776" y="5877272"/>
              <a:ext cx="532859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Risk of blindness in PDR reduced by 95 percent</a:t>
              </a:r>
            </a:p>
            <a:p>
              <a:r>
                <a:rPr lang="en-US" sz="1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with timely treatment and appropriate follow-up care</a:t>
              </a:r>
              <a:endParaRPr lang="th-TH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Diabetic Retinopathy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Microvascular</a:t>
            </a:r>
            <a:r>
              <a:rPr lang="en-US" dirty="0" smtClean="0"/>
              <a:t> Abnormality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Micro aneurysm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 Hard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Exudate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  <a:sym typeface="Wingdings" pitchFamily="2" charset="2"/>
            </a:endParaRP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Obstruction  Hemorrhage ,Cotton wool Spot</a:t>
            </a:r>
          </a:p>
          <a:p>
            <a:pPr lvl="1"/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Avascular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 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Angiogenic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 factor 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Neovascularization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DR Staging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Mild Non-proliferative DR (Mild NPDR)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Moderate NPDR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Severe NPDR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Proliferative DR (PDR)</a:t>
            </a:r>
          </a:p>
          <a:p>
            <a:pPr lvl="1"/>
            <a:endParaRPr lang="th-TH" dirty="0"/>
          </a:p>
        </p:txBody>
      </p:sp>
      <p:sp>
        <p:nvSpPr>
          <p:cNvPr id="6" name="Right Brace 5"/>
          <p:cNvSpPr/>
          <p:nvPr/>
        </p:nvSpPr>
        <p:spPr>
          <a:xfrm>
            <a:off x="6804248" y="4077072"/>
            <a:ext cx="216024" cy="1800200"/>
          </a:xfrm>
          <a:prstGeom prst="rightBrac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6965775" y="4797152"/>
            <a:ext cx="2178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+/- Macular Edema</a:t>
            </a:r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5_02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4572000" cy="3429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ch5_03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60848"/>
            <a:ext cx="4572000" cy="3429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115616" y="980728"/>
            <a:ext cx="2491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 (No DR)</a:t>
            </a:r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5944797" y="1609636"/>
            <a:ext cx="1762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Mild NPDR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5_04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4572000" cy="3429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ch5_05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76872"/>
            <a:ext cx="4572000" cy="3429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347864" y="476672"/>
            <a:ext cx="2545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Moderate NPDR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5_08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204864"/>
            <a:ext cx="4644008" cy="3429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ch5_07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4499992" cy="3429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115616" y="980728"/>
            <a:ext cx="2077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Severe NPDR</a:t>
            </a: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6444208" y="1753652"/>
            <a:ext cx="787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PDR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4_0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03737"/>
            <a:ext cx="2276475" cy="184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h4_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692696"/>
            <a:ext cx="15017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h4_11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677348"/>
            <a:ext cx="1501775" cy="1455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h4_1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2492896"/>
            <a:ext cx="2314575" cy="197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h4_1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2564904"/>
            <a:ext cx="210202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h4_14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797" y="4653136"/>
            <a:ext cx="2505075" cy="186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h4_15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2492896"/>
            <a:ext cx="2000250" cy="19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h4_16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4725144"/>
            <a:ext cx="209570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h4_17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8883" y="4509120"/>
            <a:ext cx="22955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835696" y="476672"/>
            <a:ext cx="652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NVD</a:t>
            </a:r>
            <a:endParaRPr lang="th-TH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351305" y="652626"/>
            <a:ext cx="652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NVD</a:t>
            </a:r>
            <a:endParaRPr lang="th-TH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732240" y="652626"/>
            <a:ext cx="652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NVD</a:t>
            </a:r>
            <a:endParaRPr lang="th-TH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903033" y="2492896"/>
            <a:ext cx="620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NVE</a:t>
            </a:r>
            <a:endParaRPr lang="th-TH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4427984" y="2564904"/>
            <a:ext cx="620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NVE</a:t>
            </a:r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8825" y="104775"/>
            <a:ext cx="5086350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>
                <a:latin typeface="CordiaUPC" pitchFamily="34" charset="-34"/>
              </a:rPr>
              <a:t>การตรวจจอประสาทตา</a:t>
            </a:r>
            <a:br>
              <a:rPr lang="th-TH" b="1" dirty="0">
                <a:latin typeface="CordiaUPC" pitchFamily="34" charset="-34"/>
              </a:rPr>
            </a:br>
            <a:r>
              <a:rPr lang="th-TH" b="1" dirty="0">
                <a:latin typeface="CordiaUPC" pitchFamily="34" charset="-34"/>
              </a:rPr>
              <a:t>( </a:t>
            </a:r>
            <a:r>
              <a:rPr lang="en-US" b="1" dirty="0">
                <a:latin typeface="CordiaUPC" pitchFamily="34" charset="-34"/>
              </a:rPr>
              <a:t>Indirect </a:t>
            </a:r>
            <a:r>
              <a:rPr lang="en-US" b="1" dirty="0" err="1">
                <a:latin typeface="CordiaUPC" pitchFamily="34" charset="-34"/>
              </a:rPr>
              <a:t>Ophthalmoscopy</a:t>
            </a:r>
            <a:r>
              <a:rPr lang="en-US" b="1" dirty="0">
                <a:latin typeface="CordiaUPC" pitchFamily="34" charset="-34"/>
              </a:rPr>
              <a:t> )</a:t>
            </a:r>
            <a:endParaRPr lang="th-TH" b="1" dirty="0">
              <a:latin typeface="CordiaUPC" pitchFamily="34" charset="-34"/>
            </a:endParaRPr>
          </a:p>
        </p:txBody>
      </p:sp>
      <p:pic>
        <p:nvPicPr>
          <p:cNvPr id="67588" name="Picture 4" descr="Indir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828925"/>
            <a:ext cx="5334000" cy="4029075"/>
          </a:xfrm>
          <a:prstGeom prst="rect">
            <a:avLst/>
          </a:prstGeom>
          <a:noFill/>
        </p:spPr>
      </p:pic>
      <p:pic>
        <p:nvPicPr>
          <p:cNvPr id="67587" name="Picture 3" descr="78D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4876800" cy="368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635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916832"/>
            <a:ext cx="4662000" cy="3088800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b="1" dirty="0">
                <a:latin typeface="CordiaUPC" pitchFamily="34" charset="-34"/>
              </a:rPr>
              <a:t>การตรวจจอประสาทตา</a:t>
            </a:r>
            <a:br>
              <a:rPr lang="th-TH" b="1" dirty="0">
                <a:latin typeface="CordiaUPC" pitchFamily="34" charset="-34"/>
              </a:rPr>
            </a:br>
            <a:r>
              <a:rPr lang="en-US" b="1" dirty="0" smtClean="0">
                <a:latin typeface="CordiaUPC" pitchFamily="34" charset="-34"/>
              </a:rPr>
              <a:t>(</a:t>
            </a:r>
            <a:r>
              <a:rPr lang="en-US" b="1" dirty="0" err="1" smtClean="0">
                <a:latin typeface="CordiaUPC" pitchFamily="34" charset="-34"/>
              </a:rPr>
              <a:t>Fundus</a:t>
            </a:r>
            <a:r>
              <a:rPr lang="en-US" b="1" dirty="0" smtClean="0">
                <a:latin typeface="CordiaUPC" pitchFamily="34" charset="-34"/>
              </a:rPr>
              <a:t> Camera)</a:t>
            </a:r>
            <a:endParaRPr lang="th-TH" b="1" dirty="0">
              <a:latin typeface="Cord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971715" y="692696"/>
            <a:ext cx="7467927" cy="6048672"/>
            <a:chOff x="971715" y="404664"/>
            <a:chExt cx="7467927" cy="6048672"/>
          </a:xfrm>
        </p:grpSpPr>
        <p:grpSp>
          <p:nvGrpSpPr>
            <p:cNvPr id="2050" name="Group 2"/>
            <p:cNvGrpSpPr>
              <a:grpSpLocks/>
            </p:cNvGrpSpPr>
            <p:nvPr/>
          </p:nvGrpSpPr>
          <p:grpSpPr bwMode="auto">
            <a:xfrm>
              <a:off x="971715" y="404664"/>
              <a:ext cx="7467927" cy="5400599"/>
              <a:chOff x="-139" y="1240"/>
              <a:chExt cx="11760" cy="14557"/>
            </a:xfrm>
          </p:grpSpPr>
          <p:cxnSp>
            <p:nvCxnSpPr>
              <p:cNvPr id="2051" name="AutoShape 3"/>
              <p:cNvCxnSpPr>
                <a:cxnSpLocks noChangeShapeType="1"/>
              </p:cNvCxnSpPr>
              <p:nvPr/>
            </p:nvCxnSpPr>
            <p:spPr bwMode="auto">
              <a:xfrm flipH="1">
                <a:off x="10360" y="11946"/>
                <a:ext cx="10" cy="3506"/>
              </a:xfrm>
              <a:prstGeom prst="straightConnector1">
                <a:avLst/>
              </a:prstGeom>
              <a:noFill/>
              <a:ln w="19050">
                <a:solidFill>
                  <a:srgbClr val="548DD4"/>
                </a:solidFill>
                <a:round/>
                <a:headEnd/>
                <a:tailEnd/>
              </a:ln>
            </p:spPr>
          </p:cxnSp>
          <p:cxnSp>
            <p:nvCxnSpPr>
              <p:cNvPr id="2052" name="AutoShape 4"/>
              <p:cNvCxnSpPr>
                <a:cxnSpLocks noChangeShapeType="1"/>
              </p:cNvCxnSpPr>
              <p:nvPr/>
            </p:nvCxnSpPr>
            <p:spPr bwMode="auto">
              <a:xfrm>
                <a:off x="5322" y="1841"/>
                <a:ext cx="0" cy="4032"/>
              </a:xfrm>
              <a:prstGeom prst="straightConnector1">
                <a:avLst/>
              </a:prstGeom>
              <a:noFill/>
              <a:ln w="19050">
                <a:solidFill>
                  <a:srgbClr val="548DD4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053" name="AutoShape 5"/>
              <p:cNvCxnSpPr>
                <a:cxnSpLocks noChangeShapeType="1"/>
              </p:cNvCxnSpPr>
              <p:nvPr/>
            </p:nvCxnSpPr>
            <p:spPr bwMode="auto">
              <a:xfrm>
                <a:off x="1418" y="2343"/>
                <a:ext cx="0" cy="3204"/>
              </a:xfrm>
              <a:prstGeom prst="straightConnector1">
                <a:avLst/>
              </a:prstGeom>
              <a:noFill/>
              <a:ln w="19050">
                <a:solidFill>
                  <a:srgbClr val="548DD4"/>
                </a:solidFill>
                <a:round/>
                <a:headEnd/>
                <a:tailEnd/>
              </a:ln>
            </p:spPr>
          </p:cxnSp>
          <p:cxnSp>
            <p:nvCxnSpPr>
              <p:cNvPr id="2054" name="AutoShape 6"/>
              <p:cNvCxnSpPr>
                <a:cxnSpLocks noChangeShapeType="1"/>
              </p:cNvCxnSpPr>
              <p:nvPr/>
            </p:nvCxnSpPr>
            <p:spPr bwMode="auto">
              <a:xfrm>
                <a:off x="1418" y="2343"/>
                <a:ext cx="3901" cy="29"/>
              </a:xfrm>
              <a:prstGeom prst="straightConnector1">
                <a:avLst/>
              </a:prstGeom>
              <a:noFill/>
              <a:ln w="19050">
                <a:solidFill>
                  <a:srgbClr val="548DD4"/>
                </a:solidFill>
                <a:round/>
                <a:headEnd/>
                <a:tailEnd/>
              </a:ln>
            </p:spPr>
          </p:cxnSp>
          <p:cxnSp>
            <p:nvCxnSpPr>
              <p:cNvPr id="2055" name="AutoShape 7"/>
              <p:cNvCxnSpPr>
                <a:cxnSpLocks noChangeShapeType="1"/>
              </p:cNvCxnSpPr>
              <p:nvPr/>
            </p:nvCxnSpPr>
            <p:spPr bwMode="auto">
              <a:xfrm>
                <a:off x="8031" y="3363"/>
                <a:ext cx="0" cy="2184"/>
              </a:xfrm>
              <a:prstGeom prst="straightConnector1">
                <a:avLst/>
              </a:prstGeom>
              <a:noFill/>
              <a:ln w="19050">
                <a:solidFill>
                  <a:srgbClr val="548DD4"/>
                </a:solidFill>
                <a:round/>
                <a:headEnd/>
                <a:tailEnd/>
              </a:ln>
            </p:spPr>
          </p:cxnSp>
          <p:cxnSp>
            <p:nvCxnSpPr>
              <p:cNvPr id="2056" name="AutoShape 8"/>
              <p:cNvCxnSpPr>
                <a:cxnSpLocks noChangeShapeType="1"/>
              </p:cNvCxnSpPr>
              <p:nvPr/>
            </p:nvCxnSpPr>
            <p:spPr bwMode="auto">
              <a:xfrm>
                <a:off x="10483" y="3376"/>
                <a:ext cx="3" cy="1654"/>
              </a:xfrm>
              <a:prstGeom prst="straightConnector1">
                <a:avLst/>
              </a:prstGeom>
              <a:noFill/>
              <a:ln w="19050">
                <a:solidFill>
                  <a:srgbClr val="548DD4"/>
                </a:solidFill>
                <a:round/>
                <a:headEnd/>
                <a:tailEnd/>
              </a:ln>
            </p:spPr>
          </p:cxnSp>
          <p:cxnSp>
            <p:nvCxnSpPr>
              <p:cNvPr id="2057" name="AutoShape 9"/>
              <p:cNvCxnSpPr>
                <a:cxnSpLocks noChangeShapeType="1"/>
              </p:cNvCxnSpPr>
              <p:nvPr/>
            </p:nvCxnSpPr>
            <p:spPr bwMode="auto">
              <a:xfrm flipH="1">
                <a:off x="5322" y="6474"/>
                <a:ext cx="6" cy="400"/>
              </a:xfrm>
              <a:prstGeom prst="straightConnector1">
                <a:avLst/>
              </a:prstGeom>
              <a:noFill/>
              <a:ln w="19050">
                <a:solidFill>
                  <a:srgbClr val="548DD4"/>
                </a:solidFill>
                <a:round/>
                <a:headEnd/>
                <a:tailEnd/>
              </a:ln>
            </p:spPr>
          </p:cxnSp>
          <p:cxnSp>
            <p:nvCxnSpPr>
              <p:cNvPr id="2058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418" y="5547"/>
                <a:ext cx="6613" cy="0"/>
              </a:xfrm>
              <a:prstGeom prst="straightConnector1">
                <a:avLst/>
              </a:prstGeom>
              <a:noFill/>
              <a:ln w="19050">
                <a:solidFill>
                  <a:srgbClr val="548DD4"/>
                </a:solidFill>
                <a:round/>
                <a:headEnd/>
                <a:tailEnd/>
              </a:ln>
            </p:spPr>
          </p:cxnSp>
          <p:cxnSp>
            <p:nvCxnSpPr>
              <p:cNvPr id="2059" name="AutoShape 11"/>
              <p:cNvCxnSpPr>
                <a:cxnSpLocks noChangeShapeType="1"/>
                <a:stCxn id="2073" idx="2"/>
              </p:cNvCxnSpPr>
              <p:nvPr/>
            </p:nvCxnSpPr>
            <p:spPr bwMode="auto">
              <a:xfrm flipH="1">
                <a:off x="9235" y="2016"/>
                <a:ext cx="22" cy="1347"/>
              </a:xfrm>
              <a:prstGeom prst="straightConnector1">
                <a:avLst/>
              </a:prstGeom>
              <a:noFill/>
              <a:ln w="19050">
                <a:solidFill>
                  <a:srgbClr val="548DD4"/>
                </a:solidFill>
                <a:round/>
                <a:headEnd/>
                <a:tailEnd/>
              </a:ln>
            </p:spPr>
          </p:cxnSp>
          <p:cxnSp>
            <p:nvCxnSpPr>
              <p:cNvPr id="2060" name="AutoShape 12"/>
              <p:cNvCxnSpPr>
                <a:cxnSpLocks noChangeShapeType="1"/>
              </p:cNvCxnSpPr>
              <p:nvPr/>
            </p:nvCxnSpPr>
            <p:spPr bwMode="auto">
              <a:xfrm>
                <a:off x="8031" y="3363"/>
                <a:ext cx="2453" cy="0"/>
              </a:xfrm>
              <a:prstGeom prst="straightConnector1">
                <a:avLst/>
              </a:prstGeom>
              <a:noFill/>
              <a:ln w="19050">
                <a:solidFill>
                  <a:srgbClr val="548DD4"/>
                </a:solidFill>
                <a:round/>
                <a:headEnd/>
                <a:tailEnd/>
              </a:ln>
            </p:spPr>
          </p:cxnSp>
          <p:cxnSp>
            <p:nvCxnSpPr>
              <p:cNvPr id="2061" name="AutoShape 13"/>
              <p:cNvCxnSpPr>
                <a:cxnSpLocks noChangeShapeType="1"/>
              </p:cNvCxnSpPr>
              <p:nvPr/>
            </p:nvCxnSpPr>
            <p:spPr bwMode="auto">
              <a:xfrm>
                <a:off x="926" y="6874"/>
                <a:ext cx="10082" cy="1"/>
              </a:xfrm>
              <a:prstGeom prst="straightConnector1">
                <a:avLst/>
              </a:prstGeom>
              <a:noFill/>
              <a:ln w="19050">
                <a:solidFill>
                  <a:srgbClr val="548DD4"/>
                </a:solidFill>
                <a:round/>
                <a:headEnd/>
                <a:tailEnd/>
              </a:ln>
            </p:spPr>
          </p:cxnSp>
          <p:cxnSp>
            <p:nvCxnSpPr>
              <p:cNvPr id="2062" name="AutoShape 14"/>
              <p:cNvCxnSpPr>
                <a:cxnSpLocks noChangeShapeType="1"/>
              </p:cNvCxnSpPr>
              <p:nvPr/>
            </p:nvCxnSpPr>
            <p:spPr bwMode="auto">
              <a:xfrm>
                <a:off x="926" y="6874"/>
                <a:ext cx="0" cy="8265"/>
              </a:xfrm>
              <a:prstGeom prst="straightConnector1">
                <a:avLst/>
              </a:prstGeom>
              <a:noFill/>
              <a:ln w="19050">
                <a:solidFill>
                  <a:srgbClr val="548DD4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063" name="AutoShape 15"/>
              <p:cNvCxnSpPr>
                <a:cxnSpLocks noChangeShapeType="1"/>
              </p:cNvCxnSpPr>
              <p:nvPr/>
            </p:nvCxnSpPr>
            <p:spPr bwMode="auto">
              <a:xfrm>
                <a:off x="3839" y="9566"/>
                <a:ext cx="4261" cy="1"/>
              </a:xfrm>
              <a:prstGeom prst="straightConnector1">
                <a:avLst/>
              </a:prstGeom>
              <a:noFill/>
              <a:ln w="19050">
                <a:solidFill>
                  <a:srgbClr val="548DD4"/>
                </a:solidFill>
                <a:round/>
                <a:headEnd/>
                <a:tailEnd/>
              </a:ln>
            </p:spPr>
          </p:cxnSp>
          <p:cxnSp>
            <p:nvCxnSpPr>
              <p:cNvPr id="2064" name="AutoShape 16"/>
              <p:cNvCxnSpPr>
                <a:cxnSpLocks noChangeShapeType="1"/>
              </p:cNvCxnSpPr>
              <p:nvPr/>
            </p:nvCxnSpPr>
            <p:spPr bwMode="auto">
              <a:xfrm flipH="1">
                <a:off x="9299" y="6874"/>
                <a:ext cx="6" cy="8385"/>
              </a:xfrm>
              <a:prstGeom prst="straightConnector1">
                <a:avLst/>
              </a:prstGeom>
              <a:noFill/>
              <a:ln w="19050">
                <a:solidFill>
                  <a:srgbClr val="548DD4"/>
                </a:solidFill>
                <a:round/>
                <a:headEnd/>
                <a:tailEnd/>
              </a:ln>
            </p:spPr>
          </p:cxnSp>
          <p:cxnSp>
            <p:nvCxnSpPr>
              <p:cNvPr id="2065" name="AutoShape 17"/>
              <p:cNvCxnSpPr>
                <a:cxnSpLocks noChangeShapeType="1"/>
              </p:cNvCxnSpPr>
              <p:nvPr/>
            </p:nvCxnSpPr>
            <p:spPr bwMode="auto">
              <a:xfrm>
                <a:off x="4689" y="6874"/>
                <a:ext cx="0" cy="2692"/>
              </a:xfrm>
              <a:prstGeom prst="straightConnector1">
                <a:avLst/>
              </a:prstGeom>
              <a:noFill/>
              <a:ln w="19050">
                <a:solidFill>
                  <a:srgbClr val="548DD4"/>
                </a:solidFill>
                <a:round/>
                <a:headEnd/>
                <a:tailEnd/>
              </a:ln>
            </p:spPr>
          </p:cxnSp>
          <p:cxnSp>
            <p:nvCxnSpPr>
              <p:cNvPr id="2066" name="AutoShape 18"/>
              <p:cNvCxnSpPr>
                <a:cxnSpLocks noChangeShapeType="1"/>
              </p:cNvCxnSpPr>
              <p:nvPr/>
            </p:nvCxnSpPr>
            <p:spPr bwMode="auto">
              <a:xfrm flipH="1">
                <a:off x="3830" y="9566"/>
                <a:ext cx="9" cy="5843"/>
              </a:xfrm>
              <a:prstGeom prst="straightConnector1">
                <a:avLst/>
              </a:prstGeom>
              <a:noFill/>
              <a:ln w="19050">
                <a:solidFill>
                  <a:srgbClr val="548DD4"/>
                </a:solidFill>
                <a:round/>
                <a:headEnd/>
                <a:tailEnd/>
              </a:ln>
            </p:spPr>
          </p:cxnSp>
          <p:cxnSp>
            <p:nvCxnSpPr>
              <p:cNvPr id="2067" name="AutoShape 19"/>
              <p:cNvCxnSpPr>
                <a:cxnSpLocks noChangeShapeType="1"/>
              </p:cNvCxnSpPr>
              <p:nvPr/>
            </p:nvCxnSpPr>
            <p:spPr bwMode="auto">
              <a:xfrm>
                <a:off x="2123" y="11094"/>
                <a:ext cx="4088" cy="1"/>
              </a:xfrm>
              <a:prstGeom prst="straightConnector1">
                <a:avLst/>
              </a:prstGeom>
              <a:noFill/>
              <a:ln w="19050">
                <a:solidFill>
                  <a:srgbClr val="548DD4"/>
                </a:solidFill>
                <a:round/>
                <a:headEnd/>
                <a:tailEnd/>
              </a:ln>
            </p:spPr>
          </p:cxnSp>
          <p:cxnSp>
            <p:nvCxnSpPr>
              <p:cNvPr id="2068" name="AutoShape 20"/>
              <p:cNvCxnSpPr>
                <a:cxnSpLocks noChangeShapeType="1"/>
              </p:cNvCxnSpPr>
              <p:nvPr/>
            </p:nvCxnSpPr>
            <p:spPr bwMode="auto">
              <a:xfrm>
                <a:off x="8100" y="9567"/>
                <a:ext cx="0" cy="5629"/>
              </a:xfrm>
              <a:prstGeom prst="straightConnector1">
                <a:avLst/>
              </a:prstGeom>
              <a:noFill/>
              <a:ln w="19050">
                <a:solidFill>
                  <a:srgbClr val="548DD4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069" name="AutoShape 21"/>
              <p:cNvCxnSpPr>
                <a:cxnSpLocks noChangeShapeType="1"/>
              </p:cNvCxnSpPr>
              <p:nvPr/>
            </p:nvCxnSpPr>
            <p:spPr bwMode="auto">
              <a:xfrm>
                <a:off x="2123" y="11094"/>
                <a:ext cx="1" cy="4046"/>
              </a:xfrm>
              <a:prstGeom prst="straightConnector1">
                <a:avLst/>
              </a:prstGeom>
              <a:noFill/>
              <a:ln w="19050">
                <a:solidFill>
                  <a:srgbClr val="548DD4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070" name="AutoShape 22"/>
              <p:cNvCxnSpPr>
                <a:cxnSpLocks noChangeShapeType="1"/>
              </p:cNvCxnSpPr>
              <p:nvPr/>
            </p:nvCxnSpPr>
            <p:spPr bwMode="auto">
              <a:xfrm>
                <a:off x="6211" y="11094"/>
                <a:ext cx="0" cy="4102"/>
              </a:xfrm>
              <a:prstGeom prst="straightConnector1">
                <a:avLst/>
              </a:prstGeom>
              <a:noFill/>
              <a:ln w="19050">
                <a:solidFill>
                  <a:srgbClr val="548DD4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071" name="AutoShape 23"/>
              <p:cNvCxnSpPr>
                <a:cxnSpLocks noChangeShapeType="1"/>
              </p:cNvCxnSpPr>
              <p:nvPr/>
            </p:nvCxnSpPr>
            <p:spPr bwMode="auto">
              <a:xfrm flipH="1">
                <a:off x="8754" y="15259"/>
                <a:ext cx="551" cy="0"/>
              </a:xfrm>
              <a:prstGeom prst="straightConnector1">
                <a:avLst/>
              </a:prstGeom>
              <a:noFill/>
              <a:ln w="19050">
                <a:solidFill>
                  <a:srgbClr val="548DD4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072" name="AutoShape 24"/>
              <p:cNvSpPr>
                <a:spLocks noChangeArrowheads="1"/>
              </p:cNvSpPr>
              <p:nvPr/>
            </p:nvSpPr>
            <p:spPr bwMode="auto">
              <a:xfrm>
                <a:off x="4225" y="1240"/>
                <a:ext cx="2204" cy="601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3600" tIns="3600" rIns="3600" bIns="360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1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itchFamily="34" charset="-34"/>
                    <a:ea typeface="Angsana New" pitchFamily="18" charset="-34"/>
                    <a:cs typeface="Cordia New" pitchFamily="34" charset="-34"/>
                  </a:rPr>
                  <a:t>ผู้ป่วยเบาหวาน</a:t>
                </a:r>
                <a:endParaRPr kumimoji="0" lang="th-TH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2073" name="AutoShape 25"/>
              <p:cNvSpPr>
                <a:spLocks noChangeArrowheads="1"/>
              </p:cNvSpPr>
              <p:nvPr/>
            </p:nvSpPr>
            <p:spPr bwMode="auto">
              <a:xfrm>
                <a:off x="8155" y="1305"/>
                <a:ext cx="2204" cy="711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1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itchFamily="34" charset="-34"/>
                    <a:ea typeface="Angsana New" pitchFamily="18" charset="-34"/>
                    <a:cs typeface="Cordia New" pitchFamily="34" charset="-34"/>
                  </a:rPr>
                  <a:t>ผู้ป่วยหญิงตั้งครรภ์</a:t>
                </a:r>
                <a:endParaRPr kumimoji="0" lang="th-TH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2074" name="AutoShape 26"/>
              <p:cNvSpPr>
                <a:spLocks noChangeArrowheads="1"/>
              </p:cNvSpPr>
              <p:nvPr/>
            </p:nvSpPr>
            <p:spPr bwMode="auto">
              <a:xfrm>
                <a:off x="4065" y="2500"/>
                <a:ext cx="2486" cy="71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1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itchFamily="34" charset="-34"/>
                    <a:ea typeface="Angsana New" pitchFamily="18" charset="-34"/>
                    <a:cs typeface="Cordia New" pitchFamily="34" charset="-34"/>
                  </a:rPr>
                  <a:t>ผู้ป่วยเบาหวานชนิดที่ 2</a:t>
                </a:r>
                <a:endParaRPr kumimoji="0" lang="th-TH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2075" name="AutoShape 27"/>
              <p:cNvSpPr>
                <a:spLocks noChangeArrowheads="1"/>
              </p:cNvSpPr>
              <p:nvPr/>
            </p:nvSpPr>
            <p:spPr bwMode="auto">
              <a:xfrm>
                <a:off x="201" y="2500"/>
                <a:ext cx="2379" cy="71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itchFamily="34" charset="-34"/>
                    <a:ea typeface="Angsana New" pitchFamily="18" charset="-34"/>
                    <a:cs typeface="Cordia New" pitchFamily="34" charset="-34"/>
                  </a:rPr>
                  <a:t>ผู้ป่วยเบาหวานชนิดที่ 1</a:t>
                </a:r>
                <a:endParaRPr kumimoji="0" lang="th-TH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2076" name="AutoShape 28"/>
              <p:cNvSpPr>
                <a:spLocks noChangeArrowheads="1"/>
              </p:cNvSpPr>
              <p:nvPr/>
            </p:nvSpPr>
            <p:spPr bwMode="auto">
              <a:xfrm>
                <a:off x="3296" y="7150"/>
                <a:ext cx="2830" cy="1271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ngsana New" pitchFamily="18" charset="-34"/>
                    <a:cs typeface="Cordia New" pitchFamily="34" charset="-34"/>
                  </a:rPr>
                  <a:t>Diabetes retinopathy (DR)</a:t>
                </a:r>
                <a:endParaRPr kumimoji="0" lang="th-TH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2077" name="AutoShape 29"/>
              <p:cNvSpPr>
                <a:spLocks noChangeArrowheads="1"/>
              </p:cNvSpPr>
              <p:nvPr/>
            </p:nvSpPr>
            <p:spPr bwMode="auto">
              <a:xfrm>
                <a:off x="4209" y="5873"/>
                <a:ext cx="2204" cy="601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3600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1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itchFamily="34" charset="-34"/>
                    <a:ea typeface="Angsana New" pitchFamily="18" charset="-34"/>
                    <a:cs typeface="Cordia New" pitchFamily="34" charset="-34"/>
                  </a:rPr>
                  <a:t>ผลการตรวจตา</a:t>
                </a:r>
                <a:endParaRPr kumimoji="0" lang="th-TH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2078" name="AutoShape 30"/>
              <p:cNvSpPr>
                <a:spLocks noChangeArrowheads="1"/>
              </p:cNvSpPr>
              <p:nvPr/>
            </p:nvSpPr>
            <p:spPr bwMode="auto">
              <a:xfrm>
                <a:off x="201" y="7150"/>
                <a:ext cx="1458" cy="601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1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itchFamily="34" charset="-34"/>
                    <a:ea typeface="Angsana New" pitchFamily="18" charset="-34"/>
                    <a:cs typeface="Cordia New" pitchFamily="34" charset="-34"/>
                  </a:rPr>
                  <a:t>ปกติ</a:t>
                </a:r>
                <a:endParaRPr kumimoji="0" lang="th-TH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2079" name="AutoShape 31"/>
              <p:cNvSpPr>
                <a:spLocks noChangeArrowheads="1"/>
              </p:cNvSpPr>
              <p:nvPr/>
            </p:nvSpPr>
            <p:spPr bwMode="auto">
              <a:xfrm>
                <a:off x="9386" y="3569"/>
                <a:ext cx="2235" cy="121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itchFamily="34" charset="-34"/>
                    <a:ea typeface="Angsana New" pitchFamily="18" charset="-34"/>
                    <a:cs typeface="Cordia New" pitchFamily="34" charset="-34"/>
                  </a:rPr>
                  <a:t>ตรวจพบเบาหวาน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itchFamily="34" charset="-34"/>
                    <a:ea typeface="Angsana New" pitchFamily="18" charset="-34"/>
                    <a:cs typeface="Cordia New" pitchFamily="34" charset="-34"/>
                  </a:rPr>
                  <a:t>ขณะตั้งครรภ์</a:t>
                </a:r>
                <a:endParaRPr kumimoji="0" lang="th-TH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2080" name="AutoShape 32"/>
              <p:cNvSpPr>
                <a:spLocks noChangeArrowheads="1"/>
              </p:cNvSpPr>
              <p:nvPr/>
            </p:nvSpPr>
            <p:spPr bwMode="auto">
              <a:xfrm>
                <a:off x="7031" y="3516"/>
                <a:ext cx="2204" cy="93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itchFamily="34" charset="-34"/>
                    <a:ea typeface="Angsana New" pitchFamily="18" charset="-34"/>
                    <a:cs typeface="Cordia New" pitchFamily="34" charset="-34"/>
                  </a:rPr>
                  <a:t>มีประวัติเบาหวาน</a:t>
                </a:r>
                <a:endParaRPr kumimoji="0" lang="th-TH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2081" name="AutoShape 33"/>
              <p:cNvSpPr>
                <a:spLocks noChangeArrowheads="1"/>
              </p:cNvSpPr>
              <p:nvPr/>
            </p:nvSpPr>
            <p:spPr bwMode="auto">
              <a:xfrm>
                <a:off x="9405" y="5058"/>
                <a:ext cx="2204" cy="84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36000" tIns="45720" rIns="3600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itchFamily="34" charset="-34"/>
                    <a:ea typeface="Angsana New" pitchFamily="18" charset="-34"/>
                    <a:cs typeface="Cordia New" pitchFamily="34" charset="-34"/>
                  </a:rPr>
                  <a:t>ไม่จำเป็นต้องตรวจตา</a:t>
                </a:r>
                <a:endParaRPr kumimoji="0" lang="th-TH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2082" name="AutoShape 34"/>
              <p:cNvSpPr>
                <a:spLocks noChangeArrowheads="1"/>
              </p:cNvSpPr>
              <p:nvPr/>
            </p:nvSpPr>
            <p:spPr bwMode="auto">
              <a:xfrm>
                <a:off x="6126" y="4595"/>
                <a:ext cx="3070" cy="84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36000" tIns="36000" rIns="36000" bIns="3960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itchFamily="34" charset="-34"/>
                    <a:ea typeface="Angsana New" pitchFamily="18" charset="-34"/>
                    <a:cs typeface="Cordia New" pitchFamily="34" charset="-34"/>
                  </a:rPr>
                  <a:t>ตรวจตาในช่วงไตรมาสแรกของอายุครรภ์</a:t>
                </a:r>
                <a:endParaRPr kumimoji="0" lang="th-TH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2083" name="AutoShape 35"/>
              <p:cNvSpPr>
                <a:spLocks noChangeArrowheads="1"/>
              </p:cNvSpPr>
              <p:nvPr/>
            </p:nvSpPr>
            <p:spPr bwMode="auto">
              <a:xfrm>
                <a:off x="-139" y="3542"/>
                <a:ext cx="3091" cy="119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itchFamily="34" charset="-34"/>
                    <a:ea typeface="Angsana New" pitchFamily="18" charset="-34"/>
                    <a:cs typeface="Cordia New" pitchFamily="34" charset="-34"/>
                  </a:rPr>
                  <a:t>ตรวจตาเมื่ออายุตั้งแต่ 12 ปีขึ้นไป และ หลังวินิจฉัยภายใน</a:t>
                </a:r>
                <a:r>
                  <a:rPr kumimoji="0" lang="th-TH" sz="12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itchFamily="34" charset="-34"/>
                    <a:ea typeface="Angsana New" pitchFamily="18" charset="-34"/>
                    <a:cs typeface="Cordia New" pitchFamily="34" charset="-34"/>
                  </a:rPr>
                  <a:t> </a:t>
                </a:r>
                <a:r>
                  <a:rPr kumimoji="0" lang="en-US" sz="12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itchFamily="34" charset="-34"/>
                    <a:ea typeface="Angsana New" pitchFamily="18" charset="-34"/>
                    <a:cs typeface="Cordia New" pitchFamily="34" charset="-34"/>
                  </a:rPr>
                  <a:t>5 </a:t>
                </a:r>
                <a:r>
                  <a:rPr kumimoji="0" lang="th-TH" sz="12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itchFamily="34" charset="-34"/>
                    <a:ea typeface="Angsana New" pitchFamily="18" charset="-34"/>
                    <a:cs typeface="Cordia New" pitchFamily="34" charset="-34"/>
                  </a:rPr>
                  <a:t>ปี</a:t>
                </a:r>
                <a:endParaRPr kumimoji="0" lang="th-TH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2084" name="AutoShape 36"/>
              <p:cNvSpPr>
                <a:spLocks noChangeArrowheads="1"/>
              </p:cNvSpPr>
              <p:nvPr/>
            </p:nvSpPr>
            <p:spPr bwMode="auto">
              <a:xfrm>
                <a:off x="3802" y="3555"/>
                <a:ext cx="2977" cy="827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itchFamily="34" charset="-34"/>
                    <a:ea typeface="Angsana New" pitchFamily="18" charset="-34"/>
                    <a:cs typeface="Cordia New" pitchFamily="34" charset="-34"/>
                  </a:rPr>
                  <a:t>ตรวจตาทันทีหลังได้รับการวินิจฉัย</a:t>
                </a:r>
                <a:endParaRPr kumimoji="0" lang="th-TH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2085" name="AutoShape 37"/>
              <p:cNvSpPr>
                <a:spLocks noChangeArrowheads="1"/>
              </p:cNvSpPr>
              <p:nvPr/>
            </p:nvSpPr>
            <p:spPr bwMode="auto">
              <a:xfrm>
                <a:off x="5583" y="15196"/>
                <a:ext cx="3158" cy="601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itchFamily="34" charset="-34"/>
                    <a:ea typeface="Angsana New" pitchFamily="18" charset="-34"/>
                    <a:cs typeface="Cordia New" pitchFamily="34" charset="-34"/>
                  </a:rPr>
                  <a:t>ส่งต่อพบจักษุแพทย์</a:t>
                </a:r>
                <a:endParaRPr kumimoji="0" lang="th-TH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2086" name="AutoShape 38"/>
              <p:cNvSpPr>
                <a:spLocks noChangeArrowheads="1"/>
              </p:cNvSpPr>
              <p:nvPr/>
            </p:nvSpPr>
            <p:spPr bwMode="auto">
              <a:xfrm>
                <a:off x="1474" y="15139"/>
                <a:ext cx="1378" cy="601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itchFamily="34" charset="-34"/>
                    <a:ea typeface="Angsana New" pitchFamily="18" charset="-34"/>
                    <a:cs typeface="Cordia New" pitchFamily="34" charset="-34"/>
                  </a:rPr>
                  <a:t>นัด 6-12 เดือน</a:t>
                </a:r>
                <a:endParaRPr kumimoji="0" lang="th-TH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2087" name="AutoShape 39"/>
              <p:cNvSpPr>
                <a:spLocks noChangeArrowheads="1"/>
              </p:cNvSpPr>
              <p:nvPr/>
            </p:nvSpPr>
            <p:spPr bwMode="auto">
              <a:xfrm>
                <a:off x="207" y="15139"/>
                <a:ext cx="1182" cy="601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itchFamily="34" charset="-34"/>
                    <a:ea typeface="Angsana New" pitchFamily="18" charset="-34"/>
                    <a:cs typeface="Cordia New" pitchFamily="34" charset="-34"/>
                  </a:rPr>
                  <a:t>นัด 1 ปี</a:t>
                </a:r>
                <a:endParaRPr kumimoji="0" lang="th-TH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2089" name="AutoShape 41"/>
              <p:cNvSpPr>
                <a:spLocks noChangeArrowheads="1"/>
              </p:cNvSpPr>
              <p:nvPr/>
            </p:nvSpPr>
            <p:spPr bwMode="auto">
              <a:xfrm>
                <a:off x="4848" y="11200"/>
                <a:ext cx="2170" cy="909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3600" tIns="3600" rIns="3600" bIns="360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ngsana New" pitchFamily="18" charset="-34"/>
                    <a:cs typeface="Cordia New" pitchFamily="34" charset="-34"/>
                  </a:rPr>
                  <a:t>Severe NPDR</a:t>
                </a:r>
              </a:p>
            </p:txBody>
          </p:sp>
          <p:sp>
            <p:nvSpPr>
              <p:cNvPr id="2090" name="AutoShape 42"/>
              <p:cNvSpPr>
                <a:spLocks noChangeArrowheads="1"/>
              </p:cNvSpPr>
              <p:nvPr/>
            </p:nvSpPr>
            <p:spPr bwMode="auto">
              <a:xfrm>
                <a:off x="1326" y="11200"/>
                <a:ext cx="1615" cy="909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36000" tIns="36000" rIns="36000" bIns="3600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ngsana New" pitchFamily="18" charset="-34"/>
                    <a:cs typeface="Cordia New" pitchFamily="34" charset="-34"/>
                  </a:rPr>
                  <a:t>Mild NPDR</a:t>
                </a:r>
              </a:p>
            </p:txBody>
          </p:sp>
          <p:sp>
            <p:nvSpPr>
              <p:cNvPr id="2091" name="AutoShape 43"/>
              <p:cNvSpPr>
                <a:spLocks noChangeArrowheads="1"/>
              </p:cNvSpPr>
              <p:nvPr/>
            </p:nvSpPr>
            <p:spPr bwMode="auto">
              <a:xfrm>
                <a:off x="6988" y="9779"/>
                <a:ext cx="2156" cy="1166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ngsana New" pitchFamily="18" charset="-34"/>
                    <a:cs typeface="Cordia New" pitchFamily="34" charset="-34"/>
                  </a:rPr>
                  <a:t>Proliferative DR</a:t>
                </a: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ngsana New" pitchFamily="18" charset="-34"/>
                    <a:cs typeface="Cordia New" pitchFamily="34" charset="-34"/>
                  </a:rPr>
                  <a:t> </a:t>
                </a: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ngsana New" pitchFamily="18" charset="-34"/>
                    <a:cs typeface="Cordia New" pitchFamily="34" charset="-34"/>
                  </a:rPr>
                  <a:t>(PDR)</a:t>
                </a:r>
                <a:endParaRPr kumimoji="0" lang="th-TH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2092" name="AutoShape 44"/>
              <p:cNvSpPr>
                <a:spLocks noChangeArrowheads="1"/>
              </p:cNvSpPr>
              <p:nvPr/>
            </p:nvSpPr>
            <p:spPr bwMode="auto">
              <a:xfrm>
                <a:off x="2466" y="9779"/>
                <a:ext cx="2856" cy="1166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ngsana New" pitchFamily="18" charset="-34"/>
                    <a:cs typeface="Cordia New" pitchFamily="34" charset="-34"/>
                  </a:rPr>
                  <a:t>Non-proliferative DR (NPDR)</a:t>
                </a:r>
                <a:endParaRPr kumimoji="0" lang="th-TH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2093" name="AutoShape 45"/>
              <p:cNvSpPr>
                <a:spLocks noChangeArrowheads="1"/>
              </p:cNvSpPr>
              <p:nvPr/>
            </p:nvSpPr>
            <p:spPr bwMode="auto">
              <a:xfrm>
                <a:off x="8339" y="7150"/>
                <a:ext cx="1898" cy="1077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ngsana New" pitchFamily="18" charset="-34"/>
                    <a:cs typeface="Cordia New" pitchFamily="34" charset="-34"/>
                  </a:rPr>
                  <a:t>Macular edema</a:t>
                </a:r>
                <a:endParaRPr kumimoji="0" lang="th-TH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2094" name="AutoShape 46"/>
              <p:cNvSpPr>
                <a:spLocks noChangeArrowheads="1"/>
              </p:cNvSpPr>
              <p:nvPr/>
            </p:nvSpPr>
            <p:spPr bwMode="auto">
              <a:xfrm>
                <a:off x="3088" y="11219"/>
                <a:ext cx="1616" cy="147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36000" tIns="36000" rIns="36000" bIns="3600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ngsana New" pitchFamily="18" charset="-34"/>
                    <a:cs typeface="Cordia New" pitchFamily="34" charset="-34"/>
                  </a:rPr>
                  <a:t>Moderate NPDR</a:t>
                </a:r>
              </a:p>
            </p:txBody>
          </p:sp>
          <p:cxnSp>
            <p:nvCxnSpPr>
              <p:cNvPr id="2095" name="AutoShape 47"/>
              <p:cNvCxnSpPr>
                <a:cxnSpLocks noChangeShapeType="1"/>
              </p:cNvCxnSpPr>
              <p:nvPr/>
            </p:nvCxnSpPr>
            <p:spPr bwMode="auto">
              <a:xfrm>
                <a:off x="4510" y="15409"/>
                <a:ext cx="1073" cy="19"/>
              </a:xfrm>
              <a:prstGeom prst="straightConnector1">
                <a:avLst/>
              </a:prstGeom>
              <a:noFill/>
              <a:ln w="19050">
                <a:solidFill>
                  <a:srgbClr val="548DD4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096" name="AutoShape 48"/>
              <p:cNvCxnSpPr>
                <a:cxnSpLocks noChangeShapeType="1"/>
              </p:cNvCxnSpPr>
              <p:nvPr/>
            </p:nvCxnSpPr>
            <p:spPr bwMode="auto">
              <a:xfrm flipH="1">
                <a:off x="11008" y="6880"/>
                <a:ext cx="6" cy="8787"/>
              </a:xfrm>
              <a:prstGeom prst="straightConnector1">
                <a:avLst/>
              </a:prstGeom>
              <a:noFill/>
              <a:ln w="19050">
                <a:solidFill>
                  <a:srgbClr val="548DD4"/>
                </a:solidFill>
                <a:round/>
                <a:headEnd/>
                <a:tailEnd/>
              </a:ln>
            </p:spPr>
          </p:cxnSp>
          <p:sp>
            <p:nvSpPr>
              <p:cNvPr id="2097" name="AutoShape 49"/>
              <p:cNvSpPr>
                <a:spLocks noChangeArrowheads="1"/>
              </p:cNvSpPr>
              <p:nvPr/>
            </p:nvSpPr>
            <p:spPr bwMode="auto">
              <a:xfrm>
                <a:off x="10484" y="8390"/>
                <a:ext cx="1097" cy="889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itchFamily="34" charset="-34"/>
                    <a:ea typeface="Angsana New" pitchFamily="18" charset="-34"/>
                    <a:cs typeface="Cordia New" pitchFamily="34" charset="-34"/>
                  </a:rPr>
                  <a:t>ภาพถ่ายไม่ชัดเจน</a:t>
                </a: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endParaRPr>
              </a:p>
            </p:txBody>
          </p:sp>
          <p:cxnSp>
            <p:nvCxnSpPr>
              <p:cNvPr id="2098" name="AutoShape 50"/>
              <p:cNvCxnSpPr>
                <a:cxnSpLocks noChangeShapeType="1"/>
              </p:cNvCxnSpPr>
              <p:nvPr/>
            </p:nvCxnSpPr>
            <p:spPr bwMode="auto">
              <a:xfrm flipH="1">
                <a:off x="8754" y="15666"/>
                <a:ext cx="2260" cy="1"/>
              </a:xfrm>
              <a:prstGeom prst="straightConnector1">
                <a:avLst/>
              </a:prstGeom>
              <a:noFill/>
              <a:ln w="19050">
                <a:solidFill>
                  <a:srgbClr val="548DD4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099" name="AutoShape 51"/>
              <p:cNvCxnSpPr>
                <a:cxnSpLocks noChangeShapeType="1"/>
              </p:cNvCxnSpPr>
              <p:nvPr/>
            </p:nvCxnSpPr>
            <p:spPr bwMode="auto">
              <a:xfrm>
                <a:off x="10370" y="6886"/>
                <a:ext cx="0" cy="5060"/>
              </a:xfrm>
              <a:prstGeom prst="straightConnector1">
                <a:avLst/>
              </a:prstGeom>
              <a:noFill/>
              <a:ln w="19050">
                <a:solidFill>
                  <a:srgbClr val="548DD4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100" name="AutoShape 52"/>
              <p:cNvSpPr>
                <a:spLocks noChangeArrowheads="1"/>
              </p:cNvSpPr>
              <p:nvPr/>
            </p:nvSpPr>
            <p:spPr bwMode="auto">
              <a:xfrm>
                <a:off x="9726" y="9392"/>
                <a:ext cx="1218" cy="1025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36000" tIns="36000" rIns="36000" bIns="3600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itchFamily="34" charset="-34"/>
                    <a:ea typeface="Angsana New" pitchFamily="18" charset="-34"/>
                    <a:cs typeface="Cordia New" pitchFamily="34" charset="-34"/>
                  </a:rPr>
                  <a:t>สงสัยมีความผิดปกติ</a:t>
                </a:r>
                <a:endParaRPr kumimoji="0" lang="th-TH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cxnSp>
            <p:nvCxnSpPr>
              <p:cNvPr id="2101" name="AutoShape 53"/>
              <p:cNvCxnSpPr>
                <a:cxnSpLocks noChangeShapeType="1"/>
              </p:cNvCxnSpPr>
              <p:nvPr/>
            </p:nvCxnSpPr>
            <p:spPr bwMode="auto">
              <a:xfrm flipH="1">
                <a:off x="8754" y="15451"/>
                <a:ext cx="1616" cy="1"/>
              </a:xfrm>
              <a:prstGeom prst="straightConnector1">
                <a:avLst/>
              </a:prstGeom>
              <a:noFill/>
              <a:ln w="19050">
                <a:solidFill>
                  <a:srgbClr val="548DD4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102" name="AutoShape 54"/>
              <p:cNvSpPr>
                <a:spLocks noChangeArrowheads="1"/>
              </p:cNvSpPr>
              <p:nvPr/>
            </p:nvSpPr>
            <p:spPr bwMode="auto">
              <a:xfrm>
                <a:off x="9726" y="11946"/>
                <a:ext cx="1218" cy="191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36000" tIns="36000" rIns="36000" bIns="3600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itchFamily="34" charset="-34"/>
                    <a:ea typeface="Angsana New" pitchFamily="18" charset="-34"/>
                    <a:cs typeface="Cordia New" pitchFamily="34" charset="-34"/>
                  </a:rPr>
                  <a:t>ส่งภาพถ่ายจอประสาทตาให้จักษุแพทย์อ่านซ้ำ</a:t>
                </a:r>
                <a:endParaRPr kumimoji="0" lang="th-TH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</p:grpSp>
        <p:sp>
          <p:nvSpPr>
            <p:cNvPr id="65" name="AutoShape 42"/>
            <p:cNvSpPr>
              <a:spLocks noChangeArrowheads="1"/>
            </p:cNvSpPr>
            <p:nvPr/>
          </p:nvSpPr>
          <p:spPr bwMode="auto">
            <a:xfrm>
              <a:off x="3995936" y="6044161"/>
              <a:ext cx="864096" cy="26515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ngsana New" pitchFamily="18" charset="-34"/>
                  <a:cs typeface="Cordia New" pitchFamily="34" charset="-34"/>
                </a:rPr>
                <a:t>Follow up</a:t>
              </a:r>
            </a:p>
          </p:txBody>
        </p:sp>
        <p:sp>
          <p:nvSpPr>
            <p:cNvPr id="66" name="AutoShape 42"/>
            <p:cNvSpPr>
              <a:spLocks noChangeArrowheads="1"/>
            </p:cNvSpPr>
            <p:nvPr/>
          </p:nvSpPr>
          <p:spPr bwMode="auto">
            <a:xfrm>
              <a:off x="4932040" y="6048183"/>
              <a:ext cx="504056" cy="26515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ngsana New" pitchFamily="18" charset="-34"/>
                  <a:cs typeface="Cordia New" pitchFamily="34" charset="-34"/>
                </a:rPr>
                <a:t>Laser</a:t>
              </a:r>
            </a:p>
          </p:txBody>
        </p:sp>
        <p:sp>
          <p:nvSpPr>
            <p:cNvPr id="67" name="AutoShape 42"/>
            <p:cNvSpPr>
              <a:spLocks noChangeArrowheads="1"/>
            </p:cNvSpPr>
            <p:nvPr/>
          </p:nvSpPr>
          <p:spPr bwMode="auto">
            <a:xfrm>
              <a:off x="5508104" y="6048183"/>
              <a:ext cx="864096" cy="40515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ngsana New" pitchFamily="18" charset="-34"/>
                  <a:cs typeface="Cordia New" pitchFamily="34" charset="-34"/>
                </a:rPr>
                <a:t>Intra </a:t>
              </a:r>
              <a:r>
                <a:rPr kumimoji="0" lang="en-US" sz="120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ngsana New" pitchFamily="18" charset="-34"/>
                  <a:cs typeface="Cordia New" pitchFamily="34" charset="-34"/>
                </a:rPr>
                <a:t>vitreal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ngsana New" pitchFamily="18" charset="-34"/>
                  <a:cs typeface="Cordia New" pitchFamily="34" charset="-34"/>
                </a:rPr>
                <a:t> injection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endParaRPr>
            </a:p>
          </p:txBody>
        </p:sp>
        <p:sp>
          <p:nvSpPr>
            <p:cNvPr id="68" name="AutoShape 42"/>
            <p:cNvSpPr>
              <a:spLocks noChangeArrowheads="1"/>
            </p:cNvSpPr>
            <p:nvPr/>
          </p:nvSpPr>
          <p:spPr bwMode="auto">
            <a:xfrm>
              <a:off x="6444208" y="6044161"/>
              <a:ext cx="864096" cy="26515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ngsana New" pitchFamily="18" charset="-34"/>
                  <a:cs typeface="Cordia New" pitchFamily="34" charset="-34"/>
                </a:rPr>
                <a:t>VR Surgery</a:t>
              </a:r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4427984" y="5949280"/>
              <a:ext cx="244827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5608053" y="5796298"/>
              <a:ext cx="3853" cy="14788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endCxn id="65" idx="0"/>
            </p:cNvCxnSpPr>
            <p:nvPr/>
          </p:nvCxnSpPr>
          <p:spPr>
            <a:xfrm>
              <a:off x="4427984" y="5949280"/>
              <a:ext cx="0" cy="94881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5148064" y="5949280"/>
              <a:ext cx="0" cy="94881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5940152" y="5949280"/>
              <a:ext cx="0" cy="94881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>
              <a:off x="6876256" y="5949280"/>
              <a:ext cx="0" cy="94881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Rectangle 81"/>
          <p:cNvSpPr/>
          <p:nvPr/>
        </p:nvSpPr>
        <p:spPr>
          <a:xfrm>
            <a:off x="683568" y="169476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 smtClean="0"/>
              <a:t>แนวทางการตรวจคัดกรองโรคเบาหวานเข้าจอประสาทตา</a:t>
            </a:r>
            <a:endParaRPr lang="th-TH" dirty="0"/>
          </a:p>
        </p:txBody>
      </p:sp>
      <p:sp>
        <p:nvSpPr>
          <p:cNvPr id="73" name="AutoShape 38"/>
          <p:cNvSpPr>
            <a:spLocks noChangeArrowheads="1"/>
          </p:cNvSpPr>
          <p:nvPr/>
        </p:nvSpPr>
        <p:spPr bwMode="auto">
          <a:xfrm>
            <a:off x="2942710" y="5843433"/>
            <a:ext cx="875068" cy="22296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นัด 6 เดือน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cxnSp>
        <p:nvCxnSpPr>
          <p:cNvPr id="74" name="AutoShape 17"/>
          <p:cNvCxnSpPr>
            <a:cxnSpLocks noChangeShapeType="1"/>
          </p:cNvCxnSpPr>
          <p:nvPr/>
        </p:nvCxnSpPr>
        <p:spPr bwMode="auto">
          <a:xfrm>
            <a:off x="3923928" y="4950557"/>
            <a:ext cx="0" cy="998723"/>
          </a:xfrm>
          <a:prstGeom prst="straightConnector1">
            <a:avLst/>
          </a:prstGeom>
          <a:noFill/>
          <a:ln w="19050">
            <a:solidFill>
              <a:srgbClr val="548DD4"/>
            </a:solidFill>
            <a:round/>
            <a:headEnd/>
            <a:tailEnd/>
          </a:ln>
        </p:spPr>
      </p:cxnSp>
      <p:sp>
        <p:nvSpPr>
          <p:cNvPr id="75" name="TextBox 74"/>
          <p:cNvSpPr txBox="1"/>
          <p:nvPr/>
        </p:nvSpPr>
        <p:spPr>
          <a:xfrm>
            <a:off x="3889895" y="5672281"/>
            <a:ext cx="970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dirty="0" smtClean="0"/>
              <a:t>ระดับการเห็นแย่ลง</a:t>
            </a:r>
            <a:endParaRPr lang="th-TH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Diabetic Retinopathy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th-TH" dirty="0" smtClean="0">
                <a:solidFill>
                  <a:srgbClr val="FF0000"/>
                </a:solidFill>
              </a:rPr>
              <a:t>เบาหวานเข้าจอประสาทตา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th-TH" dirty="0" smtClean="0"/>
              <a:t>เบาหวานขึ้นจอประสาทตา</a:t>
            </a:r>
            <a:endParaRPr lang="en-US" dirty="0" smtClean="0"/>
          </a:p>
          <a:p>
            <a:r>
              <a:rPr lang="th-TH" dirty="0" smtClean="0"/>
              <a:t>จอประสาทตาเสื่อมจากเบาหวาน</a:t>
            </a:r>
            <a:endParaRPr lang="en-US" dirty="0" smtClean="0"/>
          </a:p>
          <a:p>
            <a:r>
              <a:rPr lang="th-TH" dirty="0" smtClean="0"/>
              <a:t>เบาหวานเข้าตา</a:t>
            </a:r>
          </a:p>
          <a:p>
            <a:r>
              <a:rPr lang="th-TH" dirty="0" smtClean="0"/>
              <a:t>เบาหวานขึ้นตา</a:t>
            </a:r>
            <a:endParaRPr lang="th-TH" dirty="0"/>
          </a:p>
        </p:txBody>
      </p:sp>
      <p:pic>
        <p:nvPicPr>
          <p:cNvPr id="34818" name="Picture 2" descr="CO002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1741" y="2132856"/>
            <a:ext cx="3058535" cy="3898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899592" y="1197193"/>
            <a:ext cx="7704856" cy="5256143"/>
            <a:chOff x="1329" y="2035"/>
            <a:chExt cx="10369" cy="13972"/>
          </a:xfrm>
        </p:grpSpPr>
        <p:cxnSp>
          <p:nvCxnSpPr>
            <p:cNvPr id="51203" name="AutoShape 3"/>
            <p:cNvCxnSpPr>
              <a:cxnSpLocks noChangeShapeType="1"/>
            </p:cNvCxnSpPr>
            <p:nvPr/>
          </p:nvCxnSpPr>
          <p:spPr bwMode="auto">
            <a:xfrm>
              <a:off x="7257" y="2035"/>
              <a:ext cx="0" cy="12259"/>
            </a:xfrm>
            <a:prstGeom prst="straightConnector1">
              <a:avLst/>
            </a:prstGeom>
            <a:noFill/>
            <a:ln w="31750">
              <a:solidFill>
                <a:srgbClr val="4BACC6"/>
              </a:solidFill>
              <a:round/>
              <a:headEnd/>
              <a:tailEnd/>
            </a:ln>
            <a:effectLst/>
          </p:spPr>
        </p:cxnSp>
        <p:sp>
          <p:nvSpPr>
            <p:cNvPr id="51204" name="Text Box 4"/>
            <p:cNvSpPr txBox="1">
              <a:spLocks noChangeArrowheads="1"/>
            </p:cNvSpPr>
            <p:nvPr/>
          </p:nvSpPr>
          <p:spPr bwMode="auto">
            <a:xfrm>
              <a:off x="1329" y="2993"/>
              <a:ext cx="3926" cy="95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54000" tIns="36000" rIns="5400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r>
                <a:rPr kumimoji="0" lang="th-TH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สำนักงานสาธารณสุขจังหวัด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51205" name="Text Box 5"/>
            <p:cNvSpPr txBox="1">
              <a:spLocks noChangeArrowheads="1"/>
            </p:cNvSpPr>
            <p:nvPr/>
          </p:nvSpPr>
          <p:spPr bwMode="auto">
            <a:xfrm>
              <a:off x="1329" y="6752"/>
              <a:ext cx="3912" cy="95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54000" tIns="36000" rIns="5400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r>
                <a:rPr kumimoji="0" lang="th-TH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รพศ./ รพท.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51206" name="Text Box 6"/>
            <p:cNvSpPr txBox="1">
              <a:spLocks noChangeArrowheads="1"/>
            </p:cNvSpPr>
            <p:nvPr/>
          </p:nvSpPr>
          <p:spPr bwMode="auto">
            <a:xfrm>
              <a:off x="1344" y="9692"/>
              <a:ext cx="3914" cy="95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54000" tIns="36000" rIns="5400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r>
                <a:rPr kumimoji="0" lang="th-TH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รพช.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51207" name="Text Box 7"/>
            <p:cNvSpPr txBox="1">
              <a:spLocks noChangeArrowheads="1"/>
            </p:cNvSpPr>
            <p:nvPr/>
          </p:nvSpPr>
          <p:spPr bwMode="auto">
            <a:xfrm>
              <a:off x="1426" y="15051"/>
              <a:ext cx="3846" cy="95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54000" tIns="36000" rIns="5400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r>
                <a:rPr kumimoji="0" lang="th-TH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สสอ.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51208" name="Text Box 8"/>
            <p:cNvSpPr txBox="1">
              <a:spLocks noChangeArrowheads="1"/>
            </p:cNvSpPr>
            <p:nvPr/>
          </p:nvSpPr>
          <p:spPr bwMode="auto">
            <a:xfrm>
              <a:off x="1454" y="12371"/>
              <a:ext cx="3848" cy="95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54000" tIns="36000" rIns="5400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r>
                <a:rPr kumimoji="0" lang="th-TH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รพสต./ สอ.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51209" name="Oval 9"/>
            <p:cNvSpPr>
              <a:spLocks noChangeArrowheads="1"/>
            </p:cNvSpPr>
            <p:nvPr/>
          </p:nvSpPr>
          <p:spPr bwMode="auto">
            <a:xfrm>
              <a:off x="6163" y="5104"/>
              <a:ext cx="2200" cy="2024"/>
            </a:xfrm>
            <a:prstGeom prst="ellipse">
              <a:avLst/>
            </a:prstGeom>
            <a:solidFill>
              <a:srgbClr val="FFFFFF"/>
            </a:solidFill>
            <a:ln w="63500" cmpd="thickThin">
              <a:solidFill>
                <a:srgbClr val="4BACC6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1000"/>
                </a:spcAft>
                <a:tabLst/>
              </a:pPr>
              <a:r>
                <a:rPr kumimoji="0" lang="th-TH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แพทย์ทั่วไป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endParaRPr>
            </a:p>
            <a:p>
              <a:pPr marL="914400" lvl="2" indent="-914400" algn="ctr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1000"/>
                </a:spcAft>
                <a:tabLst/>
              </a:pPr>
              <a:r>
                <a:rPr kumimoji="0" lang="th-TH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พยาบาลเวชปฏิบัติทางตา</a:t>
              </a:r>
              <a:endParaRPr kumimoji="0" lang="th-TH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51210" name="Oval 10"/>
            <p:cNvSpPr>
              <a:spLocks noChangeArrowheads="1"/>
            </p:cNvSpPr>
            <p:nvPr/>
          </p:nvSpPr>
          <p:spPr bwMode="auto">
            <a:xfrm>
              <a:off x="6167" y="7688"/>
              <a:ext cx="2177" cy="2024"/>
            </a:xfrm>
            <a:prstGeom prst="ellipse">
              <a:avLst/>
            </a:prstGeom>
            <a:solidFill>
              <a:srgbClr val="FFFFFF"/>
            </a:solidFill>
            <a:ln w="63500" cmpd="thickThin">
              <a:solidFill>
                <a:srgbClr val="4BACC6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h-TH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พยาบาลวิชาชีพ</a:t>
              </a:r>
              <a:endPara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51211" name="Oval 11"/>
            <p:cNvSpPr>
              <a:spLocks noChangeArrowheads="1"/>
            </p:cNvSpPr>
            <p:nvPr/>
          </p:nvSpPr>
          <p:spPr bwMode="auto">
            <a:xfrm>
              <a:off x="6130" y="2542"/>
              <a:ext cx="2234" cy="2024"/>
            </a:xfrm>
            <a:prstGeom prst="ellipse">
              <a:avLst/>
            </a:prstGeom>
            <a:solidFill>
              <a:srgbClr val="FFFFFF"/>
            </a:solidFill>
            <a:ln w="63500" cmpd="thickThin">
              <a:solidFill>
                <a:srgbClr val="4BACC6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h-TH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ช่างถ่ายภาพจอประสาทตา</a:t>
              </a:r>
              <a:endParaRPr kumimoji="0" lang="th-TH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51212" name="Oval 12"/>
            <p:cNvSpPr>
              <a:spLocks noChangeArrowheads="1"/>
            </p:cNvSpPr>
            <p:nvPr/>
          </p:nvSpPr>
          <p:spPr bwMode="auto">
            <a:xfrm>
              <a:off x="6207" y="10283"/>
              <a:ext cx="2108" cy="2019"/>
            </a:xfrm>
            <a:prstGeom prst="ellipse">
              <a:avLst/>
            </a:prstGeom>
            <a:solidFill>
              <a:srgbClr val="FFFFFF"/>
            </a:solidFill>
            <a:ln w="63500" cmpd="thickThin">
              <a:solidFill>
                <a:srgbClr val="4BACC6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h-TH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เจ้าหน้าที่โรงพยาบาล/สอ./สสอ.</a:t>
              </a:r>
              <a:endParaRPr kumimoji="0" lang="th-TH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51213" name="Text Box 13"/>
            <p:cNvSpPr txBox="1">
              <a:spLocks noChangeArrowheads="1"/>
            </p:cNvSpPr>
            <p:nvPr/>
          </p:nvSpPr>
          <p:spPr bwMode="auto">
            <a:xfrm>
              <a:off x="9049" y="4019"/>
              <a:ext cx="2649" cy="10275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4BACC6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457200" lvl="1" indent="-45720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tabLst/>
              </a:pPr>
              <a:r>
                <a:rPr kumimoji="0" lang="th-TH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charset="0"/>
                  <a:ea typeface="Angsana New" pitchFamily="18" charset="-34"/>
                  <a:cs typeface="TH SarabunPSK" charset="0"/>
                </a:rPr>
                <a:t>ตรวจคัดกรองโรคเบาหวาน</a:t>
              </a:r>
            </a:p>
            <a:p>
              <a:pPr marL="457200" lvl="1" indent="-45720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tabLst/>
              </a:pPr>
              <a:r>
                <a:rPr kumimoji="0" lang="th-TH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charset="0"/>
                  <a:ea typeface="Angsana New" pitchFamily="18" charset="-34"/>
                  <a:cs typeface="TH SarabunPSK" charset="0"/>
                </a:rPr>
                <a:t>เข้าจอประสาทตา</a:t>
              </a:r>
              <a:endPara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charset="0"/>
                <a:ea typeface="Angsana New" pitchFamily="18" charset="-34"/>
                <a:cs typeface="Angsana New" pitchFamily="18" charset="-34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Symbol" pitchFamily="18" charset="2"/>
                <a:buChar char="·"/>
              </a:pPr>
              <a:r>
                <a:rPr kumimoji="0" lang="th-TH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การซักประวัติ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th-TH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การวัด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ngsana New" pitchFamily="18" charset="-34"/>
                  <a:cs typeface="Cordia New" pitchFamily="34" charset="-34"/>
                </a:rPr>
                <a:t>V/A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th-TH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การหยอดขยายม่านตา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th-TH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การถ่ายภาพจอประสาทตา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th-TH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การแจ้งผลการตรวจคัดกรองเบื้องต้นและให้ความรู้เพื่อปฏิบัติตัวแก่ผู้ป่วยและญาติ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th-TH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การส่งต่อผู้ป่วยตามระบบที่กำหนด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Symbol" pitchFamily="18" charset="2"/>
                <a:buChar char="·"/>
              </a:pPr>
              <a:r>
                <a:rPr kumimoji="0" lang="th-TH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การนัดหมายให้มารับบริการตามเกณฑ์ (ทุก 3 เดือน/6 เดือน/ปีละครั้ง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ngsana New" pitchFamily="18" charset="-34"/>
                  <a:cs typeface="Cordia New" pitchFamily="34" charset="-34"/>
                </a:rPr>
                <a:t>)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th-TH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รวบรวมข้อมูล/ภาพถ่ายจอประสาทตาในรายที่ต้องตรวจติดตาม/ส่งต่อให้ผู้เชี่ยวชาญ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endParaRPr>
            </a:p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cxnSp>
          <p:nvCxnSpPr>
            <p:cNvPr id="51214" name="AutoShape 14"/>
            <p:cNvCxnSpPr>
              <a:cxnSpLocks noChangeShapeType="1"/>
            </p:cNvCxnSpPr>
            <p:nvPr/>
          </p:nvCxnSpPr>
          <p:spPr bwMode="auto">
            <a:xfrm>
              <a:off x="7256" y="2061"/>
              <a:ext cx="3130" cy="0"/>
            </a:xfrm>
            <a:prstGeom prst="straightConnector1">
              <a:avLst/>
            </a:prstGeom>
            <a:noFill/>
            <a:ln w="31750">
              <a:solidFill>
                <a:srgbClr val="4BACC6"/>
              </a:solidFill>
              <a:round/>
              <a:headEnd/>
              <a:tailEnd/>
            </a:ln>
            <a:effectLst/>
          </p:spPr>
        </p:cxnSp>
        <p:sp>
          <p:nvSpPr>
            <p:cNvPr id="51215" name="Oval 15"/>
            <p:cNvSpPr>
              <a:spLocks noChangeArrowheads="1"/>
            </p:cNvSpPr>
            <p:nvPr/>
          </p:nvSpPr>
          <p:spPr bwMode="auto">
            <a:xfrm>
              <a:off x="6149" y="12875"/>
              <a:ext cx="2177" cy="2019"/>
            </a:xfrm>
            <a:prstGeom prst="ellipse">
              <a:avLst/>
            </a:prstGeom>
            <a:solidFill>
              <a:srgbClr val="FFFFFF"/>
            </a:solidFill>
            <a:ln w="63500" cmpd="thickThin">
              <a:solidFill>
                <a:srgbClr val="4BACC6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พนักงาน</a:t>
              </a: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ขับรถ</a:t>
              </a:r>
              <a:endParaRPr kumimoji="0" lang="th-TH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endParaRPr>
            </a:p>
          </p:txBody>
        </p:sp>
        <p:cxnSp>
          <p:nvCxnSpPr>
            <p:cNvPr id="51216" name="AutoShape 16"/>
            <p:cNvCxnSpPr>
              <a:cxnSpLocks noChangeShapeType="1"/>
            </p:cNvCxnSpPr>
            <p:nvPr/>
          </p:nvCxnSpPr>
          <p:spPr bwMode="auto">
            <a:xfrm>
              <a:off x="10386" y="2061"/>
              <a:ext cx="0" cy="1939"/>
            </a:xfrm>
            <a:prstGeom prst="straightConnector1">
              <a:avLst/>
            </a:prstGeom>
            <a:noFill/>
            <a:ln w="31750">
              <a:solidFill>
                <a:srgbClr val="4BACC6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1221" name="AutoShape 21"/>
            <p:cNvCxnSpPr>
              <a:cxnSpLocks noChangeShapeType="1"/>
            </p:cNvCxnSpPr>
            <p:nvPr/>
          </p:nvCxnSpPr>
          <p:spPr bwMode="auto">
            <a:xfrm flipV="1">
              <a:off x="3499" y="13614"/>
              <a:ext cx="6" cy="1251"/>
            </a:xfrm>
            <a:prstGeom prst="straightConnector1">
              <a:avLst/>
            </a:prstGeom>
            <a:noFill/>
            <a:ln w="31750">
              <a:solidFill>
                <a:srgbClr val="4BACC6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1222" name="AutoShape 22"/>
            <p:cNvCxnSpPr>
              <a:cxnSpLocks noChangeShapeType="1"/>
            </p:cNvCxnSpPr>
            <p:nvPr/>
          </p:nvCxnSpPr>
          <p:spPr bwMode="auto">
            <a:xfrm flipH="1">
              <a:off x="3227" y="13683"/>
              <a:ext cx="9" cy="1180"/>
            </a:xfrm>
            <a:prstGeom prst="straightConnector1">
              <a:avLst/>
            </a:prstGeom>
            <a:noFill/>
            <a:ln w="31750">
              <a:solidFill>
                <a:srgbClr val="4BACC6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1223" name="AutoShape 23"/>
            <p:cNvCxnSpPr>
              <a:cxnSpLocks noChangeShapeType="1"/>
            </p:cNvCxnSpPr>
            <p:nvPr/>
          </p:nvCxnSpPr>
          <p:spPr bwMode="auto">
            <a:xfrm>
              <a:off x="5255" y="3463"/>
              <a:ext cx="908" cy="0"/>
            </a:xfrm>
            <a:prstGeom prst="straightConnector1">
              <a:avLst/>
            </a:prstGeom>
            <a:noFill/>
            <a:ln w="31750">
              <a:solidFill>
                <a:srgbClr val="4BACC6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1224" name="AutoShape 24"/>
            <p:cNvCxnSpPr>
              <a:cxnSpLocks noChangeShapeType="1"/>
            </p:cNvCxnSpPr>
            <p:nvPr/>
          </p:nvCxnSpPr>
          <p:spPr bwMode="auto">
            <a:xfrm flipV="1">
              <a:off x="5258" y="4019"/>
              <a:ext cx="872" cy="3109"/>
            </a:xfrm>
            <a:prstGeom prst="straightConnector1">
              <a:avLst/>
            </a:prstGeom>
            <a:noFill/>
            <a:ln w="31750">
              <a:solidFill>
                <a:srgbClr val="4BACC6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1225" name="AutoShape 25"/>
            <p:cNvCxnSpPr>
              <a:cxnSpLocks noChangeShapeType="1"/>
            </p:cNvCxnSpPr>
            <p:nvPr/>
          </p:nvCxnSpPr>
          <p:spPr bwMode="auto">
            <a:xfrm flipV="1">
              <a:off x="5265" y="6383"/>
              <a:ext cx="816" cy="840"/>
            </a:xfrm>
            <a:prstGeom prst="straightConnector1">
              <a:avLst/>
            </a:prstGeom>
            <a:noFill/>
            <a:ln w="31750">
              <a:solidFill>
                <a:srgbClr val="4BACC6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1226" name="AutoShape 26"/>
            <p:cNvCxnSpPr>
              <a:cxnSpLocks noChangeShapeType="1"/>
            </p:cNvCxnSpPr>
            <p:nvPr/>
          </p:nvCxnSpPr>
          <p:spPr bwMode="auto">
            <a:xfrm>
              <a:off x="5255" y="7312"/>
              <a:ext cx="801" cy="1161"/>
            </a:xfrm>
            <a:prstGeom prst="straightConnector1">
              <a:avLst/>
            </a:prstGeom>
            <a:noFill/>
            <a:ln w="31750">
              <a:solidFill>
                <a:srgbClr val="4BACC6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1227" name="AutoShape 27"/>
            <p:cNvCxnSpPr>
              <a:cxnSpLocks noChangeShapeType="1"/>
            </p:cNvCxnSpPr>
            <p:nvPr/>
          </p:nvCxnSpPr>
          <p:spPr bwMode="auto">
            <a:xfrm>
              <a:off x="8364" y="6171"/>
              <a:ext cx="685" cy="1"/>
            </a:xfrm>
            <a:prstGeom prst="straightConnector1">
              <a:avLst/>
            </a:prstGeom>
            <a:noFill/>
            <a:ln w="31750">
              <a:solidFill>
                <a:srgbClr val="4BACC6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1228" name="AutoShape 28"/>
            <p:cNvCxnSpPr>
              <a:cxnSpLocks noChangeShapeType="1"/>
            </p:cNvCxnSpPr>
            <p:nvPr/>
          </p:nvCxnSpPr>
          <p:spPr bwMode="auto">
            <a:xfrm flipV="1">
              <a:off x="5299" y="8715"/>
              <a:ext cx="801" cy="1447"/>
            </a:xfrm>
            <a:prstGeom prst="straightConnector1">
              <a:avLst/>
            </a:prstGeom>
            <a:noFill/>
            <a:ln w="31750">
              <a:solidFill>
                <a:srgbClr val="4BACC6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1229" name="AutoShape 29"/>
            <p:cNvCxnSpPr>
              <a:cxnSpLocks noChangeShapeType="1"/>
            </p:cNvCxnSpPr>
            <p:nvPr/>
          </p:nvCxnSpPr>
          <p:spPr bwMode="auto">
            <a:xfrm>
              <a:off x="5314" y="10162"/>
              <a:ext cx="816" cy="1161"/>
            </a:xfrm>
            <a:prstGeom prst="straightConnector1">
              <a:avLst/>
            </a:prstGeom>
            <a:noFill/>
            <a:ln w="31750">
              <a:solidFill>
                <a:srgbClr val="4BACC6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1230" name="AutoShape 30"/>
            <p:cNvCxnSpPr>
              <a:cxnSpLocks noChangeShapeType="1"/>
            </p:cNvCxnSpPr>
            <p:nvPr/>
          </p:nvCxnSpPr>
          <p:spPr bwMode="auto">
            <a:xfrm flipV="1">
              <a:off x="5351" y="11376"/>
              <a:ext cx="779" cy="1392"/>
            </a:xfrm>
            <a:prstGeom prst="straightConnector1">
              <a:avLst/>
            </a:prstGeom>
            <a:noFill/>
            <a:ln w="31750">
              <a:solidFill>
                <a:srgbClr val="4BACC6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1231" name="AutoShape 31"/>
            <p:cNvCxnSpPr>
              <a:cxnSpLocks noChangeShapeType="1"/>
            </p:cNvCxnSpPr>
            <p:nvPr/>
          </p:nvCxnSpPr>
          <p:spPr bwMode="auto">
            <a:xfrm>
              <a:off x="5348" y="12768"/>
              <a:ext cx="819" cy="865"/>
            </a:xfrm>
            <a:prstGeom prst="straightConnector1">
              <a:avLst/>
            </a:prstGeom>
            <a:noFill/>
            <a:ln w="31750">
              <a:solidFill>
                <a:srgbClr val="4BACC6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1232" name="AutoShape 32"/>
            <p:cNvCxnSpPr>
              <a:cxnSpLocks noChangeShapeType="1"/>
            </p:cNvCxnSpPr>
            <p:nvPr/>
          </p:nvCxnSpPr>
          <p:spPr bwMode="auto">
            <a:xfrm flipV="1">
              <a:off x="5299" y="11718"/>
              <a:ext cx="908" cy="3808"/>
            </a:xfrm>
            <a:prstGeom prst="straightConnector1">
              <a:avLst/>
            </a:prstGeom>
            <a:noFill/>
            <a:ln w="31750">
              <a:solidFill>
                <a:srgbClr val="4BACC6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1233" name="AutoShape 33"/>
            <p:cNvCxnSpPr>
              <a:cxnSpLocks noChangeShapeType="1"/>
            </p:cNvCxnSpPr>
            <p:nvPr/>
          </p:nvCxnSpPr>
          <p:spPr bwMode="auto">
            <a:xfrm flipV="1">
              <a:off x="10286" y="14294"/>
              <a:ext cx="1" cy="1232"/>
            </a:xfrm>
            <a:prstGeom prst="straightConnector1">
              <a:avLst/>
            </a:prstGeom>
            <a:noFill/>
            <a:ln w="31750">
              <a:solidFill>
                <a:srgbClr val="4BACC6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1234" name="AutoShape 34"/>
            <p:cNvCxnSpPr>
              <a:cxnSpLocks noChangeShapeType="1"/>
            </p:cNvCxnSpPr>
            <p:nvPr/>
          </p:nvCxnSpPr>
          <p:spPr bwMode="auto">
            <a:xfrm flipH="1" flipV="1">
              <a:off x="7256" y="14891"/>
              <a:ext cx="1" cy="635"/>
            </a:xfrm>
            <a:prstGeom prst="straightConnector1">
              <a:avLst/>
            </a:prstGeom>
            <a:noFill/>
            <a:ln w="31750">
              <a:solidFill>
                <a:srgbClr val="4BACC6"/>
              </a:solidFill>
              <a:round/>
              <a:headEnd/>
              <a:tailEnd/>
            </a:ln>
            <a:effectLst/>
          </p:spPr>
        </p:cxnSp>
        <p:cxnSp>
          <p:nvCxnSpPr>
            <p:cNvPr id="51237" name="AutoShape 37"/>
            <p:cNvCxnSpPr>
              <a:cxnSpLocks noChangeShapeType="1"/>
            </p:cNvCxnSpPr>
            <p:nvPr/>
          </p:nvCxnSpPr>
          <p:spPr bwMode="auto">
            <a:xfrm flipH="1">
              <a:off x="7255" y="15526"/>
              <a:ext cx="3032" cy="0"/>
            </a:xfrm>
            <a:prstGeom prst="straightConnector1">
              <a:avLst/>
            </a:prstGeom>
            <a:noFill/>
            <a:ln w="31750">
              <a:solidFill>
                <a:srgbClr val="4BACC6"/>
              </a:solidFill>
              <a:round/>
              <a:headEnd/>
              <a:tailEnd/>
            </a:ln>
            <a:effectLst/>
          </p:spPr>
        </p:cxnSp>
        <p:cxnSp>
          <p:nvCxnSpPr>
            <p:cNvPr id="51238" name="AutoShape 38"/>
            <p:cNvCxnSpPr>
              <a:cxnSpLocks noChangeShapeType="1"/>
            </p:cNvCxnSpPr>
            <p:nvPr/>
          </p:nvCxnSpPr>
          <p:spPr bwMode="auto">
            <a:xfrm>
              <a:off x="8326" y="8715"/>
              <a:ext cx="685" cy="1"/>
            </a:xfrm>
            <a:prstGeom prst="straightConnector1">
              <a:avLst/>
            </a:prstGeom>
            <a:noFill/>
            <a:ln w="31750">
              <a:solidFill>
                <a:srgbClr val="4BACC6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1239" name="AutoShape 39"/>
            <p:cNvCxnSpPr>
              <a:cxnSpLocks noChangeShapeType="1"/>
            </p:cNvCxnSpPr>
            <p:nvPr/>
          </p:nvCxnSpPr>
          <p:spPr bwMode="auto">
            <a:xfrm>
              <a:off x="8364" y="11363"/>
              <a:ext cx="685" cy="1"/>
            </a:xfrm>
            <a:prstGeom prst="straightConnector1">
              <a:avLst/>
            </a:prstGeom>
            <a:noFill/>
            <a:ln w="31750">
              <a:solidFill>
                <a:srgbClr val="4BACC6"/>
              </a:solidFill>
              <a:round/>
              <a:headEnd/>
              <a:tailEnd type="triangle" w="med" len="med"/>
            </a:ln>
            <a:effectLst/>
          </p:spPr>
        </p:cxnSp>
      </p:grpSp>
      <p:cxnSp>
        <p:nvCxnSpPr>
          <p:cNvPr id="42" name="AutoShape 22"/>
          <p:cNvCxnSpPr>
            <a:cxnSpLocks noChangeShapeType="1"/>
          </p:cNvCxnSpPr>
          <p:nvPr/>
        </p:nvCxnSpPr>
        <p:spPr bwMode="auto">
          <a:xfrm flipH="1">
            <a:off x="2307077" y="4569458"/>
            <a:ext cx="6548" cy="443718"/>
          </a:xfrm>
          <a:prstGeom prst="straightConnector1">
            <a:avLst/>
          </a:prstGeom>
          <a:noFill/>
          <a:ln w="31750">
            <a:solidFill>
              <a:srgbClr val="4BACC6"/>
            </a:solidFill>
            <a:round/>
            <a:headEnd/>
            <a:tailEnd type="triangle" w="med" len="med"/>
          </a:ln>
          <a:effectLst/>
        </p:spPr>
      </p:cxnSp>
      <p:cxnSp>
        <p:nvCxnSpPr>
          <p:cNvPr id="43" name="AutoShape 22"/>
          <p:cNvCxnSpPr>
            <a:cxnSpLocks noChangeShapeType="1"/>
          </p:cNvCxnSpPr>
          <p:nvPr/>
        </p:nvCxnSpPr>
        <p:spPr bwMode="auto">
          <a:xfrm flipH="1">
            <a:off x="2304916" y="3486377"/>
            <a:ext cx="6548" cy="443718"/>
          </a:xfrm>
          <a:prstGeom prst="straightConnector1">
            <a:avLst/>
          </a:prstGeom>
          <a:noFill/>
          <a:ln w="31750">
            <a:solidFill>
              <a:srgbClr val="4BACC6"/>
            </a:solidFill>
            <a:round/>
            <a:headEnd/>
            <a:tailEnd type="triangle" w="med" len="med"/>
          </a:ln>
          <a:effectLst/>
        </p:spPr>
      </p:cxnSp>
      <p:cxnSp>
        <p:nvCxnSpPr>
          <p:cNvPr id="44" name="AutoShape 22"/>
          <p:cNvCxnSpPr>
            <a:cxnSpLocks noChangeShapeType="1"/>
          </p:cNvCxnSpPr>
          <p:nvPr/>
        </p:nvCxnSpPr>
        <p:spPr bwMode="auto">
          <a:xfrm flipH="1">
            <a:off x="2304916" y="2262241"/>
            <a:ext cx="6548" cy="443718"/>
          </a:xfrm>
          <a:prstGeom prst="straightConnector1">
            <a:avLst/>
          </a:prstGeom>
          <a:noFill/>
          <a:ln w="31750">
            <a:solidFill>
              <a:srgbClr val="4BACC6"/>
            </a:solidFill>
            <a:round/>
            <a:headEnd/>
            <a:tailEnd type="triangle" w="med" len="med"/>
          </a:ln>
          <a:effectLst/>
        </p:spPr>
      </p:cxnSp>
      <p:cxnSp>
        <p:nvCxnSpPr>
          <p:cNvPr id="45" name="AutoShape 21"/>
          <p:cNvCxnSpPr>
            <a:cxnSpLocks noChangeShapeType="1"/>
          </p:cNvCxnSpPr>
          <p:nvPr/>
        </p:nvCxnSpPr>
        <p:spPr bwMode="auto">
          <a:xfrm flipV="1">
            <a:off x="2509895" y="4539619"/>
            <a:ext cx="4731" cy="470596"/>
          </a:xfrm>
          <a:prstGeom prst="straightConnector1">
            <a:avLst/>
          </a:prstGeom>
          <a:noFill/>
          <a:ln w="31750">
            <a:solidFill>
              <a:srgbClr val="4BACC6"/>
            </a:solidFill>
            <a:round/>
            <a:headEnd/>
            <a:tailEnd type="triangle" w="med" len="med"/>
          </a:ln>
          <a:effectLst/>
        </p:spPr>
      </p:cxnSp>
      <p:cxnSp>
        <p:nvCxnSpPr>
          <p:cNvPr id="46" name="AutoShape 21"/>
          <p:cNvCxnSpPr>
            <a:cxnSpLocks noChangeShapeType="1"/>
          </p:cNvCxnSpPr>
          <p:nvPr/>
        </p:nvCxnSpPr>
        <p:spPr bwMode="auto">
          <a:xfrm flipV="1">
            <a:off x="2512231" y="3443457"/>
            <a:ext cx="4731" cy="470596"/>
          </a:xfrm>
          <a:prstGeom prst="straightConnector1">
            <a:avLst/>
          </a:prstGeom>
          <a:noFill/>
          <a:ln w="31750">
            <a:solidFill>
              <a:srgbClr val="4BACC6"/>
            </a:solidFill>
            <a:round/>
            <a:headEnd/>
            <a:tailEnd type="triangle" w="med" len="med"/>
          </a:ln>
          <a:effectLst/>
        </p:spPr>
      </p:cxnSp>
      <p:cxnSp>
        <p:nvCxnSpPr>
          <p:cNvPr id="47" name="AutoShape 21"/>
          <p:cNvCxnSpPr>
            <a:cxnSpLocks noChangeShapeType="1"/>
          </p:cNvCxnSpPr>
          <p:nvPr/>
        </p:nvCxnSpPr>
        <p:spPr bwMode="auto">
          <a:xfrm flipV="1">
            <a:off x="2509895" y="2224318"/>
            <a:ext cx="4731" cy="470596"/>
          </a:xfrm>
          <a:prstGeom prst="straightConnector1">
            <a:avLst/>
          </a:prstGeom>
          <a:noFill/>
          <a:ln w="31750">
            <a:solidFill>
              <a:srgbClr val="4BACC6"/>
            </a:solidFill>
            <a:round/>
            <a:headEnd/>
            <a:tailEnd type="triangle" w="med" len="med"/>
          </a:ln>
          <a:effectLst/>
        </p:spPr>
      </p:cxnSp>
      <p:sp>
        <p:nvSpPr>
          <p:cNvPr id="49" name="Rectangle 48"/>
          <p:cNvSpPr/>
          <p:nvPr/>
        </p:nvSpPr>
        <p:spPr>
          <a:xfrm>
            <a:off x="395536" y="375047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/>
              <a:t>บทบาทของเครือข่ายบริการแต่ละระดับในการตรวจคัดกรองโรคเบาหวานเข้าจอประสาทตา </a:t>
            </a:r>
            <a:endParaRPr lang="th-TH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TH SarabunPSK"/>
                <a:ea typeface="Calibri" pitchFamily="34" charset="0"/>
                <a:cs typeface="Angsana New" pitchFamily="18" charset="-34"/>
              </a:rPr>
              <a:t>แนวทางในการรักษา</a:t>
            </a:r>
            <a:endParaRPr lang="th-TH" dirty="0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323528" y="1858127"/>
            <a:ext cx="8496944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แนวทางในการรักษา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 ขึ้นอยู่กับระดับความรุนแรงของโรค จักษุแพทย์อาจพิจารณาทำ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fluorescein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 angiography 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เพื่อช่วยในการวินิจฉัย และรักษาได้ตามความเหมาะสม แบ่งการรักษาได้เป็น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1.  การรักษาโดยเลเซอร์  (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Laser photocoagulation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) 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ในกรณีที่เป็น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 PDR, DME, +/- Severe NPDR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2.  การรักษาโดยใช้ยาฉีดเข้าน้ำวุ้นตา (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Intravitreal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  injection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) 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ในกรณีที่เป็น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 DME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3.  การผ่าตัดจอตาและน้ำวุ้นตา  (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Vitreoretinal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 surgery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) 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ในกรณีที่มี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VH 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หรือ จอตาหลุดลอก</a:t>
            </a:r>
            <a:r>
              <a:rPr kumimoji="0" lang="th-TH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     จาก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PDR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>
                <a:latin typeface="CordiaUPC" pitchFamily="34" charset="-34"/>
              </a:rPr>
              <a:t>การรักษาโรคทางจอประสาทตาด้วยเลเซอร์</a:t>
            </a:r>
            <a:br>
              <a:rPr lang="th-TH" b="1" dirty="0">
                <a:latin typeface="CordiaUPC" pitchFamily="34" charset="-34"/>
              </a:rPr>
            </a:br>
            <a:r>
              <a:rPr lang="th-TH" b="1" dirty="0">
                <a:latin typeface="CordiaUPC" pitchFamily="34" charset="-34"/>
              </a:rPr>
              <a:t>( Retinal Laser Photocoagulation</a:t>
            </a:r>
            <a:r>
              <a:rPr lang="en-US" b="1" dirty="0">
                <a:latin typeface="CordiaUPC" pitchFamily="34" charset="-34"/>
              </a:rPr>
              <a:t> )</a:t>
            </a:r>
            <a:endParaRPr lang="th-TH" b="1" dirty="0">
              <a:latin typeface="CordiaUPC" pitchFamily="34" charset="-34"/>
            </a:endParaRPr>
          </a:p>
        </p:txBody>
      </p:sp>
      <p:pic>
        <p:nvPicPr>
          <p:cNvPr id="59396" name="Picture 4" descr="LaserD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086100"/>
            <a:ext cx="5029200" cy="3771900"/>
          </a:xfrm>
          <a:prstGeom prst="rect">
            <a:avLst/>
          </a:prstGeom>
          <a:noFill/>
        </p:spPr>
      </p:pic>
      <p:pic>
        <p:nvPicPr>
          <p:cNvPr id="59395" name="Picture 3" descr="Laser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51816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4000" b="1" dirty="0">
                <a:latin typeface="CordiaUPC" pitchFamily="34" charset="-34"/>
              </a:rPr>
              <a:t>การรักษาจอประสาทตาเสื่อมจากเบาหวานด้วยเลเซอร์</a:t>
            </a:r>
            <a:br>
              <a:rPr lang="th-TH" sz="4000" b="1" dirty="0">
                <a:latin typeface="CordiaUPC" pitchFamily="34" charset="-34"/>
              </a:rPr>
            </a:br>
            <a:r>
              <a:rPr lang="en-US" sz="4000" b="1" dirty="0">
                <a:latin typeface="CordiaUPC" pitchFamily="34" charset="-34"/>
              </a:rPr>
              <a:t>( Pan </a:t>
            </a:r>
            <a:r>
              <a:rPr lang="en-US" sz="4000" b="1" dirty="0" smtClean="0">
                <a:latin typeface="CordiaUPC" pitchFamily="34" charset="-34"/>
              </a:rPr>
              <a:t>Retinal / Grid / Focal Laser Photocoagulation </a:t>
            </a:r>
            <a:r>
              <a:rPr lang="en-US" sz="4000" b="1" dirty="0">
                <a:latin typeface="CordiaUPC" pitchFamily="34" charset="-34"/>
              </a:rPr>
              <a:t>)</a:t>
            </a:r>
            <a:endParaRPr lang="th-TH" b="1" dirty="0">
              <a:latin typeface="CordiaUPC" pitchFamily="34" charset="-34"/>
            </a:endParaRPr>
          </a:p>
        </p:txBody>
      </p:sp>
      <p:pic>
        <p:nvPicPr>
          <p:cNvPr id="24578" name="Picture 2" descr="https://encrypted-tbn0.gstatic.com/images?q=tbn:ANd9GcSFk2ADgIGbQoxeKdhzvNiWBByzQDwuz60WITedS1UK00wu-lQc1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6832"/>
            <a:ext cx="4638675" cy="4048125"/>
          </a:xfrm>
          <a:prstGeom prst="rect">
            <a:avLst/>
          </a:prstGeom>
          <a:noFill/>
        </p:spPr>
      </p:pic>
      <p:pic>
        <p:nvPicPr>
          <p:cNvPr id="49154" name="Picture 2" descr="https://encrypted-tbn2.gstatic.com/images?q=tbn:ANd9GcQ_dlRoup7dsbAsyNK58bfiZPCfrsQ2T1Tch6sxT3VKbpmLdw7Lo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005064"/>
            <a:ext cx="3524250" cy="2381250"/>
          </a:xfrm>
          <a:prstGeom prst="rect">
            <a:avLst/>
          </a:prstGeom>
          <a:noFill/>
        </p:spPr>
      </p:pic>
      <p:pic>
        <p:nvPicPr>
          <p:cNvPr id="49160" name="Picture 8" descr="SUVR0006 Diabetic Retinopathy 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1556792"/>
            <a:ext cx="2667000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Intravitreal injections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916832"/>
            <a:ext cx="3200400" cy="3343276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sz="4000" dirty="0" smtClean="0">
                <a:latin typeface="CordiaUPC" pitchFamily="34" charset="-34"/>
              </a:rPr>
              <a:t>การฉีดยาเข้าวุ้นตารักษาจอประสาทตาบวมจากเบาหวาน</a:t>
            </a:r>
            <a:r>
              <a:rPr lang="th-TH" sz="4000" dirty="0">
                <a:latin typeface="CordiaUPC" pitchFamily="34" charset="-34"/>
              </a:rPr>
              <a:t/>
            </a:r>
            <a:br>
              <a:rPr lang="th-TH" sz="4000" dirty="0">
                <a:latin typeface="CordiaUPC" pitchFamily="34" charset="-34"/>
              </a:rPr>
            </a:br>
            <a:r>
              <a:rPr lang="en-US" sz="4000" dirty="0">
                <a:latin typeface="CordiaUPC" pitchFamily="34" charset="-34"/>
              </a:rPr>
              <a:t>( </a:t>
            </a:r>
            <a:r>
              <a:rPr lang="en-US" sz="4000" dirty="0" smtClean="0">
                <a:latin typeface="CordiaUPC" pitchFamily="34" charset="-34"/>
              </a:rPr>
              <a:t>Intra </a:t>
            </a:r>
            <a:r>
              <a:rPr lang="en-US" sz="4000" dirty="0" err="1" smtClean="0">
                <a:latin typeface="CordiaUPC" pitchFamily="34" charset="-34"/>
              </a:rPr>
              <a:t>Vitreal</a:t>
            </a:r>
            <a:r>
              <a:rPr lang="en-US" sz="4000" dirty="0" smtClean="0">
                <a:latin typeface="CordiaUPC" pitchFamily="34" charset="-34"/>
              </a:rPr>
              <a:t> Injection for DME )</a:t>
            </a:r>
            <a:endParaRPr lang="th-TH" dirty="0">
              <a:latin typeface="CordiaUPC" pitchFamily="34" charset="-34"/>
            </a:endParaRPr>
          </a:p>
        </p:txBody>
      </p:sp>
      <p:pic>
        <p:nvPicPr>
          <p:cNvPr id="54276" name="Picture 4" descr="Avast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581128"/>
            <a:ext cx="2286000" cy="2124076"/>
          </a:xfrm>
          <a:prstGeom prst="rect">
            <a:avLst/>
          </a:prstGeom>
          <a:noFill/>
        </p:spPr>
      </p:pic>
      <p:pic>
        <p:nvPicPr>
          <p:cNvPr id="54278" name="Picture 6" descr="Eyl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861048"/>
            <a:ext cx="2381250" cy="2381251"/>
          </a:xfrm>
          <a:prstGeom prst="rect">
            <a:avLst/>
          </a:prstGeom>
          <a:noFill/>
        </p:spPr>
      </p:pic>
      <p:pic>
        <p:nvPicPr>
          <p:cNvPr id="54280" name="Picture 8" descr="http://www.lucentisdirect.com/LucentisDirect/images/packaging-03m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1772816"/>
            <a:ext cx="1793379" cy="2224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4000" dirty="0" smtClean="0">
                <a:latin typeface="CordiaUPC" pitchFamily="34" charset="-34"/>
              </a:rPr>
              <a:t>การผ่าตัดรักษา</a:t>
            </a:r>
            <a:r>
              <a:rPr lang="th-TH" sz="4000" dirty="0">
                <a:latin typeface="CordiaUPC" pitchFamily="34" charset="-34"/>
              </a:rPr>
              <a:t>จอประสาทตาเสื่อมจาก</a:t>
            </a:r>
            <a:r>
              <a:rPr lang="th-TH" sz="4000" dirty="0" smtClean="0">
                <a:latin typeface="CordiaUPC" pitchFamily="34" charset="-34"/>
              </a:rPr>
              <a:t>เบาหวาน</a:t>
            </a:r>
            <a:r>
              <a:rPr lang="th-TH" sz="4000" dirty="0">
                <a:latin typeface="CordiaUPC" pitchFamily="34" charset="-34"/>
              </a:rPr>
              <a:t/>
            </a:r>
            <a:br>
              <a:rPr lang="th-TH" sz="4000" dirty="0">
                <a:latin typeface="CordiaUPC" pitchFamily="34" charset="-34"/>
              </a:rPr>
            </a:br>
            <a:r>
              <a:rPr lang="en-US" sz="4000" dirty="0">
                <a:latin typeface="CordiaUPC" pitchFamily="34" charset="-34"/>
              </a:rPr>
              <a:t>( </a:t>
            </a:r>
            <a:r>
              <a:rPr lang="en-US" sz="4000" dirty="0" err="1" smtClean="0">
                <a:latin typeface="CordiaUPC" pitchFamily="34" charset="-34"/>
              </a:rPr>
              <a:t>Vitrectomy</a:t>
            </a:r>
            <a:r>
              <a:rPr lang="en-US" sz="4000" dirty="0" smtClean="0">
                <a:latin typeface="CordiaUPC" pitchFamily="34" charset="-34"/>
              </a:rPr>
              <a:t> &amp; </a:t>
            </a:r>
            <a:r>
              <a:rPr lang="en-US" sz="4000" dirty="0" err="1" smtClean="0">
                <a:latin typeface="CordiaUPC" pitchFamily="34" charset="-34"/>
              </a:rPr>
              <a:t>Endolaser</a:t>
            </a:r>
            <a:r>
              <a:rPr lang="en-US" sz="4000" dirty="0" smtClean="0">
                <a:latin typeface="CordiaUPC" pitchFamily="34" charset="-34"/>
              </a:rPr>
              <a:t>)</a:t>
            </a:r>
            <a:endParaRPr lang="th-TH" dirty="0">
              <a:latin typeface="CordiaUPC" pitchFamily="34" charset="-34"/>
            </a:endParaRPr>
          </a:p>
        </p:txBody>
      </p:sp>
      <p:pic>
        <p:nvPicPr>
          <p:cNvPr id="50182" name="Picture 6" descr="SUVR0009 274x300 Diabetic Retinopathy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77072"/>
            <a:ext cx="2229991" cy="2286001"/>
          </a:xfrm>
          <a:prstGeom prst="rect">
            <a:avLst/>
          </a:prstGeom>
          <a:noFill/>
        </p:spPr>
      </p:pic>
      <p:pic>
        <p:nvPicPr>
          <p:cNvPr id="9" name="Picture 8" descr="ch4_1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268760"/>
            <a:ext cx="2743777" cy="260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8" descr=" Object name is WJD-5-724-g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5" y="1700808"/>
            <a:ext cx="5487815" cy="4417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846846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t="20996" b="24791"/>
          <a:stretch>
            <a:fillRect/>
          </a:stretch>
        </p:blipFill>
        <p:spPr bwMode="auto">
          <a:xfrm>
            <a:off x="0" y="-142875"/>
            <a:ext cx="91440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74756FB-F094-44F5-8498-B96392A602E4}" type="slidenum">
              <a:rPr lang="en-US" sz="1400"/>
              <a:pPr algn="r"/>
              <a:t>26</a:t>
            </a:fld>
            <a:endParaRPr lang="th-TH" sz="1400"/>
          </a:p>
        </p:txBody>
      </p:sp>
      <p:pic>
        <p:nvPicPr>
          <p:cNvPr id="7" name="Picture 1" descr="InsertedImage.jpg"/>
          <p:cNvPicPr>
            <a:picLocks noChangeAspect="1"/>
          </p:cNvPicPr>
          <p:nvPr/>
        </p:nvPicPr>
        <p:blipFill>
          <a:blip r:embed="rId3" cstate="print"/>
          <a:srcRect t="22394" b="22394"/>
          <a:stretch>
            <a:fillRect/>
          </a:stretch>
        </p:blipFill>
        <p:spPr bwMode="auto">
          <a:xfrm>
            <a:off x="2772271" y="2474325"/>
            <a:ext cx="3311897" cy="1818771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684213" y="620713"/>
            <a:ext cx="79914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/>
              <a:t>Service Plan </a:t>
            </a:r>
            <a:r>
              <a:rPr lang="th-TH" sz="6000" b="1" dirty="0"/>
              <a:t>สาขาจักษุวิทยา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71600" y="4221088"/>
            <a:ext cx="7560840" cy="2592288"/>
          </a:xfrm>
          <a:prstGeom prst="rect">
            <a:avLst/>
          </a:prstGeom>
        </p:spPr>
        <p:txBody>
          <a:bodyPr lIns="35717" tIns="35717" rIns="35717" bIns="35717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4D0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 eliminate the main causes of blindness in order to give all people in the world, particularly the millions of needlessly blind, the right to sight.</a:t>
            </a:r>
            <a:endParaRPr kumimoji="0" lang="th-TH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</a:rPr>
              <a:t>Priority Setting of Eye Problems</a:t>
            </a:r>
            <a:endParaRPr lang="en-US" sz="5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78000"/>
          <a:ext cx="8229600" cy="4102406"/>
        </p:xfrm>
        <a:graphic>
          <a:graphicData uri="http://schemas.openxmlformats.org/drawingml/2006/table">
            <a:tbl>
              <a:tblPr/>
              <a:tblGrid>
                <a:gridCol w="1663700"/>
                <a:gridCol w="1195388"/>
                <a:gridCol w="1241425"/>
                <a:gridCol w="1552575"/>
                <a:gridCol w="1390650"/>
                <a:gridCol w="1185862"/>
              </a:tblGrid>
              <a:tr h="900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Severity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67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Common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4D3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Community concern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53E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Problem solving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42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Ranking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1 Senile Cataract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++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67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++++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4D3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++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53E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++++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42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1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2 Retina disease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++++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67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++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4D3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++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53E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++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42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2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3 Childhood Blindness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++++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67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+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4D3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+++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53E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42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3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4 Glaucoma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++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67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+++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4D3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+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53E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+++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42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4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5 Corneal ulcer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++++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67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++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4D3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+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53E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++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42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  <a:cs typeface="Tahoma" pitchFamily="34" charset="0"/>
                        </a:rPr>
                        <a:t>5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MS PGothic" pitchFamily="34" charset="-128"/>
                        <a:cs typeface="Tahoma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5251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Action Plan</a:t>
            </a:r>
          </a:p>
        </p:txBody>
      </p:sp>
      <p:sp>
        <p:nvSpPr>
          <p:cNvPr id="28674" name="Content Placeholder 3"/>
          <p:cNvSpPr>
            <a:spLocks noGrp="1"/>
          </p:cNvSpPr>
          <p:nvPr>
            <p:ph idx="1"/>
          </p:nvPr>
        </p:nvSpPr>
        <p:spPr>
          <a:xfrm>
            <a:off x="257175" y="1052736"/>
            <a:ext cx="8697913" cy="4946650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sz="2400" dirty="0" smtClean="0">
                <a:latin typeface="Tahoma" pitchFamily="34" charset="0"/>
                <a:cs typeface="Tahoma" pitchFamily="34" charset="0"/>
              </a:rPr>
              <a:t> Cataract</a:t>
            </a:r>
          </a:p>
          <a:p>
            <a:pPr marL="400050" lvl="1" indent="0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Screening in Elderly (age 60 up)</a:t>
            </a: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 marL="400050" lvl="1" indent="0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Reduce waiting time for </a:t>
            </a: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Sx</a:t>
            </a:r>
            <a:endParaRPr lang="th-TH" sz="24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0" indent="0"/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Diabetic Retinopathy</a:t>
            </a:r>
          </a:p>
          <a:p>
            <a:pPr marL="400050" lvl="1" indent="0"/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DR Screening</a:t>
            </a:r>
          </a:p>
          <a:p>
            <a:pPr marL="400050" lvl="1" indent="0"/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Retinal Excellent Center </a:t>
            </a:r>
            <a:endParaRPr lang="th-TH" sz="20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0" indent="0"/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Childhood Blindness</a:t>
            </a:r>
          </a:p>
          <a:p>
            <a:pPr marL="400050" lvl="1" indent="0"/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ROP Screening</a:t>
            </a:r>
          </a:p>
          <a:p>
            <a:pPr marL="400050" lvl="1" indent="0"/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Refractive Error Screening</a:t>
            </a:r>
            <a:endParaRPr lang="en-US" sz="24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0" indent="0"/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Glaucoma</a:t>
            </a:r>
          </a:p>
          <a:p>
            <a:pPr marL="400050" lvl="1" indent="0"/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Screening Guideline Development</a:t>
            </a:r>
          </a:p>
          <a:p>
            <a:pPr marL="0" indent="0"/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Cornea</a:t>
            </a:r>
          </a:p>
          <a:p>
            <a:pPr marL="400050" lvl="1" indent="0"/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Eye Bank</a:t>
            </a:r>
          </a:p>
          <a:p>
            <a:pPr marL="0" indent="0">
              <a:buFont typeface="Arial" pitchFamily="34" charset="0"/>
              <a:buNone/>
            </a:pPr>
            <a:endParaRPr lang="en-US" sz="2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3" descr="DSC_05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5" y="1052736"/>
            <a:ext cx="2376263" cy="1578264"/>
          </a:xfrm>
          <a:prstGeom prst="rect">
            <a:avLst/>
          </a:prstGeom>
        </p:spPr>
      </p:pic>
      <p:pic>
        <p:nvPicPr>
          <p:cNvPr id="6" name="Picture 2" descr="DSC069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420888"/>
            <a:ext cx="2232248" cy="167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DSC026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852936"/>
            <a:ext cx="212474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SC_0635.jpg"/>
          <p:cNvPicPr preferRelativeResize="0"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4077072"/>
            <a:ext cx="2304256" cy="1584176"/>
          </a:xfrm>
          <a:prstGeom prst="rect">
            <a:avLst/>
          </a:prstGeom>
        </p:spPr>
      </p:pic>
      <p:pic>
        <p:nvPicPr>
          <p:cNvPr id="8" name="Picture 6" descr="Image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0132" y="5085184"/>
            <a:ext cx="2684396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1672707">
                <a:tc>
                  <a:txBody>
                    <a:bodyPr/>
                    <a:lstStyle/>
                    <a:p>
                      <a:pPr algn="ctr"/>
                      <a:endParaRPr lang="th-TH" sz="20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36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ตัวชี้วัด</a:t>
                      </a:r>
                    </a:p>
                    <a:p>
                      <a:pPr algn="ctr"/>
                      <a:r>
                        <a:rPr lang="th-TH" sz="36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และการดำเนินงานตามตัวชี้วัด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1852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2400" b="1" baseline="0" dirty="0" smtClean="0">
                          <a:solidFill>
                            <a:srgbClr val="00B05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  </a:t>
                      </a:r>
                      <a:r>
                        <a:rPr lang="th-TH" sz="24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• ร้อยละของผู้สูงอายุ</a:t>
                      </a:r>
                      <a:r>
                        <a:rPr lang="th-TH" sz="24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24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</a:t>
                      </a:r>
                      <a:r>
                        <a:rPr lang="th-TH" sz="24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ปีขึ้นไปที่ได้รับ</a:t>
                      </a:r>
                      <a:r>
                        <a:rPr lang="th-TH" sz="24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การคัดกรองสายตา</a:t>
                      </a:r>
                      <a:r>
                        <a:rPr lang="th-TH" sz="24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(ร้อยละ75)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</a:t>
                      </a:r>
                      <a:r>
                        <a:rPr lang="th-TH" sz="24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• ร้อยละของผู้ป่วยต้อกระจกชนิดบอด (</a:t>
                      </a:r>
                      <a:r>
                        <a:rPr lang="en-US" sz="24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Blinding</a:t>
                      </a:r>
                      <a:r>
                        <a:rPr lang="en-US" sz="24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cataract</a:t>
                      </a:r>
                      <a:r>
                        <a:rPr lang="th-TH" sz="24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ที่ได้รับ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การผ่าตัดภายใน 30 วัน (ร้อยละ 80)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</a:t>
                      </a:r>
                      <a:r>
                        <a:rPr lang="th-TH" sz="24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• ร้อยละของผู้ป่วยสายตาเลือนรางจากต้อกระจก (</a:t>
                      </a:r>
                      <a:r>
                        <a:rPr lang="en-US" sz="24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Low</a:t>
                      </a:r>
                      <a:r>
                        <a:rPr lang="en-US" sz="24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vision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cataract</a:t>
                      </a:r>
                      <a:r>
                        <a:rPr lang="th-TH" sz="24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ได้รับการผ่าตัดภายใน 90 วัน </a:t>
                      </a: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(ร้อยละ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80</a:t>
                      </a: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rgbClr val="00B05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</a:t>
                      </a:r>
                      <a:r>
                        <a:rPr lang="th-TH" sz="24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• </a:t>
                      </a:r>
                      <a:r>
                        <a:rPr lang="th-TH" sz="2400" b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ร้อยละของผู้ป่วยเบาหวาน ที่ได้รับการคัดกรองเบาหวานขึ้นจอตา(</a:t>
                      </a:r>
                      <a:r>
                        <a:rPr lang="en-US" sz="2400" b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DR</a:t>
                      </a:r>
                      <a:r>
                        <a:rPr lang="th-TH" sz="2400" b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(ร้อยละ 60)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rgbClr val="00B05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</a:t>
                      </a:r>
                      <a:r>
                        <a:rPr lang="th-TH" sz="24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• </a:t>
                      </a:r>
                      <a:r>
                        <a:rPr lang="th-TH" sz="2400" b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ร้อยละของผู้ป่วย </a:t>
                      </a:r>
                      <a:r>
                        <a:rPr lang="en-US" sz="2400" b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High risk DR</a:t>
                      </a:r>
                      <a:r>
                        <a:rPr lang="en-US" sz="2400" b="0" baseline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2400" b="0" baseline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ที่ได้รับการรักษาภายใน 30 วัน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baseline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(ร้อยละ</a:t>
                      </a:r>
                      <a:r>
                        <a:rPr lang="en-US" sz="2400" b="0" baseline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</a:t>
                      </a:r>
                      <a:r>
                        <a:rPr lang="th-TH" sz="2400" b="0" baseline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baseline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</a:t>
                      </a:r>
                      <a:r>
                        <a:rPr lang="th-TH" sz="24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• ร้อยละของเด็กทารกกลุ่มเสี่ยงที่ได้รับการคัดกรองจอประสาทตา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(</a:t>
                      </a:r>
                      <a:r>
                        <a:rPr lang="en-US" sz="24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ROP</a:t>
                      </a:r>
                      <a:r>
                        <a:rPr lang="th-TH" sz="24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r>
                        <a:rPr lang="en-US" sz="24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2400" b="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(ร้อยละ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</a:t>
                      </a:r>
                      <a:r>
                        <a:rPr lang="th-TH" sz="2400" b="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sz="2400" b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defRPr/>
                      </a:pPr>
                      <a:endParaRPr lang="th-TH" sz="2400" b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endParaRPr lang="th-TH" sz="24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357422" y="6072206"/>
            <a:ext cx="4714908" cy="785794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อยู่ในระหว่างดำเนินการติดตามตัวชี้วัด</a:t>
            </a:r>
            <a:endParaRPr lang="th-TH" sz="1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Pentagon 5"/>
          <p:cNvSpPr/>
          <p:nvPr/>
        </p:nvSpPr>
        <p:spPr>
          <a:xfrm rot="10800000">
            <a:off x="0" y="6072206"/>
            <a:ext cx="2357422" cy="785794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Pentagon 6"/>
          <p:cNvSpPr/>
          <p:nvPr/>
        </p:nvSpPr>
        <p:spPr>
          <a:xfrm>
            <a:off x="7072330" y="6072206"/>
            <a:ext cx="2071670" cy="785794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Diabetic Retinopathy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en-US" dirty="0" smtClean="0"/>
              <a:t>DM  3,000,000 total (&gt;3,000,000 Screenings/yr)</a:t>
            </a:r>
          </a:p>
          <a:p>
            <a:r>
              <a:rPr lang="en-US" dirty="0" smtClean="0"/>
              <a:t>DR 20-30%  (600,000-900,000 Cases)</a:t>
            </a:r>
          </a:p>
          <a:p>
            <a:r>
              <a:rPr lang="en-US" dirty="0" smtClean="0"/>
              <a:t>Severe DR 5% (150,000 need treatment(s))</a:t>
            </a:r>
          </a:p>
          <a:p>
            <a:r>
              <a:rPr lang="en-US" dirty="0" smtClean="0"/>
              <a:t>Need Surgery 0.5-1% (30,000 need </a:t>
            </a:r>
            <a:r>
              <a:rPr lang="en-US" dirty="0" err="1" smtClean="0"/>
              <a:t>Sx</a:t>
            </a:r>
            <a:r>
              <a:rPr lang="en-US" dirty="0" smtClean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3608" y="5805264"/>
            <a:ext cx="71781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1,300 Ophthalmologists (130 </a:t>
            </a:r>
            <a:r>
              <a:rPr lang="en-US" dirty="0" smtClean="0">
                <a:solidFill>
                  <a:srgbClr val="FF0000"/>
                </a:solidFill>
              </a:rPr>
              <a:t>Retinal Specialists)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th-TH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ชื่อเรื่อง 1"/>
          <p:cNvSpPr>
            <a:spLocks noGrp="1"/>
          </p:cNvSpPr>
          <p:nvPr>
            <p:ph type="title"/>
          </p:nvPr>
        </p:nvSpPr>
        <p:spPr>
          <a:xfrm>
            <a:off x="905247" y="214312"/>
            <a:ext cx="7358063" cy="1040309"/>
          </a:xfrm>
          <a:gradFill rotWithShape="1">
            <a:gsLst>
              <a:gs pos="0">
                <a:srgbClr val="6A8486"/>
              </a:gs>
              <a:gs pos="50000">
                <a:srgbClr val="9ABEC1"/>
              </a:gs>
              <a:gs pos="100000">
                <a:srgbClr val="B8E3E6"/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/>
          <a:lstStyle/>
          <a:p>
            <a:r>
              <a:rPr lang="th-TH" sz="5100" b="1" dirty="0" smtClean="0">
                <a:latin typeface="Angsana New" pitchFamily="18" charset="-34"/>
                <a:cs typeface="Angsana New" pitchFamily="18" charset="-34"/>
              </a:rPr>
              <a:t>มาตรฐานของสถานบริการ</a:t>
            </a:r>
          </a:p>
        </p:txBody>
      </p:sp>
      <p:graphicFrame>
        <p:nvGraphicFramePr>
          <p:cNvPr id="23586" name="Group 34"/>
          <p:cNvGraphicFramePr>
            <a:graphicFrameLocks noGrp="1"/>
          </p:cNvGraphicFramePr>
          <p:nvPr>
            <p:ph idx="1"/>
          </p:nvPr>
        </p:nvGraphicFramePr>
        <p:xfrm>
          <a:off x="953318" y="1371823"/>
          <a:ext cx="7291090" cy="4636958"/>
        </p:xfrm>
        <a:graphic>
          <a:graphicData uri="http://schemas.openxmlformats.org/drawingml/2006/table">
            <a:tbl>
              <a:tblPr/>
              <a:tblGrid>
                <a:gridCol w="1256854"/>
                <a:gridCol w="6034236"/>
              </a:tblGrid>
              <a:tr h="4500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ea typeface="Helvetica Light"/>
                          <a:cs typeface="AngsanaUPC" pitchFamily="18" charset="-34"/>
                          <a:sym typeface="Helvetica Light"/>
                        </a:rPr>
                        <a:t>ระดับ</a:t>
                      </a:r>
                    </a:p>
                  </a:txBody>
                  <a:tcPr marL="64287" marR="64287" marT="32143" marB="321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ea typeface="Helvetica Light"/>
                          <a:cs typeface="AngsanaUPC" pitchFamily="18" charset="-34"/>
                          <a:sym typeface="Helvetica Light"/>
                        </a:rPr>
                        <a:t>ประเภท</a:t>
                      </a:r>
                    </a:p>
                  </a:txBody>
                  <a:tcPr marL="64287" marR="64287" marT="32143" marB="321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69"/>
                    </a:solidFill>
                  </a:tcPr>
                </a:tc>
              </a:tr>
              <a:tr h="6273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ea typeface="Helvetica Light"/>
                          <a:cs typeface="AngsanaUPC" pitchFamily="18" charset="-34"/>
                          <a:sym typeface="Helvetica Light"/>
                        </a:rPr>
                        <a:t>1</a:t>
                      </a: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ea typeface="Helvetica Light"/>
                        <a:cs typeface="AngsanaUPC" pitchFamily="18" charset="-34"/>
                        <a:sym typeface="Helvetica Light"/>
                      </a:endParaRPr>
                    </a:p>
                  </a:txBody>
                  <a:tcPr marL="64287" marR="64287" marT="32143" marB="321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ea typeface="Helvetica Light"/>
                          <a:cs typeface="AngsanaUPC" pitchFamily="18" charset="-34"/>
                          <a:sym typeface="Helvetica Light"/>
                        </a:rPr>
                        <a:t>รพศ.ที่ให้บริการครบทั้ง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ea typeface="Helvetica Light"/>
                          <a:cs typeface="AngsanaUPC" pitchFamily="18" charset="-34"/>
                          <a:sym typeface="Helvetica Light"/>
                        </a:rPr>
                        <a:t>5 </a:t>
                      </a: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ea typeface="Helvetica Light"/>
                          <a:cs typeface="AngsanaUPC" pitchFamily="18" charset="-34"/>
                          <a:sym typeface="Helvetica Light"/>
                        </a:rPr>
                        <a:t>กลุ่มโรค (1แห่ง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ea typeface="Helvetica Light"/>
                          <a:cs typeface="AngsanaUPC" pitchFamily="18" charset="-34"/>
                          <a:sym typeface="Helvetica Light"/>
                        </a:rPr>
                        <a:t>:</a:t>
                      </a: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ea typeface="Helvetica Light"/>
                          <a:cs typeface="AngsanaUPC" pitchFamily="18" charset="-34"/>
                          <a:sym typeface="Helvetica Light"/>
                        </a:rPr>
                        <a:t>1เขตบริการ)</a:t>
                      </a:r>
                    </a:p>
                  </a:txBody>
                  <a:tcPr marL="64287" marR="64287" marT="32143" marB="321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69"/>
                    </a:solidFill>
                  </a:tcPr>
                </a:tc>
              </a:tr>
              <a:tr h="9956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ea typeface="Helvetica Light"/>
                          <a:cs typeface="AngsanaUPC" pitchFamily="18" charset="-34"/>
                          <a:sym typeface="Helvetica Light"/>
                        </a:rPr>
                        <a:t>2+</a:t>
                      </a: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ea typeface="Helvetica Light"/>
                        <a:cs typeface="AngsanaUPC" pitchFamily="18" charset="-34"/>
                        <a:sym typeface="Helvetica Light"/>
                      </a:endParaRPr>
                    </a:p>
                  </a:txBody>
                  <a:tcPr marL="64287" marR="64287" marT="32143" marB="321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ea typeface="Helvetica Light"/>
                          <a:cs typeface="AngsanaUPC" pitchFamily="18" charset="-34"/>
                          <a:sym typeface="Helvetica Light"/>
                        </a:rPr>
                        <a:t>รพศ.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ea typeface="Helvetica Light"/>
                          <a:cs typeface="AngsanaUPC" pitchFamily="18" charset="-34"/>
                          <a:sym typeface="Helvetica Light"/>
                        </a:rPr>
                        <a:t>/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ea typeface="Helvetica Light"/>
                          <a:cs typeface="AngsanaUPC" pitchFamily="18" charset="-34"/>
                          <a:sym typeface="Helvetica Light"/>
                        </a:rPr>
                        <a:t>รพท.ที่ให้บริการเฉพาะด้านได้ ในบางสาขา เช่น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ea typeface="Helvetica Light"/>
                          <a:cs typeface="AngsanaUPC" pitchFamily="18" charset="-34"/>
                          <a:sym typeface="Helvetica Light"/>
                        </a:rPr>
                        <a:t>Retina , Glaucoma , Cornea , Pediatric ,..</a:t>
                      </a: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ea typeface="Helvetica Light"/>
                        <a:cs typeface="AngsanaUPC" pitchFamily="18" charset="-34"/>
                        <a:sym typeface="Helvetica Light"/>
                      </a:endParaRPr>
                    </a:p>
                  </a:txBody>
                  <a:tcPr marL="64287" marR="64287" marT="32143" marB="321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69"/>
                    </a:solidFill>
                  </a:tcPr>
                </a:tc>
              </a:tr>
              <a:tr h="6820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ea typeface="Helvetica Light"/>
                          <a:cs typeface="AngsanaUPC" pitchFamily="18" charset="-34"/>
                          <a:sym typeface="Helvetica Light"/>
                        </a:rPr>
                        <a:t>2</a:t>
                      </a: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ea typeface="Helvetica Light"/>
                        <a:cs typeface="AngsanaUPC" pitchFamily="18" charset="-34"/>
                        <a:sym typeface="Helvetica Light"/>
                      </a:endParaRPr>
                    </a:p>
                  </a:txBody>
                  <a:tcPr marL="64287" marR="64287" marT="32143" marB="321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ea typeface="Helvetica Light"/>
                          <a:cs typeface="AngsanaUPC" pitchFamily="18" charset="-34"/>
                          <a:sym typeface="Helvetica Light"/>
                        </a:rPr>
                        <a:t>รพศ.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ea typeface="Helvetica Light"/>
                          <a:cs typeface="AngsanaUPC" pitchFamily="18" charset="-34"/>
                          <a:sym typeface="Helvetica Light"/>
                        </a:rPr>
                        <a:t>/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ea typeface="Helvetica Light"/>
                          <a:cs typeface="AngsanaUPC" pitchFamily="18" charset="-34"/>
                          <a:sym typeface="Helvetica Light"/>
                        </a:rPr>
                        <a:t>รพท.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ea typeface="Helvetica Light"/>
                          <a:cs typeface="AngsanaUPC" pitchFamily="18" charset="-34"/>
                          <a:sym typeface="Helvetica Light"/>
                        </a:rPr>
                        <a:t>/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ea typeface="Helvetica Light"/>
                          <a:cs typeface="AngsanaUPC" pitchFamily="18" charset="-34"/>
                          <a:sym typeface="Helvetica Light"/>
                        </a:rPr>
                        <a:t>รพช.ที่มีจักษุแพทย์ มีการให้บริการด้านจักษุทั่วไป</a:t>
                      </a:r>
                    </a:p>
                  </a:txBody>
                  <a:tcPr marL="64287" marR="64287" marT="32143" marB="321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69"/>
                    </a:solidFill>
                  </a:tcPr>
                </a:tc>
              </a:tr>
              <a:tr h="6273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ea typeface="Helvetica Light"/>
                          <a:cs typeface="AngsanaUPC" pitchFamily="18" charset="-34"/>
                          <a:sym typeface="Helvetica Light"/>
                        </a:rPr>
                        <a:t>3</a:t>
                      </a: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ea typeface="Helvetica Light"/>
                        <a:cs typeface="AngsanaUPC" pitchFamily="18" charset="-34"/>
                        <a:sym typeface="Helvetica Light"/>
                      </a:endParaRPr>
                    </a:p>
                  </a:txBody>
                  <a:tcPr marL="64287" marR="64287" marT="32143" marB="321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ea typeface="Helvetica Light"/>
                          <a:cs typeface="AngsanaUPC" pitchFamily="18" charset="-34"/>
                          <a:sym typeface="Helvetica Light"/>
                        </a:rPr>
                        <a:t>รพช.ระดับ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ea typeface="Helvetica Light"/>
                          <a:cs typeface="AngsanaUPC" pitchFamily="18" charset="-34"/>
                          <a:sym typeface="Helvetica Light"/>
                        </a:rPr>
                        <a:t>M2 , F1 </a:t>
                      </a: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ea typeface="Helvetica Light"/>
                          <a:cs typeface="AngsanaUPC" pitchFamily="18" charset="-34"/>
                          <a:sym typeface="Helvetica Light"/>
                        </a:rPr>
                        <a:t>ที่ไม่มีจักษุแพทย์</a:t>
                      </a:r>
                    </a:p>
                  </a:txBody>
                  <a:tcPr marL="64287" marR="64287" marT="32143" marB="321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69"/>
                    </a:solidFill>
                  </a:tcPr>
                </a:tc>
              </a:tr>
              <a:tr h="626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ea typeface="Helvetica Light"/>
                          <a:cs typeface="AngsanaUPC" pitchFamily="18" charset="-34"/>
                          <a:sym typeface="Helvetica Light"/>
                        </a:rPr>
                        <a:t>4</a:t>
                      </a: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ea typeface="Helvetica Light"/>
                        <a:cs typeface="AngsanaUPC" pitchFamily="18" charset="-34"/>
                        <a:sym typeface="Helvetica Light"/>
                      </a:endParaRPr>
                    </a:p>
                  </a:txBody>
                  <a:tcPr marL="64287" marR="64287" marT="32143" marB="321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ea typeface="Helvetica Light"/>
                          <a:cs typeface="AngsanaUPC" pitchFamily="18" charset="-34"/>
                          <a:sym typeface="Helvetica Light"/>
                        </a:rPr>
                        <a:t>รพช.ระดับ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ea typeface="Helvetica Light"/>
                          <a:cs typeface="AngsanaUPC" pitchFamily="18" charset="-34"/>
                          <a:sym typeface="Helvetica Light"/>
                        </a:rPr>
                        <a:t>F2 , F3</a:t>
                      </a: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ea typeface="Helvetica Light"/>
                          <a:cs typeface="AngsanaUPC" pitchFamily="18" charset="-34"/>
                          <a:sym typeface="Helvetica Light"/>
                        </a:rPr>
                        <a:t> ที่ไม่มีจักษุแพทย์</a:t>
                      </a:r>
                    </a:p>
                  </a:txBody>
                  <a:tcPr marL="64287" marR="64287" marT="32143" marB="321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69"/>
                    </a:solidFill>
                  </a:tcPr>
                </a:tc>
              </a:tr>
              <a:tr h="6284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ea typeface="Helvetica Light"/>
                          <a:cs typeface="AngsanaUPC" pitchFamily="18" charset="-34"/>
                          <a:sym typeface="Helvetica Light"/>
                        </a:rPr>
                        <a:t>5</a:t>
                      </a: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ea typeface="Helvetica Light"/>
                        <a:cs typeface="AngsanaUPC" pitchFamily="18" charset="-34"/>
                        <a:sym typeface="Helvetica Light"/>
                      </a:endParaRPr>
                    </a:p>
                  </a:txBody>
                  <a:tcPr marL="64287" marR="64287" marT="32143" marB="321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ea typeface="Helvetica Light"/>
                          <a:cs typeface="AngsanaUPC" pitchFamily="18" charset="-34"/>
                          <a:sym typeface="Helvetica Light"/>
                        </a:rPr>
                        <a:t>ศสม.และ รพ.สต.</a:t>
                      </a:r>
                    </a:p>
                  </a:txBody>
                  <a:tcPr marL="64287" marR="64287" marT="32143" marB="321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6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Content Placeholder 3" descr="map1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-28917" r="-28917"/>
          <a:stretch>
            <a:fillRect/>
          </a:stretch>
        </p:blipFill>
        <p:spPr/>
      </p:pic>
      <p:sp>
        <p:nvSpPr>
          <p:cNvPr id="5" name="5-Point Star 4"/>
          <p:cNvSpPr>
            <a:spLocks/>
          </p:cNvSpPr>
          <p:nvPr/>
        </p:nvSpPr>
        <p:spPr bwMode="auto">
          <a:xfrm>
            <a:off x="2835275" y="3111500"/>
            <a:ext cx="473075" cy="427038"/>
          </a:xfrm>
          <a:custGeom>
            <a:avLst/>
            <a:gdLst>
              <a:gd name="T0" fmla="*/ 1 w 473075"/>
              <a:gd name="T1" fmla="*/ 163114 h 427038"/>
              <a:gd name="T2" fmla="*/ 180700 w 473075"/>
              <a:gd name="T3" fmla="*/ 163115 h 427038"/>
              <a:gd name="T4" fmla="*/ 236538 w 473075"/>
              <a:gd name="T5" fmla="*/ 0 h 427038"/>
              <a:gd name="T6" fmla="*/ 292375 w 473075"/>
              <a:gd name="T7" fmla="*/ 163115 h 427038"/>
              <a:gd name="T8" fmla="*/ 473074 w 473075"/>
              <a:gd name="T9" fmla="*/ 163114 h 427038"/>
              <a:gd name="T10" fmla="*/ 326885 w 473075"/>
              <a:gd name="T11" fmla="*/ 263923 h 427038"/>
              <a:gd name="T12" fmla="*/ 382725 w 473075"/>
              <a:gd name="T13" fmla="*/ 427037 h 427038"/>
              <a:gd name="T14" fmla="*/ 236538 w 473075"/>
              <a:gd name="T15" fmla="*/ 326226 h 427038"/>
              <a:gd name="T16" fmla="*/ 90350 w 473075"/>
              <a:gd name="T17" fmla="*/ 427037 h 427038"/>
              <a:gd name="T18" fmla="*/ 146190 w 473075"/>
              <a:gd name="T19" fmla="*/ 263923 h 427038"/>
              <a:gd name="T20" fmla="*/ 1 w 473075"/>
              <a:gd name="T21" fmla="*/ 163114 h 42703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73075" h="427038">
                <a:moveTo>
                  <a:pt x="1" y="163114"/>
                </a:moveTo>
                <a:lnTo>
                  <a:pt x="180700" y="163115"/>
                </a:lnTo>
                <a:lnTo>
                  <a:pt x="236538" y="0"/>
                </a:lnTo>
                <a:lnTo>
                  <a:pt x="292375" y="163115"/>
                </a:lnTo>
                <a:lnTo>
                  <a:pt x="473074" y="163114"/>
                </a:lnTo>
                <a:lnTo>
                  <a:pt x="326885" y="263923"/>
                </a:lnTo>
                <a:lnTo>
                  <a:pt x="382725" y="427037"/>
                </a:lnTo>
                <a:lnTo>
                  <a:pt x="236538" y="326226"/>
                </a:lnTo>
                <a:lnTo>
                  <a:pt x="90350" y="427037"/>
                </a:lnTo>
                <a:lnTo>
                  <a:pt x="146190" y="263923"/>
                </a:lnTo>
                <a:lnTo>
                  <a:pt x="1" y="163114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5C72B2"/>
            </a:solidFill>
            <a:prstDash val="solid"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th-TH" sz="2000"/>
          </a:p>
        </p:txBody>
      </p:sp>
      <p:sp>
        <p:nvSpPr>
          <p:cNvPr id="6" name="5-Point Star 5"/>
          <p:cNvSpPr>
            <a:spLocks/>
          </p:cNvSpPr>
          <p:nvPr/>
        </p:nvSpPr>
        <p:spPr bwMode="auto">
          <a:xfrm>
            <a:off x="6118225" y="4776788"/>
            <a:ext cx="471488" cy="427037"/>
          </a:xfrm>
          <a:custGeom>
            <a:avLst/>
            <a:gdLst>
              <a:gd name="T0" fmla="*/ 0 w 471488"/>
              <a:gd name="T1" fmla="*/ 163113 h 427037"/>
              <a:gd name="T2" fmla="*/ 180093 w 471488"/>
              <a:gd name="T3" fmla="*/ 163114 h 427037"/>
              <a:gd name="T4" fmla="*/ 235744 w 471488"/>
              <a:gd name="T5" fmla="*/ 0 h 427037"/>
              <a:gd name="T6" fmla="*/ 291395 w 471488"/>
              <a:gd name="T7" fmla="*/ 163114 h 427037"/>
              <a:gd name="T8" fmla="*/ 471488 w 471488"/>
              <a:gd name="T9" fmla="*/ 163113 h 427037"/>
              <a:gd name="T10" fmla="*/ 325789 w 471488"/>
              <a:gd name="T11" fmla="*/ 263922 h 427037"/>
              <a:gd name="T12" fmla="*/ 381441 w 471488"/>
              <a:gd name="T13" fmla="*/ 427036 h 427037"/>
              <a:gd name="T14" fmla="*/ 235744 w 471488"/>
              <a:gd name="T15" fmla="*/ 326225 h 427037"/>
              <a:gd name="T16" fmla="*/ 90047 w 471488"/>
              <a:gd name="T17" fmla="*/ 427036 h 427037"/>
              <a:gd name="T18" fmla="*/ 145699 w 471488"/>
              <a:gd name="T19" fmla="*/ 263922 h 427037"/>
              <a:gd name="T20" fmla="*/ 0 w 471488"/>
              <a:gd name="T21" fmla="*/ 163113 h 42703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71488" h="427037">
                <a:moveTo>
                  <a:pt x="0" y="163113"/>
                </a:moveTo>
                <a:lnTo>
                  <a:pt x="180093" y="163114"/>
                </a:lnTo>
                <a:lnTo>
                  <a:pt x="235744" y="0"/>
                </a:lnTo>
                <a:lnTo>
                  <a:pt x="291395" y="163114"/>
                </a:lnTo>
                <a:lnTo>
                  <a:pt x="471488" y="163113"/>
                </a:lnTo>
                <a:lnTo>
                  <a:pt x="325789" y="263922"/>
                </a:lnTo>
                <a:lnTo>
                  <a:pt x="381441" y="427036"/>
                </a:lnTo>
                <a:lnTo>
                  <a:pt x="235744" y="326225"/>
                </a:lnTo>
                <a:lnTo>
                  <a:pt x="90047" y="427036"/>
                </a:lnTo>
                <a:lnTo>
                  <a:pt x="145699" y="263922"/>
                </a:lnTo>
                <a:lnTo>
                  <a:pt x="0" y="163113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5C72B2"/>
            </a:solidFill>
            <a:prstDash val="solid"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th-TH" sz="2000"/>
          </a:p>
        </p:txBody>
      </p:sp>
      <p:sp>
        <p:nvSpPr>
          <p:cNvPr id="7" name="5-Point Star 6"/>
          <p:cNvSpPr>
            <a:spLocks/>
          </p:cNvSpPr>
          <p:nvPr/>
        </p:nvSpPr>
        <p:spPr bwMode="auto">
          <a:xfrm>
            <a:off x="4926013" y="4943475"/>
            <a:ext cx="473075" cy="427038"/>
          </a:xfrm>
          <a:custGeom>
            <a:avLst/>
            <a:gdLst>
              <a:gd name="T0" fmla="*/ 1 w 473075"/>
              <a:gd name="T1" fmla="*/ 163114 h 427038"/>
              <a:gd name="T2" fmla="*/ 180700 w 473075"/>
              <a:gd name="T3" fmla="*/ 163115 h 427038"/>
              <a:gd name="T4" fmla="*/ 236538 w 473075"/>
              <a:gd name="T5" fmla="*/ 0 h 427038"/>
              <a:gd name="T6" fmla="*/ 292375 w 473075"/>
              <a:gd name="T7" fmla="*/ 163115 h 427038"/>
              <a:gd name="T8" fmla="*/ 473074 w 473075"/>
              <a:gd name="T9" fmla="*/ 163114 h 427038"/>
              <a:gd name="T10" fmla="*/ 326885 w 473075"/>
              <a:gd name="T11" fmla="*/ 263923 h 427038"/>
              <a:gd name="T12" fmla="*/ 382725 w 473075"/>
              <a:gd name="T13" fmla="*/ 427037 h 427038"/>
              <a:gd name="T14" fmla="*/ 236538 w 473075"/>
              <a:gd name="T15" fmla="*/ 326226 h 427038"/>
              <a:gd name="T16" fmla="*/ 90350 w 473075"/>
              <a:gd name="T17" fmla="*/ 427037 h 427038"/>
              <a:gd name="T18" fmla="*/ 146190 w 473075"/>
              <a:gd name="T19" fmla="*/ 263923 h 427038"/>
              <a:gd name="T20" fmla="*/ 1 w 473075"/>
              <a:gd name="T21" fmla="*/ 163114 h 42703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73075" h="427038">
                <a:moveTo>
                  <a:pt x="1" y="163114"/>
                </a:moveTo>
                <a:lnTo>
                  <a:pt x="180700" y="163115"/>
                </a:lnTo>
                <a:lnTo>
                  <a:pt x="236538" y="0"/>
                </a:lnTo>
                <a:lnTo>
                  <a:pt x="292375" y="163115"/>
                </a:lnTo>
                <a:lnTo>
                  <a:pt x="473074" y="163114"/>
                </a:lnTo>
                <a:lnTo>
                  <a:pt x="326885" y="263923"/>
                </a:lnTo>
                <a:lnTo>
                  <a:pt x="382725" y="427037"/>
                </a:lnTo>
                <a:lnTo>
                  <a:pt x="236538" y="326226"/>
                </a:lnTo>
                <a:lnTo>
                  <a:pt x="90350" y="427037"/>
                </a:lnTo>
                <a:lnTo>
                  <a:pt x="146190" y="263923"/>
                </a:lnTo>
                <a:lnTo>
                  <a:pt x="1" y="163114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5C72B2"/>
            </a:solidFill>
            <a:prstDash val="solid"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th-TH" sz="2000"/>
          </a:p>
        </p:txBody>
      </p:sp>
      <p:sp>
        <p:nvSpPr>
          <p:cNvPr id="8" name="5-Point Star 7"/>
          <p:cNvSpPr>
            <a:spLocks/>
          </p:cNvSpPr>
          <p:nvPr/>
        </p:nvSpPr>
        <p:spPr bwMode="auto">
          <a:xfrm>
            <a:off x="3532188" y="4227513"/>
            <a:ext cx="593725" cy="574675"/>
          </a:xfrm>
          <a:custGeom>
            <a:avLst/>
            <a:gdLst>
              <a:gd name="T0" fmla="*/ 1 w 593725"/>
              <a:gd name="T1" fmla="*/ 219506 h 574675"/>
              <a:gd name="T2" fmla="*/ 226784 w 593725"/>
              <a:gd name="T3" fmla="*/ 219507 h 574675"/>
              <a:gd name="T4" fmla="*/ 296863 w 593725"/>
              <a:gd name="T5" fmla="*/ 0 h 574675"/>
              <a:gd name="T6" fmla="*/ 366941 w 593725"/>
              <a:gd name="T7" fmla="*/ 219507 h 574675"/>
              <a:gd name="T8" fmla="*/ 593724 w 593725"/>
              <a:gd name="T9" fmla="*/ 219506 h 574675"/>
              <a:gd name="T10" fmla="*/ 410252 w 593725"/>
              <a:gd name="T11" fmla="*/ 355167 h 574675"/>
              <a:gd name="T12" fmla="*/ 480333 w 593725"/>
              <a:gd name="T13" fmla="*/ 574674 h 574675"/>
              <a:gd name="T14" fmla="*/ 296863 w 593725"/>
              <a:gd name="T15" fmla="*/ 439010 h 574675"/>
              <a:gd name="T16" fmla="*/ 113392 w 593725"/>
              <a:gd name="T17" fmla="*/ 574674 h 574675"/>
              <a:gd name="T18" fmla="*/ 183473 w 593725"/>
              <a:gd name="T19" fmla="*/ 355167 h 574675"/>
              <a:gd name="T20" fmla="*/ 1 w 593725"/>
              <a:gd name="T21" fmla="*/ 219506 h 57467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93725" h="574675">
                <a:moveTo>
                  <a:pt x="1" y="219506"/>
                </a:moveTo>
                <a:lnTo>
                  <a:pt x="226784" y="219507"/>
                </a:lnTo>
                <a:lnTo>
                  <a:pt x="296863" y="0"/>
                </a:lnTo>
                <a:lnTo>
                  <a:pt x="366941" y="219507"/>
                </a:lnTo>
                <a:lnTo>
                  <a:pt x="593724" y="219506"/>
                </a:lnTo>
                <a:lnTo>
                  <a:pt x="410252" y="355167"/>
                </a:lnTo>
                <a:lnTo>
                  <a:pt x="480333" y="574674"/>
                </a:lnTo>
                <a:lnTo>
                  <a:pt x="296863" y="439010"/>
                </a:lnTo>
                <a:lnTo>
                  <a:pt x="113392" y="574674"/>
                </a:lnTo>
                <a:lnTo>
                  <a:pt x="183473" y="355167"/>
                </a:lnTo>
                <a:lnTo>
                  <a:pt x="1" y="219506"/>
                </a:lnTo>
                <a:close/>
              </a:path>
            </a:pathLst>
          </a:custGeom>
          <a:solidFill>
            <a:srgbClr val="FFFF00"/>
          </a:solidFill>
          <a:ln w="9525" cap="flat" cmpd="sng">
            <a:solidFill>
              <a:srgbClr val="5C72B2"/>
            </a:solidFill>
            <a:prstDash val="solid"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th-TH" sz="2000"/>
          </a:p>
        </p:txBody>
      </p:sp>
      <p:sp>
        <p:nvSpPr>
          <p:cNvPr id="51207" name="TextBox 12"/>
          <p:cNvSpPr txBox="1">
            <a:spLocks noChangeArrowheads="1"/>
          </p:cNvSpPr>
          <p:nvPr/>
        </p:nvSpPr>
        <p:spPr bwMode="auto">
          <a:xfrm>
            <a:off x="4004719" y="3421063"/>
            <a:ext cx="1556836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th-TH" sz="2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รพ.มหาราช</a:t>
            </a:r>
            <a:endParaRPr lang="en-US" sz="2000" b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38663" y="4327525"/>
            <a:ext cx="157956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th-TH" sz="18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รพ.บุรีรัมย์</a:t>
            </a:r>
            <a:endParaRPr lang="en-US" sz="1800" b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9704" name="TextBox 15"/>
          <p:cNvSpPr txBox="1">
            <a:spLocks noChangeArrowheads="1"/>
          </p:cNvSpPr>
          <p:nvPr/>
        </p:nvSpPr>
        <p:spPr bwMode="auto">
          <a:xfrm>
            <a:off x="6714100" y="4448175"/>
            <a:ext cx="1164100" cy="369332"/>
          </a:xfrm>
          <a:prstGeom prst="rect">
            <a:avLst/>
          </a:prstGeom>
          <a:solidFill>
            <a:srgbClr val="ECA6E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1800" dirty="0">
                <a:latin typeface="Tahoma" pitchFamily="34" charset="0"/>
                <a:cs typeface="Tahoma" pitchFamily="34" charset="0"/>
              </a:rPr>
              <a:t>รพ.สุรินทร์</a:t>
            </a:r>
            <a:endParaRPr lang="en-US" sz="1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9705" name="TextBox 1"/>
          <p:cNvSpPr txBox="1">
            <a:spLocks noChangeArrowheads="1"/>
          </p:cNvSpPr>
          <p:nvPr/>
        </p:nvSpPr>
        <p:spPr bwMode="auto">
          <a:xfrm>
            <a:off x="2893413" y="2566988"/>
            <a:ext cx="1075936" cy="369332"/>
          </a:xfrm>
          <a:prstGeom prst="rect">
            <a:avLst/>
          </a:prstGeom>
          <a:solidFill>
            <a:srgbClr val="E6E0E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180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รพ.ชัยภูมิ</a:t>
            </a:r>
            <a:endParaRPr lang="en-US" sz="180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9706" name="TextBox 3"/>
          <p:cNvSpPr txBox="1">
            <a:spLocks noChangeArrowheads="1"/>
          </p:cNvSpPr>
          <p:nvPr/>
        </p:nvSpPr>
        <p:spPr bwMode="auto">
          <a:xfrm>
            <a:off x="3203574" y="3027363"/>
            <a:ext cx="14404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100 </a:t>
            </a:r>
            <a:r>
              <a:rPr lang="en-US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km</a:t>
            </a: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en-US" sz="2000" b="1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9707" name="TextBox 18"/>
          <p:cNvSpPr txBox="1">
            <a:spLocks noChangeArrowheads="1"/>
          </p:cNvSpPr>
          <p:nvPr/>
        </p:nvSpPr>
        <p:spPr bwMode="auto">
          <a:xfrm>
            <a:off x="4784175" y="4051300"/>
            <a:ext cx="12298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120</a:t>
            </a:r>
            <a:r>
              <a:rPr lang="en-US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km</a:t>
            </a: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en-US" sz="2000" b="1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9708" name="TextBox 22"/>
          <p:cNvSpPr txBox="1">
            <a:spLocks noChangeArrowheads="1"/>
          </p:cNvSpPr>
          <p:nvPr/>
        </p:nvSpPr>
        <p:spPr bwMode="auto">
          <a:xfrm>
            <a:off x="6351832" y="4894263"/>
            <a:ext cx="12298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180 </a:t>
            </a:r>
            <a:r>
              <a:rPr lang="en-US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km</a:t>
            </a: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en-US" sz="2000" b="1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970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DEE008B-3FB7-4263-B7A4-B182BBF7E816}" type="slidenum">
              <a:rPr lang="en-US" sz="2800">
                <a:solidFill>
                  <a:schemeClr val="bg1"/>
                </a:solidFill>
                <a:latin typeface="News Gothic MT" charset="0"/>
              </a:rPr>
              <a:pPr/>
              <a:t>31</a:t>
            </a:fld>
            <a:endParaRPr lang="en-US" sz="2800">
              <a:solidFill>
                <a:schemeClr val="bg1"/>
              </a:solidFill>
              <a:latin typeface="News Gothic MT" charset="0"/>
            </a:endParaRPr>
          </a:p>
        </p:txBody>
      </p:sp>
      <p:sp>
        <p:nvSpPr>
          <p:cNvPr id="29710" name="Content Placeholder 2"/>
          <p:cNvSpPr txBox="1">
            <a:spLocks/>
          </p:cNvSpPr>
          <p:nvPr/>
        </p:nvSpPr>
        <p:spPr bwMode="auto">
          <a:xfrm>
            <a:off x="323528" y="476672"/>
            <a:ext cx="8568952" cy="76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925" algn="ctr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3200" b="1" dirty="0" smtClean="0">
                <a:latin typeface="+mn-lt"/>
                <a:ea typeface="MS Mincho" pitchFamily="49" charset="-128"/>
              </a:rPr>
              <a:t>Eye Service Mapping and Referral Network</a:t>
            </a:r>
            <a:endParaRPr lang="en-US" dirty="0">
              <a:latin typeface="+mn-lt"/>
              <a:cs typeface="Tahoma" pitchFamily="34" charset="0"/>
            </a:endParaRPr>
          </a:p>
        </p:txBody>
      </p:sp>
      <p:sp>
        <p:nvSpPr>
          <p:cNvPr id="19" name="5-Point Star 18"/>
          <p:cNvSpPr>
            <a:spLocks/>
          </p:cNvSpPr>
          <p:nvPr/>
        </p:nvSpPr>
        <p:spPr bwMode="auto">
          <a:xfrm>
            <a:off x="6118225" y="1441450"/>
            <a:ext cx="593725" cy="574675"/>
          </a:xfrm>
          <a:custGeom>
            <a:avLst/>
            <a:gdLst>
              <a:gd name="T0" fmla="*/ 1 w 593725"/>
              <a:gd name="T1" fmla="*/ 219506 h 574675"/>
              <a:gd name="T2" fmla="*/ 226784 w 593725"/>
              <a:gd name="T3" fmla="*/ 219507 h 574675"/>
              <a:gd name="T4" fmla="*/ 296863 w 593725"/>
              <a:gd name="T5" fmla="*/ 0 h 574675"/>
              <a:gd name="T6" fmla="*/ 366941 w 593725"/>
              <a:gd name="T7" fmla="*/ 219507 h 574675"/>
              <a:gd name="T8" fmla="*/ 593724 w 593725"/>
              <a:gd name="T9" fmla="*/ 219506 h 574675"/>
              <a:gd name="T10" fmla="*/ 410252 w 593725"/>
              <a:gd name="T11" fmla="*/ 355167 h 574675"/>
              <a:gd name="T12" fmla="*/ 480333 w 593725"/>
              <a:gd name="T13" fmla="*/ 574674 h 574675"/>
              <a:gd name="T14" fmla="*/ 296863 w 593725"/>
              <a:gd name="T15" fmla="*/ 439010 h 574675"/>
              <a:gd name="T16" fmla="*/ 113392 w 593725"/>
              <a:gd name="T17" fmla="*/ 574674 h 574675"/>
              <a:gd name="T18" fmla="*/ 183473 w 593725"/>
              <a:gd name="T19" fmla="*/ 355167 h 574675"/>
              <a:gd name="T20" fmla="*/ 1 w 593725"/>
              <a:gd name="T21" fmla="*/ 219506 h 57467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93725" h="574675">
                <a:moveTo>
                  <a:pt x="1" y="219506"/>
                </a:moveTo>
                <a:lnTo>
                  <a:pt x="226784" y="219507"/>
                </a:lnTo>
                <a:lnTo>
                  <a:pt x="296863" y="0"/>
                </a:lnTo>
                <a:lnTo>
                  <a:pt x="366941" y="219507"/>
                </a:lnTo>
                <a:lnTo>
                  <a:pt x="593724" y="219506"/>
                </a:lnTo>
                <a:lnTo>
                  <a:pt x="410252" y="355167"/>
                </a:lnTo>
                <a:lnTo>
                  <a:pt x="480333" y="574674"/>
                </a:lnTo>
                <a:lnTo>
                  <a:pt x="296863" y="439010"/>
                </a:lnTo>
                <a:lnTo>
                  <a:pt x="113392" y="574674"/>
                </a:lnTo>
                <a:lnTo>
                  <a:pt x="183473" y="355167"/>
                </a:lnTo>
                <a:lnTo>
                  <a:pt x="1" y="219506"/>
                </a:lnTo>
                <a:close/>
              </a:path>
            </a:pathLst>
          </a:custGeom>
          <a:solidFill>
            <a:srgbClr val="FFFF00"/>
          </a:solidFill>
          <a:ln w="9525" cap="flat" cmpd="sng">
            <a:solidFill>
              <a:srgbClr val="5C72B2"/>
            </a:solidFill>
            <a:prstDash val="solid"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th-TH"/>
          </a:p>
        </p:txBody>
      </p:sp>
      <p:sp>
        <p:nvSpPr>
          <p:cNvPr id="20" name="5-Point Star 19"/>
          <p:cNvSpPr>
            <a:spLocks/>
          </p:cNvSpPr>
          <p:nvPr/>
        </p:nvSpPr>
        <p:spPr bwMode="auto">
          <a:xfrm>
            <a:off x="6238875" y="2162175"/>
            <a:ext cx="473075" cy="427038"/>
          </a:xfrm>
          <a:custGeom>
            <a:avLst/>
            <a:gdLst>
              <a:gd name="T0" fmla="*/ 1 w 473075"/>
              <a:gd name="T1" fmla="*/ 163114 h 427038"/>
              <a:gd name="T2" fmla="*/ 180700 w 473075"/>
              <a:gd name="T3" fmla="*/ 163115 h 427038"/>
              <a:gd name="T4" fmla="*/ 236538 w 473075"/>
              <a:gd name="T5" fmla="*/ 0 h 427038"/>
              <a:gd name="T6" fmla="*/ 292375 w 473075"/>
              <a:gd name="T7" fmla="*/ 163115 h 427038"/>
              <a:gd name="T8" fmla="*/ 473074 w 473075"/>
              <a:gd name="T9" fmla="*/ 163114 h 427038"/>
              <a:gd name="T10" fmla="*/ 326885 w 473075"/>
              <a:gd name="T11" fmla="*/ 263923 h 427038"/>
              <a:gd name="T12" fmla="*/ 382725 w 473075"/>
              <a:gd name="T13" fmla="*/ 427037 h 427038"/>
              <a:gd name="T14" fmla="*/ 236538 w 473075"/>
              <a:gd name="T15" fmla="*/ 326226 h 427038"/>
              <a:gd name="T16" fmla="*/ 90350 w 473075"/>
              <a:gd name="T17" fmla="*/ 427037 h 427038"/>
              <a:gd name="T18" fmla="*/ 146190 w 473075"/>
              <a:gd name="T19" fmla="*/ 263923 h 427038"/>
              <a:gd name="T20" fmla="*/ 1 w 473075"/>
              <a:gd name="T21" fmla="*/ 163114 h 42703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73075" h="427038">
                <a:moveTo>
                  <a:pt x="1" y="163114"/>
                </a:moveTo>
                <a:lnTo>
                  <a:pt x="180700" y="163115"/>
                </a:lnTo>
                <a:lnTo>
                  <a:pt x="236538" y="0"/>
                </a:lnTo>
                <a:lnTo>
                  <a:pt x="292375" y="163115"/>
                </a:lnTo>
                <a:lnTo>
                  <a:pt x="473074" y="163114"/>
                </a:lnTo>
                <a:lnTo>
                  <a:pt x="326885" y="263923"/>
                </a:lnTo>
                <a:lnTo>
                  <a:pt x="382725" y="427037"/>
                </a:lnTo>
                <a:lnTo>
                  <a:pt x="236538" y="326226"/>
                </a:lnTo>
                <a:lnTo>
                  <a:pt x="90350" y="427037"/>
                </a:lnTo>
                <a:lnTo>
                  <a:pt x="146190" y="263923"/>
                </a:lnTo>
                <a:lnTo>
                  <a:pt x="1" y="163114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5C72B2"/>
            </a:solidFill>
            <a:prstDash val="solid"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th-TH" sz="2400"/>
          </a:p>
        </p:txBody>
      </p:sp>
      <p:sp>
        <p:nvSpPr>
          <p:cNvPr id="29713" name="TextBox 1"/>
          <p:cNvSpPr txBox="1">
            <a:spLocks noChangeArrowheads="1"/>
          </p:cNvSpPr>
          <p:nvPr/>
        </p:nvSpPr>
        <p:spPr bwMode="auto">
          <a:xfrm>
            <a:off x="6856434" y="1558925"/>
            <a:ext cx="9476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1800" b="1">
                <a:latin typeface="Tahoma" pitchFamily="34" charset="0"/>
                <a:cs typeface="Tahoma" pitchFamily="34" charset="0"/>
              </a:rPr>
              <a:t>ระดับ 1</a:t>
            </a:r>
            <a:endParaRPr lang="en-US" sz="18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29714" name="TextBox 21"/>
          <p:cNvSpPr txBox="1">
            <a:spLocks noChangeArrowheads="1"/>
          </p:cNvSpPr>
          <p:nvPr/>
        </p:nvSpPr>
        <p:spPr bwMode="auto">
          <a:xfrm>
            <a:off x="6859609" y="2211388"/>
            <a:ext cx="9476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1800" b="1">
                <a:latin typeface="Tahoma" pitchFamily="34" charset="0"/>
                <a:cs typeface="Tahoma" pitchFamily="34" charset="0"/>
              </a:rPr>
              <a:t>ระดับ 2</a:t>
            </a:r>
            <a:endParaRPr lang="en-US" sz="18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5-Point Star 22"/>
          <p:cNvSpPr>
            <a:spLocks/>
          </p:cNvSpPr>
          <p:nvPr/>
        </p:nvSpPr>
        <p:spPr bwMode="auto">
          <a:xfrm>
            <a:off x="6015038" y="5321300"/>
            <a:ext cx="298450" cy="330200"/>
          </a:xfrm>
          <a:custGeom>
            <a:avLst/>
            <a:gdLst>
              <a:gd name="T0" fmla="*/ 0 w 298450"/>
              <a:gd name="T1" fmla="*/ 126125 h 330200"/>
              <a:gd name="T2" fmla="*/ 113998 w 298450"/>
              <a:gd name="T3" fmla="*/ 126126 h 330200"/>
              <a:gd name="T4" fmla="*/ 149225 w 298450"/>
              <a:gd name="T5" fmla="*/ 0 h 330200"/>
              <a:gd name="T6" fmla="*/ 184452 w 298450"/>
              <a:gd name="T7" fmla="*/ 126126 h 330200"/>
              <a:gd name="T8" fmla="*/ 298450 w 298450"/>
              <a:gd name="T9" fmla="*/ 126125 h 330200"/>
              <a:gd name="T10" fmla="*/ 206223 w 298450"/>
              <a:gd name="T11" fmla="*/ 204074 h 330200"/>
              <a:gd name="T12" fmla="*/ 241451 w 298450"/>
              <a:gd name="T13" fmla="*/ 330199 h 330200"/>
              <a:gd name="T14" fmla="*/ 149225 w 298450"/>
              <a:gd name="T15" fmla="*/ 252249 h 330200"/>
              <a:gd name="T16" fmla="*/ 56999 w 298450"/>
              <a:gd name="T17" fmla="*/ 330199 h 330200"/>
              <a:gd name="T18" fmla="*/ 92227 w 298450"/>
              <a:gd name="T19" fmla="*/ 204074 h 330200"/>
              <a:gd name="T20" fmla="*/ 0 w 298450"/>
              <a:gd name="T21" fmla="*/ 126125 h 3302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8450" h="330200">
                <a:moveTo>
                  <a:pt x="0" y="126125"/>
                </a:moveTo>
                <a:lnTo>
                  <a:pt x="113998" y="126126"/>
                </a:lnTo>
                <a:lnTo>
                  <a:pt x="149225" y="0"/>
                </a:lnTo>
                <a:lnTo>
                  <a:pt x="184452" y="126126"/>
                </a:lnTo>
                <a:lnTo>
                  <a:pt x="298450" y="126125"/>
                </a:lnTo>
                <a:lnTo>
                  <a:pt x="206223" y="204074"/>
                </a:lnTo>
                <a:lnTo>
                  <a:pt x="241451" y="330199"/>
                </a:lnTo>
                <a:lnTo>
                  <a:pt x="149225" y="252249"/>
                </a:lnTo>
                <a:lnTo>
                  <a:pt x="56999" y="330199"/>
                </a:lnTo>
                <a:lnTo>
                  <a:pt x="92227" y="204074"/>
                </a:lnTo>
                <a:lnTo>
                  <a:pt x="0" y="126125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5C72B2"/>
            </a:solidFill>
            <a:prstDash val="solid"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th-TH" sz="2000"/>
          </a:p>
        </p:txBody>
      </p:sp>
      <p:sp>
        <p:nvSpPr>
          <p:cNvPr id="24" name="5-Point Star 23"/>
          <p:cNvSpPr>
            <a:spLocks/>
          </p:cNvSpPr>
          <p:nvPr/>
        </p:nvSpPr>
        <p:spPr bwMode="auto">
          <a:xfrm>
            <a:off x="4759325" y="5514975"/>
            <a:ext cx="298450" cy="330200"/>
          </a:xfrm>
          <a:custGeom>
            <a:avLst/>
            <a:gdLst>
              <a:gd name="T0" fmla="*/ 0 w 298450"/>
              <a:gd name="T1" fmla="*/ 126125 h 330200"/>
              <a:gd name="T2" fmla="*/ 113998 w 298450"/>
              <a:gd name="T3" fmla="*/ 126126 h 330200"/>
              <a:gd name="T4" fmla="*/ 149225 w 298450"/>
              <a:gd name="T5" fmla="*/ 0 h 330200"/>
              <a:gd name="T6" fmla="*/ 184452 w 298450"/>
              <a:gd name="T7" fmla="*/ 126126 h 330200"/>
              <a:gd name="T8" fmla="*/ 298450 w 298450"/>
              <a:gd name="T9" fmla="*/ 126125 h 330200"/>
              <a:gd name="T10" fmla="*/ 206223 w 298450"/>
              <a:gd name="T11" fmla="*/ 204074 h 330200"/>
              <a:gd name="T12" fmla="*/ 241451 w 298450"/>
              <a:gd name="T13" fmla="*/ 330199 h 330200"/>
              <a:gd name="T14" fmla="*/ 149225 w 298450"/>
              <a:gd name="T15" fmla="*/ 252249 h 330200"/>
              <a:gd name="T16" fmla="*/ 56999 w 298450"/>
              <a:gd name="T17" fmla="*/ 330199 h 330200"/>
              <a:gd name="T18" fmla="*/ 92227 w 298450"/>
              <a:gd name="T19" fmla="*/ 204074 h 330200"/>
              <a:gd name="T20" fmla="*/ 0 w 298450"/>
              <a:gd name="T21" fmla="*/ 126125 h 3302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8450" h="330200">
                <a:moveTo>
                  <a:pt x="0" y="126125"/>
                </a:moveTo>
                <a:lnTo>
                  <a:pt x="113998" y="126126"/>
                </a:lnTo>
                <a:lnTo>
                  <a:pt x="149225" y="0"/>
                </a:lnTo>
                <a:lnTo>
                  <a:pt x="184452" y="126126"/>
                </a:lnTo>
                <a:lnTo>
                  <a:pt x="298450" y="126125"/>
                </a:lnTo>
                <a:lnTo>
                  <a:pt x="206223" y="204074"/>
                </a:lnTo>
                <a:lnTo>
                  <a:pt x="241451" y="330199"/>
                </a:lnTo>
                <a:lnTo>
                  <a:pt x="149225" y="252249"/>
                </a:lnTo>
                <a:lnTo>
                  <a:pt x="56999" y="330199"/>
                </a:lnTo>
                <a:lnTo>
                  <a:pt x="92227" y="204074"/>
                </a:lnTo>
                <a:lnTo>
                  <a:pt x="0" y="126125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5C72B2"/>
            </a:solidFill>
            <a:prstDash val="solid"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th-TH" sz="2000"/>
          </a:p>
        </p:txBody>
      </p:sp>
      <p:sp>
        <p:nvSpPr>
          <p:cNvPr id="26" name="5-Point Star 25"/>
          <p:cNvSpPr>
            <a:spLocks/>
          </p:cNvSpPr>
          <p:nvPr/>
        </p:nvSpPr>
        <p:spPr bwMode="auto">
          <a:xfrm>
            <a:off x="3827463" y="4076700"/>
            <a:ext cx="298450" cy="330200"/>
          </a:xfrm>
          <a:custGeom>
            <a:avLst/>
            <a:gdLst>
              <a:gd name="T0" fmla="*/ 0 w 298450"/>
              <a:gd name="T1" fmla="*/ 126125 h 330200"/>
              <a:gd name="T2" fmla="*/ 113998 w 298450"/>
              <a:gd name="T3" fmla="*/ 126126 h 330200"/>
              <a:gd name="T4" fmla="*/ 149225 w 298450"/>
              <a:gd name="T5" fmla="*/ 0 h 330200"/>
              <a:gd name="T6" fmla="*/ 184452 w 298450"/>
              <a:gd name="T7" fmla="*/ 126126 h 330200"/>
              <a:gd name="T8" fmla="*/ 298450 w 298450"/>
              <a:gd name="T9" fmla="*/ 126125 h 330200"/>
              <a:gd name="T10" fmla="*/ 206223 w 298450"/>
              <a:gd name="T11" fmla="*/ 204074 h 330200"/>
              <a:gd name="T12" fmla="*/ 241451 w 298450"/>
              <a:gd name="T13" fmla="*/ 330199 h 330200"/>
              <a:gd name="T14" fmla="*/ 149225 w 298450"/>
              <a:gd name="T15" fmla="*/ 252249 h 330200"/>
              <a:gd name="T16" fmla="*/ 56999 w 298450"/>
              <a:gd name="T17" fmla="*/ 330199 h 330200"/>
              <a:gd name="T18" fmla="*/ 92227 w 298450"/>
              <a:gd name="T19" fmla="*/ 204074 h 330200"/>
              <a:gd name="T20" fmla="*/ 0 w 298450"/>
              <a:gd name="T21" fmla="*/ 126125 h 3302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8450" h="330200">
                <a:moveTo>
                  <a:pt x="0" y="126125"/>
                </a:moveTo>
                <a:lnTo>
                  <a:pt x="113998" y="126126"/>
                </a:lnTo>
                <a:lnTo>
                  <a:pt x="149225" y="0"/>
                </a:lnTo>
                <a:lnTo>
                  <a:pt x="184452" y="126126"/>
                </a:lnTo>
                <a:lnTo>
                  <a:pt x="298450" y="126125"/>
                </a:lnTo>
                <a:lnTo>
                  <a:pt x="206223" y="204074"/>
                </a:lnTo>
                <a:lnTo>
                  <a:pt x="241451" y="330199"/>
                </a:lnTo>
                <a:lnTo>
                  <a:pt x="149225" y="252249"/>
                </a:lnTo>
                <a:lnTo>
                  <a:pt x="56999" y="330199"/>
                </a:lnTo>
                <a:lnTo>
                  <a:pt x="92227" y="204074"/>
                </a:lnTo>
                <a:lnTo>
                  <a:pt x="0" y="126125"/>
                </a:lnTo>
                <a:close/>
              </a:path>
            </a:pathLst>
          </a:custGeom>
          <a:solidFill>
            <a:srgbClr val="FF00FF"/>
          </a:solidFill>
          <a:ln w="9525" cap="flat" cmpd="sng">
            <a:solidFill>
              <a:srgbClr val="5C72B2"/>
            </a:solidFill>
            <a:prstDash val="solid"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th-TH" sz="2000"/>
          </a:p>
        </p:txBody>
      </p:sp>
      <p:sp>
        <p:nvSpPr>
          <p:cNvPr id="29719" name="TextBox 8"/>
          <p:cNvSpPr txBox="1">
            <a:spLocks noChangeArrowheads="1"/>
          </p:cNvSpPr>
          <p:nvPr/>
        </p:nvSpPr>
        <p:spPr bwMode="auto">
          <a:xfrm>
            <a:off x="1971603" y="5237163"/>
            <a:ext cx="9669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1600" b="1">
                <a:latin typeface="Tahoma" pitchFamily="34" charset="0"/>
                <a:cs typeface="Tahoma" pitchFamily="34" charset="0"/>
              </a:rPr>
              <a:t>ปากช่อง</a:t>
            </a:r>
            <a:endParaRPr lang="en-US" sz="16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29720" name="TextBox 9"/>
          <p:cNvSpPr txBox="1">
            <a:spLocks noChangeArrowheads="1"/>
          </p:cNvSpPr>
          <p:nvPr/>
        </p:nvSpPr>
        <p:spPr bwMode="auto">
          <a:xfrm>
            <a:off x="4607996" y="5942013"/>
            <a:ext cx="8947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1600" b="1">
                <a:latin typeface="Tahoma" pitchFamily="34" charset="0"/>
                <a:cs typeface="Tahoma" pitchFamily="34" charset="0"/>
              </a:rPr>
              <a:t>นางรอง</a:t>
            </a:r>
            <a:endParaRPr lang="en-US" sz="16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29721" name="TextBox 10"/>
          <p:cNvSpPr txBox="1">
            <a:spLocks noChangeArrowheads="1"/>
          </p:cNvSpPr>
          <p:nvPr/>
        </p:nvSpPr>
        <p:spPr bwMode="auto">
          <a:xfrm>
            <a:off x="6177068" y="5661025"/>
            <a:ext cx="9300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1600" b="1">
                <a:latin typeface="Tahoma" pitchFamily="34" charset="0"/>
                <a:cs typeface="Tahoma" pitchFamily="34" charset="0"/>
              </a:rPr>
              <a:t>ปราสาท</a:t>
            </a:r>
            <a:endParaRPr lang="en-US" sz="1600" b="1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flipH="1" flipV="1">
            <a:off x="6300788" y="5145088"/>
            <a:ext cx="114300" cy="15875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9723" name="TextBox 27"/>
          <p:cNvSpPr txBox="1">
            <a:spLocks noChangeArrowheads="1"/>
          </p:cNvSpPr>
          <p:nvPr/>
        </p:nvSpPr>
        <p:spPr bwMode="auto">
          <a:xfrm>
            <a:off x="6503530" y="6018213"/>
            <a:ext cx="7184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1200" b="1">
                <a:solidFill>
                  <a:srgbClr val="660066"/>
                </a:solidFill>
                <a:latin typeface="Tahoma" pitchFamily="34" charset="0"/>
                <a:cs typeface="Tahoma" pitchFamily="34" charset="0"/>
              </a:rPr>
              <a:t>150km</a:t>
            </a:r>
            <a:endParaRPr lang="en-US" sz="1200" b="1">
              <a:solidFill>
                <a:srgbClr val="66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9724" name="TextBox 42"/>
          <p:cNvSpPr txBox="1">
            <a:spLocks noChangeArrowheads="1"/>
          </p:cNvSpPr>
          <p:nvPr/>
        </p:nvSpPr>
        <p:spPr bwMode="auto">
          <a:xfrm>
            <a:off x="1562909" y="5030788"/>
            <a:ext cx="6206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1200" b="1">
                <a:solidFill>
                  <a:srgbClr val="660066"/>
                </a:solidFill>
                <a:latin typeface="Tahoma" pitchFamily="34" charset="0"/>
                <a:cs typeface="Tahoma" pitchFamily="34" charset="0"/>
              </a:rPr>
              <a:t>80km</a:t>
            </a:r>
            <a:endParaRPr lang="en-US" sz="1200" b="1">
              <a:solidFill>
                <a:srgbClr val="660066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36" name="Straight Arrow Connector 35"/>
          <p:cNvCxnSpPr>
            <a:cxnSpLocks noChangeShapeType="1"/>
            <a:stCxn id="24" idx="1"/>
          </p:cNvCxnSpPr>
          <p:nvPr/>
        </p:nvCxnSpPr>
        <p:spPr bwMode="auto">
          <a:xfrm flipH="1" flipV="1">
            <a:off x="3829050" y="4749800"/>
            <a:ext cx="930275" cy="890588"/>
          </a:xfrm>
          <a:prstGeom prst="straightConnector1">
            <a:avLst/>
          </a:prstGeom>
          <a:noFill/>
          <a:ln w="57150">
            <a:solidFill>
              <a:srgbClr val="FF66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9" name="Straight Arrow Connector 38"/>
          <p:cNvCxnSpPr>
            <a:cxnSpLocks noChangeShapeType="1"/>
            <a:endCxn id="8" idx="3"/>
          </p:cNvCxnSpPr>
          <p:nvPr/>
        </p:nvCxnSpPr>
        <p:spPr bwMode="auto">
          <a:xfrm flipH="1" flipV="1">
            <a:off x="4013200" y="4802188"/>
            <a:ext cx="912813" cy="401637"/>
          </a:xfrm>
          <a:prstGeom prst="straightConnector1">
            <a:avLst/>
          </a:prstGeom>
          <a:noFill/>
          <a:ln w="57150">
            <a:solidFill>
              <a:srgbClr val="FF66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6" name="Straight Arrow Connector 55"/>
          <p:cNvCxnSpPr>
            <a:cxnSpLocks noChangeShapeType="1"/>
            <a:endCxn id="8" idx="4"/>
          </p:cNvCxnSpPr>
          <p:nvPr/>
        </p:nvCxnSpPr>
        <p:spPr bwMode="auto">
          <a:xfrm flipH="1" flipV="1">
            <a:off x="4125913" y="4446588"/>
            <a:ext cx="2208212" cy="708025"/>
          </a:xfrm>
          <a:prstGeom prst="straightConnector1">
            <a:avLst/>
          </a:prstGeom>
          <a:noFill/>
          <a:ln w="57150">
            <a:solidFill>
              <a:srgbClr val="FF66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8" name="Straight Arrow Connector 57"/>
          <p:cNvCxnSpPr>
            <a:cxnSpLocks noChangeShapeType="1"/>
            <a:stCxn id="5" idx="3"/>
            <a:endCxn id="26" idx="1"/>
          </p:cNvCxnSpPr>
          <p:nvPr/>
        </p:nvCxnSpPr>
        <p:spPr bwMode="auto">
          <a:xfrm>
            <a:off x="3217863" y="3538538"/>
            <a:ext cx="609600" cy="665162"/>
          </a:xfrm>
          <a:prstGeom prst="straightConnector1">
            <a:avLst/>
          </a:prstGeom>
          <a:noFill/>
          <a:ln w="57150">
            <a:solidFill>
              <a:srgbClr val="FF66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1" name="Straight Arrow Connector 60"/>
          <p:cNvCxnSpPr>
            <a:cxnSpLocks noChangeShapeType="1"/>
          </p:cNvCxnSpPr>
          <p:nvPr/>
        </p:nvCxnSpPr>
        <p:spPr bwMode="auto">
          <a:xfrm flipV="1">
            <a:off x="2554288" y="4749800"/>
            <a:ext cx="1155700" cy="393700"/>
          </a:xfrm>
          <a:prstGeom prst="straightConnector1">
            <a:avLst/>
          </a:prstGeom>
          <a:noFill/>
          <a:ln w="57150">
            <a:solidFill>
              <a:srgbClr val="660066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9732" name="TextBox 18"/>
          <p:cNvSpPr txBox="1">
            <a:spLocks noChangeArrowheads="1"/>
          </p:cNvSpPr>
          <p:nvPr/>
        </p:nvSpPr>
        <p:spPr bwMode="auto">
          <a:xfrm>
            <a:off x="4567482" y="6337300"/>
            <a:ext cx="12298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100 </a:t>
            </a:r>
            <a:r>
              <a:rPr lang="en-US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km</a:t>
            </a: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en-US" sz="2000" b="1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75" name="Straight Arrow Connector 74"/>
          <p:cNvCxnSpPr>
            <a:cxnSpLocks noChangeShapeType="1"/>
            <a:stCxn id="23" idx="1"/>
          </p:cNvCxnSpPr>
          <p:nvPr/>
        </p:nvCxnSpPr>
        <p:spPr bwMode="auto">
          <a:xfrm flipH="1" flipV="1">
            <a:off x="3984625" y="4557713"/>
            <a:ext cx="2030413" cy="889000"/>
          </a:xfrm>
          <a:prstGeom prst="straightConnector1">
            <a:avLst/>
          </a:prstGeom>
          <a:noFill/>
          <a:ln w="57150">
            <a:solidFill>
              <a:srgbClr val="FF66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0" name="TextBox 39"/>
          <p:cNvSpPr txBox="1"/>
          <p:nvPr/>
        </p:nvSpPr>
        <p:spPr>
          <a:xfrm>
            <a:off x="395536" y="1556792"/>
            <a:ext cx="1284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Area 9</a:t>
            </a:r>
            <a:endParaRPr lang="th-TH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120289" y="3140968"/>
            <a:ext cx="1643399" cy="95410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Excellent</a:t>
            </a:r>
          </a:p>
          <a:p>
            <a:r>
              <a:rPr lang="en-US" dirty="0" smtClean="0"/>
              <a:t>Center</a:t>
            </a:r>
            <a:endParaRPr lang="th-TH" dirty="0"/>
          </a:p>
        </p:txBody>
      </p:sp>
      <p:cxnSp>
        <p:nvCxnSpPr>
          <p:cNvPr id="43" name="Straight Arrow Connector 42"/>
          <p:cNvCxnSpPr/>
          <p:nvPr/>
        </p:nvCxnSpPr>
        <p:spPr bwMode="auto">
          <a:xfrm flipH="1" flipV="1">
            <a:off x="1763688" y="4005064"/>
            <a:ext cx="1728192" cy="43204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44" name="5-Point Star 4"/>
          <p:cNvSpPr>
            <a:spLocks/>
          </p:cNvSpPr>
          <p:nvPr/>
        </p:nvSpPr>
        <p:spPr bwMode="auto">
          <a:xfrm>
            <a:off x="2154709" y="4874170"/>
            <a:ext cx="473075" cy="427038"/>
          </a:xfrm>
          <a:custGeom>
            <a:avLst/>
            <a:gdLst>
              <a:gd name="T0" fmla="*/ 1 w 473075"/>
              <a:gd name="T1" fmla="*/ 163114 h 427038"/>
              <a:gd name="T2" fmla="*/ 180700 w 473075"/>
              <a:gd name="T3" fmla="*/ 163115 h 427038"/>
              <a:gd name="T4" fmla="*/ 236538 w 473075"/>
              <a:gd name="T5" fmla="*/ 0 h 427038"/>
              <a:gd name="T6" fmla="*/ 292375 w 473075"/>
              <a:gd name="T7" fmla="*/ 163115 h 427038"/>
              <a:gd name="T8" fmla="*/ 473074 w 473075"/>
              <a:gd name="T9" fmla="*/ 163114 h 427038"/>
              <a:gd name="T10" fmla="*/ 326885 w 473075"/>
              <a:gd name="T11" fmla="*/ 263923 h 427038"/>
              <a:gd name="T12" fmla="*/ 382725 w 473075"/>
              <a:gd name="T13" fmla="*/ 427037 h 427038"/>
              <a:gd name="T14" fmla="*/ 236538 w 473075"/>
              <a:gd name="T15" fmla="*/ 326226 h 427038"/>
              <a:gd name="T16" fmla="*/ 90350 w 473075"/>
              <a:gd name="T17" fmla="*/ 427037 h 427038"/>
              <a:gd name="T18" fmla="*/ 146190 w 473075"/>
              <a:gd name="T19" fmla="*/ 263923 h 427038"/>
              <a:gd name="T20" fmla="*/ 1 w 473075"/>
              <a:gd name="T21" fmla="*/ 163114 h 42703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73075" h="427038">
                <a:moveTo>
                  <a:pt x="1" y="163114"/>
                </a:moveTo>
                <a:lnTo>
                  <a:pt x="180700" y="163115"/>
                </a:lnTo>
                <a:lnTo>
                  <a:pt x="236538" y="0"/>
                </a:lnTo>
                <a:lnTo>
                  <a:pt x="292375" y="163115"/>
                </a:lnTo>
                <a:lnTo>
                  <a:pt x="473074" y="163114"/>
                </a:lnTo>
                <a:lnTo>
                  <a:pt x="326885" y="263923"/>
                </a:lnTo>
                <a:lnTo>
                  <a:pt x="382725" y="427037"/>
                </a:lnTo>
                <a:lnTo>
                  <a:pt x="236538" y="326226"/>
                </a:lnTo>
                <a:lnTo>
                  <a:pt x="90350" y="427037"/>
                </a:lnTo>
                <a:lnTo>
                  <a:pt x="146190" y="263923"/>
                </a:lnTo>
                <a:lnTo>
                  <a:pt x="1" y="163114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5C72B2"/>
            </a:solidFill>
            <a:prstDash val="solid"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th-TH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5400" dirty="0" smtClean="0"/>
              <a:t>เครือข่ายศูนย์จอประสาทตา </a:t>
            </a:r>
            <a:r>
              <a:rPr lang="en-US" sz="3200" dirty="0" smtClean="0"/>
              <a:t>+ASEAN</a:t>
            </a:r>
            <a:endParaRPr lang="en-US" sz="5400" dirty="0" smtClean="0"/>
          </a:p>
        </p:txBody>
      </p:sp>
      <p:sp>
        <p:nvSpPr>
          <p:cNvPr id="6147" name="Rectangle 3"/>
          <p:cNvSpPr>
            <a:spLocks noChangeAspect="1" noChangeArrowheads="1"/>
          </p:cNvSpPr>
          <p:nvPr/>
        </p:nvSpPr>
        <p:spPr bwMode="auto">
          <a:xfrm>
            <a:off x="3708400" y="3284538"/>
            <a:ext cx="1655763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Excellent Centers</a:t>
            </a:r>
          </a:p>
          <a:p>
            <a:pPr algn="ctr"/>
            <a:r>
              <a:rPr lang="th-TH" sz="1400" dirty="0" smtClean="0">
                <a:solidFill>
                  <a:srgbClr val="FFFF00"/>
                </a:solidFill>
              </a:rPr>
              <a:t>กรมการแพทย์+มหาวิทยาลัย</a:t>
            </a:r>
            <a:endParaRPr lang="en-US" sz="1400" dirty="0" smtClean="0">
              <a:solidFill>
                <a:srgbClr val="FFFF00"/>
              </a:solidFill>
            </a:endParaRP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 flipV="1">
            <a:off x="3491879" y="2780927"/>
            <a:ext cx="216520" cy="50361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V="1">
            <a:off x="4500562" y="2204864"/>
            <a:ext cx="71437" cy="107967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V="1">
            <a:off x="5364163" y="2420938"/>
            <a:ext cx="1295400" cy="863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H="1">
            <a:off x="2771799" y="4292600"/>
            <a:ext cx="936600" cy="50455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3995936" y="4293095"/>
            <a:ext cx="216024" cy="36004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5364163" y="4292600"/>
            <a:ext cx="1368425" cy="9366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grpSp>
        <p:nvGrpSpPr>
          <p:cNvPr id="2" name="Group 31"/>
          <p:cNvGrpSpPr/>
          <p:nvPr/>
        </p:nvGrpSpPr>
        <p:grpSpPr>
          <a:xfrm>
            <a:off x="5940425" y="4292600"/>
            <a:ext cx="2747963" cy="2305050"/>
            <a:chOff x="5940425" y="4292600"/>
            <a:chExt cx="2747963" cy="2305050"/>
          </a:xfrm>
        </p:grpSpPr>
        <p:sp>
          <p:nvSpPr>
            <p:cNvPr id="6159" name="Oval 15"/>
            <p:cNvSpPr>
              <a:spLocks noChangeArrowheads="1"/>
            </p:cNvSpPr>
            <p:nvPr/>
          </p:nvSpPr>
          <p:spPr bwMode="auto">
            <a:xfrm>
              <a:off x="6588125" y="4365625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160" name="Oval 16"/>
            <p:cNvSpPr>
              <a:spLocks noChangeArrowheads="1"/>
            </p:cNvSpPr>
            <p:nvPr/>
          </p:nvSpPr>
          <p:spPr bwMode="auto">
            <a:xfrm>
              <a:off x="7380288" y="4292600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161" name="Oval 17"/>
            <p:cNvSpPr>
              <a:spLocks noChangeArrowheads="1"/>
            </p:cNvSpPr>
            <p:nvPr/>
          </p:nvSpPr>
          <p:spPr bwMode="auto">
            <a:xfrm>
              <a:off x="8027988" y="4652963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162" name="Oval 18"/>
            <p:cNvSpPr>
              <a:spLocks noChangeArrowheads="1"/>
            </p:cNvSpPr>
            <p:nvPr/>
          </p:nvSpPr>
          <p:spPr bwMode="auto">
            <a:xfrm>
              <a:off x="8256588" y="5335588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163" name="Oval 19"/>
            <p:cNvSpPr>
              <a:spLocks noChangeArrowheads="1"/>
            </p:cNvSpPr>
            <p:nvPr/>
          </p:nvSpPr>
          <p:spPr bwMode="auto">
            <a:xfrm>
              <a:off x="7812088" y="6021388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164" name="Oval 20"/>
            <p:cNvSpPr>
              <a:spLocks noChangeArrowheads="1"/>
            </p:cNvSpPr>
            <p:nvPr/>
          </p:nvSpPr>
          <p:spPr bwMode="auto">
            <a:xfrm>
              <a:off x="7019925" y="6165850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165" name="Oval 21"/>
            <p:cNvSpPr>
              <a:spLocks noChangeArrowheads="1"/>
            </p:cNvSpPr>
            <p:nvPr/>
          </p:nvSpPr>
          <p:spPr bwMode="auto">
            <a:xfrm>
              <a:off x="6227763" y="5949950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166" name="Oval 22"/>
            <p:cNvSpPr>
              <a:spLocks noChangeArrowheads="1"/>
            </p:cNvSpPr>
            <p:nvPr/>
          </p:nvSpPr>
          <p:spPr bwMode="auto">
            <a:xfrm>
              <a:off x="5940425" y="5229225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167" name="Line 23"/>
            <p:cNvSpPr>
              <a:spLocks noChangeShapeType="1"/>
            </p:cNvSpPr>
            <p:nvPr/>
          </p:nvSpPr>
          <p:spPr bwMode="auto">
            <a:xfrm>
              <a:off x="6877050" y="4797425"/>
              <a:ext cx="142875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168" name="Line 24"/>
            <p:cNvSpPr>
              <a:spLocks noChangeShapeType="1"/>
            </p:cNvSpPr>
            <p:nvPr/>
          </p:nvSpPr>
          <p:spPr bwMode="auto">
            <a:xfrm flipH="1">
              <a:off x="7451725" y="4724400"/>
              <a:ext cx="73025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169" name="Line 25"/>
            <p:cNvSpPr>
              <a:spLocks noChangeShapeType="1"/>
            </p:cNvSpPr>
            <p:nvPr/>
          </p:nvSpPr>
          <p:spPr bwMode="auto">
            <a:xfrm flipH="1">
              <a:off x="7812088" y="5013325"/>
              <a:ext cx="288925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170" name="Line 26"/>
            <p:cNvSpPr>
              <a:spLocks noChangeShapeType="1"/>
            </p:cNvSpPr>
            <p:nvPr/>
          </p:nvSpPr>
          <p:spPr bwMode="auto">
            <a:xfrm>
              <a:off x="6372225" y="5445125"/>
              <a:ext cx="215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171" name="Line 27"/>
            <p:cNvSpPr>
              <a:spLocks noChangeShapeType="1"/>
            </p:cNvSpPr>
            <p:nvPr/>
          </p:nvSpPr>
          <p:spPr bwMode="auto">
            <a:xfrm flipV="1">
              <a:off x="6588125" y="5805488"/>
              <a:ext cx="21590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172" name="Line 28"/>
            <p:cNvSpPr>
              <a:spLocks noChangeShapeType="1"/>
            </p:cNvSpPr>
            <p:nvPr/>
          </p:nvSpPr>
          <p:spPr bwMode="auto">
            <a:xfrm flipV="1">
              <a:off x="7235825" y="5949950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173" name="Line 29"/>
            <p:cNvSpPr>
              <a:spLocks noChangeShapeType="1"/>
            </p:cNvSpPr>
            <p:nvPr/>
          </p:nvSpPr>
          <p:spPr bwMode="auto">
            <a:xfrm flipH="1" flipV="1">
              <a:off x="7753350" y="5843588"/>
              <a:ext cx="144463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174" name="Line 30"/>
            <p:cNvSpPr>
              <a:spLocks noChangeShapeType="1"/>
            </p:cNvSpPr>
            <p:nvPr/>
          </p:nvSpPr>
          <p:spPr bwMode="auto">
            <a:xfrm flipH="1">
              <a:off x="7956550" y="5516563"/>
              <a:ext cx="287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175" name="Oval 33"/>
            <p:cNvSpPr>
              <a:spLocks noChangeArrowheads="1"/>
            </p:cNvSpPr>
            <p:nvPr/>
          </p:nvSpPr>
          <p:spPr bwMode="auto">
            <a:xfrm>
              <a:off x="6588125" y="5014913"/>
              <a:ext cx="1368425" cy="9350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r>
                <a:rPr lang="th-TH" sz="1600" dirty="0">
                  <a:solidFill>
                    <a:srgbClr val="FFFF00"/>
                  </a:solidFill>
                </a:rPr>
                <a:t>ร.พ.ศูนย์ </a:t>
              </a:r>
              <a:r>
                <a:rPr lang="en-US" sz="1600" dirty="0">
                  <a:solidFill>
                    <a:srgbClr val="FFFF00"/>
                  </a:solidFill>
                </a:rPr>
                <a:t> </a:t>
              </a:r>
              <a:r>
                <a:rPr lang="en-US" sz="1100" dirty="0">
                  <a:solidFill>
                    <a:srgbClr val="FFFF00"/>
                  </a:solidFill>
                </a:rPr>
                <a:t>/</a:t>
              </a:r>
              <a:r>
                <a:rPr lang="th-TH" sz="1100" dirty="0">
                  <a:solidFill>
                    <a:srgbClr val="FFFF00"/>
                  </a:solidFill>
                </a:rPr>
                <a:t> </a:t>
              </a:r>
              <a:r>
                <a:rPr lang="th-TH" sz="1600" dirty="0">
                  <a:solidFill>
                    <a:srgbClr val="FFFF00"/>
                  </a:solidFill>
                </a:rPr>
                <a:t>ร.พ. ทั่วไป</a:t>
              </a:r>
              <a:endParaRPr lang="en-US" sz="16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" name="Group 32"/>
          <p:cNvGrpSpPr/>
          <p:nvPr/>
        </p:nvGrpSpPr>
        <p:grpSpPr>
          <a:xfrm>
            <a:off x="3932585" y="1628800"/>
            <a:ext cx="1071463" cy="856208"/>
            <a:chOff x="5940425" y="4292600"/>
            <a:chExt cx="2747963" cy="2305050"/>
          </a:xfrm>
        </p:grpSpPr>
        <p:sp>
          <p:nvSpPr>
            <p:cNvPr id="34" name="Oval 15"/>
            <p:cNvSpPr>
              <a:spLocks noChangeArrowheads="1"/>
            </p:cNvSpPr>
            <p:nvPr/>
          </p:nvSpPr>
          <p:spPr bwMode="auto">
            <a:xfrm>
              <a:off x="6588125" y="4365625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5" name="Oval 16"/>
            <p:cNvSpPr>
              <a:spLocks noChangeArrowheads="1"/>
            </p:cNvSpPr>
            <p:nvPr/>
          </p:nvSpPr>
          <p:spPr bwMode="auto">
            <a:xfrm>
              <a:off x="7380288" y="4292600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6" name="Oval 17"/>
            <p:cNvSpPr>
              <a:spLocks noChangeArrowheads="1"/>
            </p:cNvSpPr>
            <p:nvPr/>
          </p:nvSpPr>
          <p:spPr bwMode="auto">
            <a:xfrm>
              <a:off x="8027988" y="4652963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7" name="Oval 18"/>
            <p:cNvSpPr>
              <a:spLocks noChangeArrowheads="1"/>
            </p:cNvSpPr>
            <p:nvPr/>
          </p:nvSpPr>
          <p:spPr bwMode="auto">
            <a:xfrm>
              <a:off x="8256588" y="5335588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8" name="Oval 19"/>
            <p:cNvSpPr>
              <a:spLocks noChangeArrowheads="1"/>
            </p:cNvSpPr>
            <p:nvPr/>
          </p:nvSpPr>
          <p:spPr bwMode="auto">
            <a:xfrm>
              <a:off x="7812088" y="6021388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9" name="Oval 20"/>
            <p:cNvSpPr>
              <a:spLocks noChangeArrowheads="1"/>
            </p:cNvSpPr>
            <p:nvPr/>
          </p:nvSpPr>
          <p:spPr bwMode="auto">
            <a:xfrm>
              <a:off x="7019925" y="6165850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0" name="Oval 21"/>
            <p:cNvSpPr>
              <a:spLocks noChangeArrowheads="1"/>
            </p:cNvSpPr>
            <p:nvPr/>
          </p:nvSpPr>
          <p:spPr bwMode="auto">
            <a:xfrm>
              <a:off x="6227763" y="5949950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1" name="Oval 22"/>
            <p:cNvSpPr>
              <a:spLocks noChangeArrowheads="1"/>
            </p:cNvSpPr>
            <p:nvPr/>
          </p:nvSpPr>
          <p:spPr bwMode="auto">
            <a:xfrm>
              <a:off x="5940425" y="5229225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2" name="Line 23"/>
            <p:cNvSpPr>
              <a:spLocks noChangeShapeType="1"/>
            </p:cNvSpPr>
            <p:nvPr/>
          </p:nvSpPr>
          <p:spPr bwMode="auto">
            <a:xfrm>
              <a:off x="6877050" y="4797425"/>
              <a:ext cx="142875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3" name="Line 24"/>
            <p:cNvSpPr>
              <a:spLocks noChangeShapeType="1"/>
            </p:cNvSpPr>
            <p:nvPr/>
          </p:nvSpPr>
          <p:spPr bwMode="auto">
            <a:xfrm flipH="1">
              <a:off x="7451725" y="4724400"/>
              <a:ext cx="73025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4" name="Line 25"/>
            <p:cNvSpPr>
              <a:spLocks noChangeShapeType="1"/>
            </p:cNvSpPr>
            <p:nvPr/>
          </p:nvSpPr>
          <p:spPr bwMode="auto">
            <a:xfrm flipH="1">
              <a:off x="7812088" y="5013325"/>
              <a:ext cx="288925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5" name="Line 26"/>
            <p:cNvSpPr>
              <a:spLocks noChangeShapeType="1"/>
            </p:cNvSpPr>
            <p:nvPr/>
          </p:nvSpPr>
          <p:spPr bwMode="auto">
            <a:xfrm>
              <a:off x="6372225" y="5445125"/>
              <a:ext cx="215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6" name="Line 27"/>
            <p:cNvSpPr>
              <a:spLocks noChangeShapeType="1"/>
            </p:cNvSpPr>
            <p:nvPr/>
          </p:nvSpPr>
          <p:spPr bwMode="auto">
            <a:xfrm flipV="1">
              <a:off x="6588125" y="5805488"/>
              <a:ext cx="21590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7" name="Line 28"/>
            <p:cNvSpPr>
              <a:spLocks noChangeShapeType="1"/>
            </p:cNvSpPr>
            <p:nvPr/>
          </p:nvSpPr>
          <p:spPr bwMode="auto">
            <a:xfrm flipV="1">
              <a:off x="7235825" y="5949950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8" name="Line 29"/>
            <p:cNvSpPr>
              <a:spLocks noChangeShapeType="1"/>
            </p:cNvSpPr>
            <p:nvPr/>
          </p:nvSpPr>
          <p:spPr bwMode="auto">
            <a:xfrm flipH="1" flipV="1">
              <a:off x="7753350" y="5843588"/>
              <a:ext cx="144463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9" name="Line 30"/>
            <p:cNvSpPr>
              <a:spLocks noChangeShapeType="1"/>
            </p:cNvSpPr>
            <p:nvPr/>
          </p:nvSpPr>
          <p:spPr bwMode="auto">
            <a:xfrm flipH="1">
              <a:off x="7956550" y="5516563"/>
              <a:ext cx="287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0" name="Oval 33"/>
            <p:cNvSpPr>
              <a:spLocks noChangeArrowheads="1"/>
            </p:cNvSpPr>
            <p:nvPr/>
          </p:nvSpPr>
          <p:spPr bwMode="auto">
            <a:xfrm>
              <a:off x="6588125" y="5014913"/>
              <a:ext cx="1368425" cy="9350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sz="1600" dirty="0"/>
            </a:p>
          </p:txBody>
        </p:sp>
      </p:grpSp>
      <p:grpSp>
        <p:nvGrpSpPr>
          <p:cNvPr id="4" name="Group 51"/>
          <p:cNvGrpSpPr/>
          <p:nvPr/>
        </p:nvGrpSpPr>
        <p:grpSpPr>
          <a:xfrm>
            <a:off x="4788024" y="2204864"/>
            <a:ext cx="1071463" cy="856208"/>
            <a:chOff x="5940425" y="4292600"/>
            <a:chExt cx="2747963" cy="2305050"/>
          </a:xfrm>
        </p:grpSpPr>
        <p:sp>
          <p:nvSpPr>
            <p:cNvPr id="53" name="Oval 15"/>
            <p:cNvSpPr>
              <a:spLocks noChangeArrowheads="1"/>
            </p:cNvSpPr>
            <p:nvPr/>
          </p:nvSpPr>
          <p:spPr bwMode="auto">
            <a:xfrm>
              <a:off x="6588125" y="4365625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4" name="Oval 16"/>
            <p:cNvSpPr>
              <a:spLocks noChangeArrowheads="1"/>
            </p:cNvSpPr>
            <p:nvPr/>
          </p:nvSpPr>
          <p:spPr bwMode="auto">
            <a:xfrm>
              <a:off x="7380288" y="4292600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5" name="Oval 17"/>
            <p:cNvSpPr>
              <a:spLocks noChangeArrowheads="1"/>
            </p:cNvSpPr>
            <p:nvPr/>
          </p:nvSpPr>
          <p:spPr bwMode="auto">
            <a:xfrm>
              <a:off x="8027988" y="4652963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6" name="Oval 18"/>
            <p:cNvSpPr>
              <a:spLocks noChangeArrowheads="1"/>
            </p:cNvSpPr>
            <p:nvPr/>
          </p:nvSpPr>
          <p:spPr bwMode="auto">
            <a:xfrm>
              <a:off x="8256588" y="5335588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7" name="Oval 19"/>
            <p:cNvSpPr>
              <a:spLocks noChangeArrowheads="1"/>
            </p:cNvSpPr>
            <p:nvPr/>
          </p:nvSpPr>
          <p:spPr bwMode="auto">
            <a:xfrm>
              <a:off x="7812088" y="6021388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8" name="Oval 20"/>
            <p:cNvSpPr>
              <a:spLocks noChangeArrowheads="1"/>
            </p:cNvSpPr>
            <p:nvPr/>
          </p:nvSpPr>
          <p:spPr bwMode="auto">
            <a:xfrm>
              <a:off x="7019925" y="6165850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9" name="Oval 21"/>
            <p:cNvSpPr>
              <a:spLocks noChangeArrowheads="1"/>
            </p:cNvSpPr>
            <p:nvPr/>
          </p:nvSpPr>
          <p:spPr bwMode="auto">
            <a:xfrm>
              <a:off x="6227763" y="5949950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0" name="Oval 22"/>
            <p:cNvSpPr>
              <a:spLocks noChangeArrowheads="1"/>
            </p:cNvSpPr>
            <p:nvPr/>
          </p:nvSpPr>
          <p:spPr bwMode="auto">
            <a:xfrm>
              <a:off x="5940425" y="5229225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1" name="Line 23"/>
            <p:cNvSpPr>
              <a:spLocks noChangeShapeType="1"/>
            </p:cNvSpPr>
            <p:nvPr/>
          </p:nvSpPr>
          <p:spPr bwMode="auto">
            <a:xfrm>
              <a:off x="6877050" y="4797425"/>
              <a:ext cx="142875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2" name="Line 24"/>
            <p:cNvSpPr>
              <a:spLocks noChangeShapeType="1"/>
            </p:cNvSpPr>
            <p:nvPr/>
          </p:nvSpPr>
          <p:spPr bwMode="auto">
            <a:xfrm flipH="1">
              <a:off x="7451725" y="4724400"/>
              <a:ext cx="73025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3" name="Line 25"/>
            <p:cNvSpPr>
              <a:spLocks noChangeShapeType="1"/>
            </p:cNvSpPr>
            <p:nvPr/>
          </p:nvSpPr>
          <p:spPr bwMode="auto">
            <a:xfrm flipH="1">
              <a:off x="7812088" y="5013325"/>
              <a:ext cx="288925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4" name="Line 26"/>
            <p:cNvSpPr>
              <a:spLocks noChangeShapeType="1"/>
            </p:cNvSpPr>
            <p:nvPr/>
          </p:nvSpPr>
          <p:spPr bwMode="auto">
            <a:xfrm>
              <a:off x="6372225" y="5445125"/>
              <a:ext cx="215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5" name="Line 27"/>
            <p:cNvSpPr>
              <a:spLocks noChangeShapeType="1"/>
            </p:cNvSpPr>
            <p:nvPr/>
          </p:nvSpPr>
          <p:spPr bwMode="auto">
            <a:xfrm flipV="1">
              <a:off x="6588125" y="5805488"/>
              <a:ext cx="21590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6" name="Line 28"/>
            <p:cNvSpPr>
              <a:spLocks noChangeShapeType="1"/>
            </p:cNvSpPr>
            <p:nvPr/>
          </p:nvSpPr>
          <p:spPr bwMode="auto">
            <a:xfrm flipV="1">
              <a:off x="7235825" y="5949950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7" name="Line 29"/>
            <p:cNvSpPr>
              <a:spLocks noChangeShapeType="1"/>
            </p:cNvSpPr>
            <p:nvPr/>
          </p:nvSpPr>
          <p:spPr bwMode="auto">
            <a:xfrm flipH="1" flipV="1">
              <a:off x="7753350" y="5843588"/>
              <a:ext cx="144463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8" name="Line 30"/>
            <p:cNvSpPr>
              <a:spLocks noChangeShapeType="1"/>
            </p:cNvSpPr>
            <p:nvPr/>
          </p:nvSpPr>
          <p:spPr bwMode="auto">
            <a:xfrm flipH="1">
              <a:off x="7956550" y="5516563"/>
              <a:ext cx="287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9" name="Oval 33"/>
            <p:cNvSpPr>
              <a:spLocks noChangeArrowheads="1"/>
            </p:cNvSpPr>
            <p:nvPr/>
          </p:nvSpPr>
          <p:spPr bwMode="auto">
            <a:xfrm>
              <a:off x="6588125" y="5014913"/>
              <a:ext cx="1368425" cy="9350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sz="1600" dirty="0"/>
            </a:p>
          </p:txBody>
        </p:sp>
      </p:grpSp>
      <p:grpSp>
        <p:nvGrpSpPr>
          <p:cNvPr id="5" name="Group 69"/>
          <p:cNvGrpSpPr/>
          <p:nvPr/>
        </p:nvGrpSpPr>
        <p:grpSpPr>
          <a:xfrm>
            <a:off x="2915816" y="2204864"/>
            <a:ext cx="1071463" cy="856208"/>
            <a:chOff x="5940425" y="4292600"/>
            <a:chExt cx="2747963" cy="2305050"/>
          </a:xfrm>
        </p:grpSpPr>
        <p:sp>
          <p:nvSpPr>
            <p:cNvPr id="71" name="Oval 15"/>
            <p:cNvSpPr>
              <a:spLocks noChangeArrowheads="1"/>
            </p:cNvSpPr>
            <p:nvPr/>
          </p:nvSpPr>
          <p:spPr bwMode="auto">
            <a:xfrm>
              <a:off x="6588125" y="4365625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2" name="Oval 16"/>
            <p:cNvSpPr>
              <a:spLocks noChangeArrowheads="1"/>
            </p:cNvSpPr>
            <p:nvPr/>
          </p:nvSpPr>
          <p:spPr bwMode="auto">
            <a:xfrm>
              <a:off x="7380288" y="4292600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3" name="Oval 17"/>
            <p:cNvSpPr>
              <a:spLocks noChangeArrowheads="1"/>
            </p:cNvSpPr>
            <p:nvPr/>
          </p:nvSpPr>
          <p:spPr bwMode="auto">
            <a:xfrm>
              <a:off x="8027988" y="4652963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4" name="Oval 18"/>
            <p:cNvSpPr>
              <a:spLocks noChangeArrowheads="1"/>
            </p:cNvSpPr>
            <p:nvPr/>
          </p:nvSpPr>
          <p:spPr bwMode="auto">
            <a:xfrm>
              <a:off x="8256588" y="5335588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5" name="Oval 19"/>
            <p:cNvSpPr>
              <a:spLocks noChangeArrowheads="1"/>
            </p:cNvSpPr>
            <p:nvPr/>
          </p:nvSpPr>
          <p:spPr bwMode="auto">
            <a:xfrm>
              <a:off x="7812088" y="6021388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6" name="Oval 20"/>
            <p:cNvSpPr>
              <a:spLocks noChangeArrowheads="1"/>
            </p:cNvSpPr>
            <p:nvPr/>
          </p:nvSpPr>
          <p:spPr bwMode="auto">
            <a:xfrm>
              <a:off x="7019925" y="6165850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7" name="Oval 21"/>
            <p:cNvSpPr>
              <a:spLocks noChangeArrowheads="1"/>
            </p:cNvSpPr>
            <p:nvPr/>
          </p:nvSpPr>
          <p:spPr bwMode="auto">
            <a:xfrm>
              <a:off x="6227763" y="5949950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8" name="Oval 22"/>
            <p:cNvSpPr>
              <a:spLocks noChangeArrowheads="1"/>
            </p:cNvSpPr>
            <p:nvPr/>
          </p:nvSpPr>
          <p:spPr bwMode="auto">
            <a:xfrm>
              <a:off x="5940425" y="5229225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9" name="Line 23"/>
            <p:cNvSpPr>
              <a:spLocks noChangeShapeType="1"/>
            </p:cNvSpPr>
            <p:nvPr/>
          </p:nvSpPr>
          <p:spPr bwMode="auto">
            <a:xfrm>
              <a:off x="6877050" y="4797425"/>
              <a:ext cx="142875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80" name="Line 24"/>
            <p:cNvSpPr>
              <a:spLocks noChangeShapeType="1"/>
            </p:cNvSpPr>
            <p:nvPr/>
          </p:nvSpPr>
          <p:spPr bwMode="auto">
            <a:xfrm flipH="1">
              <a:off x="7451725" y="4724400"/>
              <a:ext cx="73025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81" name="Line 25"/>
            <p:cNvSpPr>
              <a:spLocks noChangeShapeType="1"/>
            </p:cNvSpPr>
            <p:nvPr/>
          </p:nvSpPr>
          <p:spPr bwMode="auto">
            <a:xfrm flipH="1">
              <a:off x="7812088" y="5013325"/>
              <a:ext cx="288925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82" name="Line 26"/>
            <p:cNvSpPr>
              <a:spLocks noChangeShapeType="1"/>
            </p:cNvSpPr>
            <p:nvPr/>
          </p:nvSpPr>
          <p:spPr bwMode="auto">
            <a:xfrm>
              <a:off x="6372225" y="5445125"/>
              <a:ext cx="215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83" name="Line 27"/>
            <p:cNvSpPr>
              <a:spLocks noChangeShapeType="1"/>
            </p:cNvSpPr>
            <p:nvPr/>
          </p:nvSpPr>
          <p:spPr bwMode="auto">
            <a:xfrm flipV="1">
              <a:off x="6588125" y="5805488"/>
              <a:ext cx="21590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84" name="Line 28"/>
            <p:cNvSpPr>
              <a:spLocks noChangeShapeType="1"/>
            </p:cNvSpPr>
            <p:nvPr/>
          </p:nvSpPr>
          <p:spPr bwMode="auto">
            <a:xfrm flipV="1">
              <a:off x="7235825" y="5949950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85" name="Line 29"/>
            <p:cNvSpPr>
              <a:spLocks noChangeShapeType="1"/>
            </p:cNvSpPr>
            <p:nvPr/>
          </p:nvSpPr>
          <p:spPr bwMode="auto">
            <a:xfrm flipH="1" flipV="1">
              <a:off x="7753350" y="5843588"/>
              <a:ext cx="144463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86" name="Line 30"/>
            <p:cNvSpPr>
              <a:spLocks noChangeShapeType="1"/>
            </p:cNvSpPr>
            <p:nvPr/>
          </p:nvSpPr>
          <p:spPr bwMode="auto">
            <a:xfrm flipH="1">
              <a:off x="7956550" y="5516563"/>
              <a:ext cx="287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87" name="Oval 33"/>
            <p:cNvSpPr>
              <a:spLocks noChangeArrowheads="1"/>
            </p:cNvSpPr>
            <p:nvPr/>
          </p:nvSpPr>
          <p:spPr bwMode="auto">
            <a:xfrm>
              <a:off x="6588125" y="5014913"/>
              <a:ext cx="1368425" cy="9350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sz="1600" dirty="0"/>
            </a:p>
          </p:txBody>
        </p:sp>
      </p:grpSp>
      <p:grpSp>
        <p:nvGrpSpPr>
          <p:cNvPr id="6" name="Group 87"/>
          <p:cNvGrpSpPr/>
          <p:nvPr/>
        </p:nvGrpSpPr>
        <p:grpSpPr>
          <a:xfrm>
            <a:off x="1619672" y="2428776"/>
            <a:ext cx="1071463" cy="856208"/>
            <a:chOff x="5940425" y="4292600"/>
            <a:chExt cx="2747963" cy="2305050"/>
          </a:xfrm>
        </p:grpSpPr>
        <p:sp>
          <p:nvSpPr>
            <p:cNvPr id="89" name="Oval 15"/>
            <p:cNvSpPr>
              <a:spLocks noChangeArrowheads="1"/>
            </p:cNvSpPr>
            <p:nvPr/>
          </p:nvSpPr>
          <p:spPr bwMode="auto">
            <a:xfrm>
              <a:off x="6588125" y="4365625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0" name="Oval 16"/>
            <p:cNvSpPr>
              <a:spLocks noChangeArrowheads="1"/>
            </p:cNvSpPr>
            <p:nvPr/>
          </p:nvSpPr>
          <p:spPr bwMode="auto">
            <a:xfrm>
              <a:off x="7380288" y="4292600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1" name="Oval 17"/>
            <p:cNvSpPr>
              <a:spLocks noChangeArrowheads="1"/>
            </p:cNvSpPr>
            <p:nvPr/>
          </p:nvSpPr>
          <p:spPr bwMode="auto">
            <a:xfrm>
              <a:off x="8027988" y="4652963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" name="Oval 18"/>
            <p:cNvSpPr>
              <a:spLocks noChangeArrowheads="1"/>
            </p:cNvSpPr>
            <p:nvPr/>
          </p:nvSpPr>
          <p:spPr bwMode="auto">
            <a:xfrm>
              <a:off x="8256588" y="5335588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3" name="Oval 19"/>
            <p:cNvSpPr>
              <a:spLocks noChangeArrowheads="1"/>
            </p:cNvSpPr>
            <p:nvPr/>
          </p:nvSpPr>
          <p:spPr bwMode="auto">
            <a:xfrm>
              <a:off x="7812088" y="6021388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4" name="Oval 20"/>
            <p:cNvSpPr>
              <a:spLocks noChangeArrowheads="1"/>
            </p:cNvSpPr>
            <p:nvPr/>
          </p:nvSpPr>
          <p:spPr bwMode="auto">
            <a:xfrm>
              <a:off x="7019925" y="6165850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5" name="Oval 21"/>
            <p:cNvSpPr>
              <a:spLocks noChangeArrowheads="1"/>
            </p:cNvSpPr>
            <p:nvPr/>
          </p:nvSpPr>
          <p:spPr bwMode="auto">
            <a:xfrm>
              <a:off x="6227763" y="5949950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6" name="Oval 22"/>
            <p:cNvSpPr>
              <a:spLocks noChangeArrowheads="1"/>
            </p:cNvSpPr>
            <p:nvPr/>
          </p:nvSpPr>
          <p:spPr bwMode="auto">
            <a:xfrm>
              <a:off x="5940425" y="5229225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7" name="Line 23"/>
            <p:cNvSpPr>
              <a:spLocks noChangeShapeType="1"/>
            </p:cNvSpPr>
            <p:nvPr/>
          </p:nvSpPr>
          <p:spPr bwMode="auto">
            <a:xfrm>
              <a:off x="6877050" y="4797425"/>
              <a:ext cx="142875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98" name="Line 24"/>
            <p:cNvSpPr>
              <a:spLocks noChangeShapeType="1"/>
            </p:cNvSpPr>
            <p:nvPr/>
          </p:nvSpPr>
          <p:spPr bwMode="auto">
            <a:xfrm flipH="1">
              <a:off x="7451725" y="4724400"/>
              <a:ext cx="73025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99" name="Line 25"/>
            <p:cNvSpPr>
              <a:spLocks noChangeShapeType="1"/>
            </p:cNvSpPr>
            <p:nvPr/>
          </p:nvSpPr>
          <p:spPr bwMode="auto">
            <a:xfrm flipH="1">
              <a:off x="7812088" y="5013325"/>
              <a:ext cx="288925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0" name="Line 26"/>
            <p:cNvSpPr>
              <a:spLocks noChangeShapeType="1"/>
            </p:cNvSpPr>
            <p:nvPr/>
          </p:nvSpPr>
          <p:spPr bwMode="auto">
            <a:xfrm>
              <a:off x="6372225" y="5445125"/>
              <a:ext cx="215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1" name="Line 27"/>
            <p:cNvSpPr>
              <a:spLocks noChangeShapeType="1"/>
            </p:cNvSpPr>
            <p:nvPr/>
          </p:nvSpPr>
          <p:spPr bwMode="auto">
            <a:xfrm flipV="1">
              <a:off x="6588125" y="5805488"/>
              <a:ext cx="21590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2" name="Line 28"/>
            <p:cNvSpPr>
              <a:spLocks noChangeShapeType="1"/>
            </p:cNvSpPr>
            <p:nvPr/>
          </p:nvSpPr>
          <p:spPr bwMode="auto">
            <a:xfrm flipV="1">
              <a:off x="7235825" y="5949950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3" name="Line 29"/>
            <p:cNvSpPr>
              <a:spLocks noChangeShapeType="1"/>
            </p:cNvSpPr>
            <p:nvPr/>
          </p:nvSpPr>
          <p:spPr bwMode="auto">
            <a:xfrm flipH="1" flipV="1">
              <a:off x="7753350" y="5843588"/>
              <a:ext cx="144463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4" name="Line 30"/>
            <p:cNvSpPr>
              <a:spLocks noChangeShapeType="1"/>
            </p:cNvSpPr>
            <p:nvPr/>
          </p:nvSpPr>
          <p:spPr bwMode="auto">
            <a:xfrm flipH="1">
              <a:off x="7956550" y="5516563"/>
              <a:ext cx="287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5" name="Oval 33"/>
            <p:cNvSpPr>
              <a:spLocks noChangeArrowheads="1"/>
            </p:cNvSpPr>
            <p:nvPr/>
          </p:nvSpPr>
          <p:spPr bwMode="auto">
            <a:xfrm>
              <a:off x="6588125" y="5014913"/>
              <a:ext cx="1368425" cy="9350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sz="1600" dirty="0"/>
            </a:p>
          </p:txBody>
        </p:sp>
      </p:grpSp>
      <p:grpSp>
        <p:nvGrpSpPr>
          <p:cNvPr id="7" name="Group 105"/>
          <p:cNvGrpSpPr/>
          <p:nvPr/>
        </p:nvGrpSpPr>
        <p:grpSpPr>
          <a:xfrm>
            <a:off x="5588769" y="3004840"/>
            <a:ext cx="1071463" cy="856208"/>
            <a:chOff x="5940425" y="4292600"/>
            <a:chExt cx="2747963" cy="2305050"/>
          </a:xfrm>
        </p:grpSpPr>
        <p:sp>
          <p:nvSpPr>
            <p:cNvPr id="107" name="Oval 15"/>
            <p:cNvSpPr>
              <a:spLocks noChangeArrowheads="1"/>
            </p:cNvSpPr>
            <p:nvPr/>
          </p:nvSpPr>
          <p:spPr bwMode="auto">
            <a:xfrm>
              <a:off x="6588125" y="4365625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08" name="Oval 16"/>
            <p:cNvSpPr>
              <a:spLocks noChangeArrowheads="1"/>
            </p:cNvSpPr>
            <p:nvPr/>
          </p:nvSpPr>
          <p:spPr bwMode="auto">
            <a:xfrm>
              <a:off x="7380288" y="4292600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09" name="Oval 17"/>
            <p:cNvSpPr>
              <a:spLocks noChangeArrowheads="1"/>
            </p:cNvSpPr>
            <p:nvPr/>
          </p:nvSpPr>
          <p:spPr bwMode="auto">
            <a:xfrm>
              <a:off x="8027988" y="4652963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10" name="Oval 18"/>
            <p:cNvSpPr>
              <a:spLocks noChangeArrowheads="1"/>
            </p:cNvSpPr>
            <p:nvPr/>
          </p:nvSpPr>
          <p:spPr bwMode="auto">
            <a:xfrm>
              <a:off x="8256588" y="5335588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11" name="Oval 19"/>
            <p:cNvSpPr>
              <a:spLocks noChangeArrowheads="1"/>
            </p:cNvSpPr>
            <p:nvPr/>
          </p:nvSpPr>
          <p:spPr bwMode="auto">
            <a:xfrm>
              <a:off x="7812088" y="6021388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12" name="Oval 20"/>
            <p:cNvSpPr>
              <a:spLocks noChangeArrowheads="1"/>
            </p:cNvSpPr>
            <p:nvPr/>
          </p:nvSpPr>
          <p:spPr bwMode="auto">
            <a:xfrm>
              <a:off x="7019925" y="6165850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13" name="Oval 21"/>
            <p:cNvSpPr>
              <a:spLocks noChangeArrowheads="1"/>
            </p:cNvSpPr>
            <p:nvPr/>
          </p:nvSpPr>
          <p:spPr bwMode="auto">
            <a:xfrm>
              <a:off x="6227763" y="5949950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14" name="Oval 22"/>
            <p:cNvSpPr>
              <a:spLocks noChangeArrowheads="1"/>
            </p:cNvSpPr>
            <p:nvPr/>
          </p:nvSpPr>
          <p:spPr bwMode="auto">
            <a:xfrm>
              <a:off x="5940425" y="5229225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15" name="Line 23"/>
            <p:cNvSpPr>
              <a:spLocks noChangeShapeType="1"/>
            </p:cNvSpPr>
            <p:nvPr/>
          </p:nvSpPr>
          <p:spPr bwMode="auto">
            <a:xfrm>
              <a:off x="6877050" y="4797425"/>
              <a:ext cx="142875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16" name="Line 24"/>
            <p:cNvSpPr>
              <a:spLocks noChangeShapeType="1"/>
            </p:cNvSpPr>
            <p:nvPr/>
          </p:nvSpPr>
          <p:spPr bwMode="auto">
            <a:xfrm flipH="1">
              <a:off x="7451725" y="4724400"/>
              <a:ext cx="73025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17" name="Line 25"/>
            <p:cNvSpPr>
              <a:spLocks noChangeShapeType="1"/>
            </p:cNvSpPr>
            <p:nvPr/>
          </p:nvSpPr>
          <p:spPr bwMode="auto">
            <a:xfrm flipH="1">
              <a:off x="7812088" y="5013325"/>
              <a:ext cx="288925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18" name="Line 26"/>
            <p:cNvSpPr>
              <a:spLocks noChangeShapeType="1"/>
            </p:cNvSpPr>
            <p:nvPr/>
          </p:nvSpPr>
          <p:spPr bwMode="auto">
            <a:xfrm>
              <a:off x="6372225" y="5445125"/>
              <a:ext cx="215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19" name="Line 27"/>
            <p:cNvSpPr>
              <a:spLocks noChangeShapeType="1"/>
            </p:cNvSpPr>
            <p:nvPr/>
          </p:nvSpPr>
          <p:spPr bwMode="auto">
            <a:xfrm flipV="1">
              <a:off x="6588125" y="5805488"/>
              <a:ext cx="21590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20" name="Line 28"/>
            <p:cNvSpPr>
              <a:spLocks noChangeShapeType="1"/>
            </p:cNvSpPr>
            <p:nvPr/>
          </p:nvSpPr>
          <p:spPr bwMode="auto">
            <a:xfrm flipV="1">
              <a:off x="7235825" y="5949950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21" name="Line 29"/>
            <p:cNvSpPr>
              <a:spLocks noChangeShapeType="1"/>
            </p:cNvSpPr>
            <p:nvPr/>
          </p:nvSpPr>
          <p:spPr bwMode="auto">
            <a:xfrm flipH="1" flipV="1">
              <a:off x="7753350" y="5843588"/>
              <a:ext cx="144463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22" name="Line 30"/>
            <p:cNvSpPr>
              <a:spLocks noChangeShapeType="1"/>
            </p:cNvSpPr>
            <p:nvPr/>
          </p:nvSpPr>
          <p:spPr bwMode="auto">
            <a:xfrm flipH="1">
              <a:off x="7956550" y="5516563"/>
              <a:ext cx="287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23" name="Oval 33"/>
            <p:cNvSpPr>
              <a:spLocks noChangeArrowheads="1"/>
            </p:cNvSpPr>
            <p:nvPr/>
          </p:nvSpPr>
          <p:spPr bwMode="auto">
            <a:xfrm>
              <a:off x="6588125" y="5014913"/>
              <a:ext cx="1368425" cy="9350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sz="1600" dirty="0"/>
            </a:p>
          </p:txBody>
        </p:sp>
      </p:grpSp>
      <p:grpSp>
        <p:nvGrpSpPr>
          <p:cNvPr id="8" name="Group 123"/>
          <p:cNvGrpSpPr/>
          <p:nvPr/>
        </p:nvGrpSpPr>
        <p:grpSpPr>
          <a:xfrm>
            <a:off x="4652665" y="4517008"/>
            <a:ext cx="1071463" cy="856208"/>
            <a:chOff x="5940425" y="4292600"/>
            <a:chExt cx="2747963" cy="2305050"/>
          </a:xfrm>
        </p:grpSpPr>
        <p:sp>
          <p:nvSpPr>
            <p:cNvPr id="125" name="Oval 15"/>
            <p:cNvSpPr>
              <a:spLocks noChangeArrowheads="1"/>
            </p:cNvSpPr>
            <p:nvPr/>
          </p:nvSpPr>
          <p:spPr bwMode="auto">
            <a:xfrm>
              <a:off x="6588125" y="4365625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6" name="Oval 16"/>
            <p:cNvSpPr>
              <a:spLocks noChangeArrowheads="1"/>
            </p:cNvSpPr>
            <p:nvPr/>
          </p:nvSpPr>
          <p:spPr bwMode="auto">
            <a:xfrm>
              <a:off x="7380288" y="4292600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7" name="Oval 17"/>
            <p:cNvSpPr>
              <a:spLocks noChangeArrowheads="1"/>
            </p:cNvSpPr>
            <p:nvPr/>
          </p:nvSpPr>
          <p:spPr bwMode="auto">
            <a:xfrm>
              <a:off x="8027988" y="4652963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8" name="Oval 18"/>
            <p:cNvSpPr>
              <a:spLocks noChangeArrowheads="1"/>
            </p:cNvSpPr>
            <p:nvPr/>
          </p:nvSpPr>
          <p:spPr bwMode="auto">
            <a:xfrm>
              <a:off x="8256588" y="5335588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9" name="Oval 19"/>
            <p:cNvSpPr>
              <a:spLocks noChangeArrowheads="1"/>
            </p:cNvSpPr>
            <p:nvPr/>
          </p:nvSpPr>
          <p:spPr bwMode="auto">
            <a:xfrm>
              <a:off x="7812088" y="6021388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30" name="Oval 20"/>
            <p:cNvSpPr>
              <a:spLocks noChangeArrowheads="1"/>
            </p:cNvSpPr>
            <p:nvPr/>
          </p:nvSpPr>
          <p:spPr bwMode="auto">
            <a:xfrm>
              <a:off x="7019925" y="6165850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31" name="Oval 21"/>
            <p:cNvSpPr>
              <a:spLocks noChangeArrowheads="1"/>
            </p:cNvSpPr>
            <p:nvPr/>
          </p:nvSpPr>
          <p:spPr bwMode="auto">
            <a:xfrm>
              <a:off x="6227763" y="5949950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32" name="Oval 22"/>
            <p:cNvSpPr>
              <a:spLocks noChangeArrowheads="1"/>
            </p:cNvSpPr>
            <p:nvPr/>
          </p:nvSpPr>
          <p:spPr bwMode="auto">
            <a:xfrm>
              <a:off x="5940425" y="5229225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33" name="Line 23"/>
            <p:cNvSpPr>
              <a:spLocks noChangeShapeType="1"/>
            </p:cNvSpPr>
            <p:nvPr/>
          </p:nvSpPr>
          <p:spPr bwMode="auto">
            <a:xfrm>
              <a:off x="6877050" y="4797425"/>
              <a:ext cx="142875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34" name="Line 24"/>
            <p:cNvSpPr>
              <a:spLocks noChangeShapeType="1"/>
            </p:cNvSpPr>
            <p:nvPr/>
          </p:nvSpPr>
          <p:spPr bwMode="auto">
            <a:xfrm flipH="1">
              <a:off x="7451725" y="4724400"/>
              <a:ext cx="73025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35" name="Line 25"/>
            <p:cNvSpPr>
              <a:spLocks noChangeShapeType="1"/>
            </p:cNvSpPr>
            <p:nvPr/>
          </p:nvSpPr>
          <p:spPr bwMode="auto">
            <a:xfrm flipH="1">
              <a:off x="7812088" y="5013325"/>
              <a:ext cx="288925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36" name="Line 26"/>
            <p:cNvSpPr>
              <a:spLocks noChangeShapeType="1"/>
            </p:cNvSpPr>
            <p:nvPr/>
          </p:nvSpPr>
          <p:spPr bwMode="auto">
            <a:xfrm>
              <a:off x="6372225" y="5445125"/>
              <a:ext cx="215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37" name="Line 27"/>
            <p:cNvSpPr>
              <a:spLocks noChangeShapeType="1"/>
            </p:cNvSpPr>
            <p:nvPr/>
          </p:nvSpPr>
          <p:spPr bwMode="auto">
            <a:xfrm flipV="1">
              <a:off x="6588125" y="5805488"/>
              <a:ext cx="21590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38" name="Line 28"/>
            <p:cNvSpPr>
              <a:spLocks noChangeShapeType="1"/>
            </p:cNvSpPr>
            <p:nvPr/>
          </p:nvSpPr>
          <p:spPr bwMode="auto">
            <a:xfrm flipV="1">
              <a:off x="7235825" y="5949950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39" name="Line 29"/>
            <p:cNvSpPr>
              <a:spLocks noChangeShapeType="1"/>
            </p:cNvSpPr>
            <p:nvPr/>
          </p:nvSpPr>
          <p:spPr bwMode="auto">
            <a:xfrm flipH="1" flipV="1">
              <a:off x="7753350" y="5843588"/>
              <a:ext cx="144463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40" name="Line 30"/>
            <p:cNvSpPr>
              <a:spLocks noChangeShapeType="1"/>
            </p:cNvSpPr>
            <p:nvPr/>
          </p:nvSpPr>
          <p:spPr bwMode="auto">
            <a:xfrm flipH="1">
              <a:off x="7956550" y="5516563"/>
              <a:ext cx="287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41" name="Oval 33"/>
            <p:cNvSpPr>
              <a:spLocks noChangeArrowheads="1"/>
            </p:cNvSpPr>
            <p:nvPr/>
          </p:nvSpPr>
          <p:spPr bwMode="auto">
            <a:xfrm>
              <a:off x="6588125" y="5014913"/>
              <a:ext cx="1368425" cy="9350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sz="1600" dirty="0"/>
            </a:p>
          </p:txBody>
        </p:sp>
      </p:grpSp>
      <p:grpSp>
        <p:nvGrpSpPr>
          <p:cNvPr id="9" name="Group 141"/>
          <p:cNvGrpSpPr/>
          <p:nvPr/>
        </p:nvGrpSpPr>
        <p:grpSpPr>
          <a:xfrm>
            <a:off x="3995936" y="5309096"/>
            <a:ext cx="1071463" cy="856208"/>
            <a:chOff x="5940425" y="4292600"/>
            <a:chExt cx="2747963" cy="2305050"/>
          </a:xfrm>
        </p:grpSpPr>
        <p:sp>
          <p:nvSpPr>
            <p:cNvPr id="143" name="Oval 15"/>
            <p:cNvSpPr>
              <a:spLocks noChangeArrowheads="1"/>
            </p:cNvSpPr>
            <p:nvPr/>
          </p:nvSpPr>
          <p:spPr bwMode="auto">
            <a:xfrm>
              <a:off x="6588125" y="4365625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4" name="Oval 16"/>
            <p:cNvSpPr>
              <a:spLocks noChangeArrowheads="1"/>
            </p:cNvSpPr>
            <p:nvPr/>
          </p:nvSpPr>
          <p:spPr bwMode="auto">
            <a:xfrm>
              <a:off x="7380288" y="4292600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5" name="Oval 17"/>
            <p:cNvSpPr>
              <a:spLocks noChangeArrowheads="1"/>
            </p:cNvSpPr>
            <p:nvPr/>
          </p:nvSpPr>
          <p:spPr bwMode="auto">
            <a:xfrm>
              <a:off x="8027988" y="4652963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6" name="Oval 18"/>
            <p:cNvSpPr>
              <a:spLocks noChangeArrowheads="1"/>
            </p:cNvSpPr>
            <p:nvPr/>
          </p:nvSpPr>
          <p:spPr bwMode="auto">
            <a:xfrm>
              <a:off x="8256588" y="5335588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7" name="Oval 19"/>
            <p:cNvSpPr>
              <a:spLocks noChangeArrowheads="1"/>
            </p:cNvSpPr>
            <p:nvPr/>
          </p:nvSpPr>
          <p:spPr bwMode="auto">
            <a:xfrm>
              <a:off x="7812088" y="6021388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8" name="Oval 20"/>
            <p:cNvSpPr>
              <a:spLocks noChangeArrowheads="1"/>
            </p:cNvSpPr>
            <p:nvPr/>
          </p:nvSpPr>
          <p:spPr bwMode="auto">
            <a:xfrm>
              <a:off x="7019925" y="6165850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9" name="Oval 21"/>
            <p:cNvSpPr>
              <a:spLocks noChangeArrowheads="1"/>
            </p:cNvSpPr>
            <p:nvPr/>
          </p:nvSpPr>
          <p:spPr bwMode="auto">
            <a:xfrm>
              <a:off x="6227763" y="5949950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50" name="Oval 22"/>
            <p:cNvSpPr>
              <a:spLocks noChangeArrowheads="1"/>
            </p:cNvSpPr>
            <p:nvPr/>
          </p:nvSpPr>
          <p:spPr bwMode="auto">
            <a:xfrm>
              <a:off x="5940425" y="5229225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51" name="Line 23"/>
            <p:cNvSpPr>
              <a:spLocks noChangeShapeType="1"/>
            </p:cNvSpPr>
            <p:nvPr/>
          </p:nvSpPr>
          <p:spPr bwMode="auto">
            <a:xfrm>
              <a:off x="6877050" y="4797425"/>
              <a:ext cx="142875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52" name="Line 24"/>
            <p:cNvSpPr>
              <a:spLocks noChangeShapeType="1"/>
            </p:cNvSpPr>
            <p:nvPr/>
          </p:nvSpPr>
          <p:spPr bwMode="auto">
            <a:xfrm flipH="1">
              <a:off x="7451725" y="4724400"/>
              <a:ext cx="73025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53" name="Line 25"/>
            <p:cNvSpPr>
              <a:spLocks noChangeShapeType="1"/>
            </p:cNvSpPr>
            <p:nvPr/>
          </p:nvSpPr>
          <p:spPr bwMode="auto">
            <a:xfrm flipH="1">
              <a:off x="7812088" y="5013325"/>
              <a:ext cx="288925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54" name="Line 26"/>
            <p:cNvSpPr>
              <a:spLocks noChangeShapeType="1"/>
            </p:cNvSpPr>
            <p:nvPr/>
          </p:nvSpPr>
          <p:spPr bwMode="auto">
            <a:xfrm>
              <a:off x="6372225" y="5445125"/>
              <a:ext cx="215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55" name="Line 27"/>
            <p:cNvSpPr>
              <a:spLocks noChangeShapeType="1"/>
            </p:cNvSpPr>
            <p:nvPr/>
          </p:nvSpPr>
          <p:spPr bwMode="auto">
            <a:xfrm flipV="1">
              <a:off x="6588125" y="5805488"/>
              <a:ext cx="21590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56" name="Line 28"/>
            <p:cNvSpPr>
              <a:spLocks noChangeShapeType="1"/>
            </p:cNvSpPr>
            <p:nvPr/>
          </p:nvSpPr>
          <p:spPr bwMode="auto">
            <a:xfrm flipV="1">
              <a:off x="7235825" y="5949950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57" name="Line 29"/>
            <p:cNvSpPr>
              <a:spLocks noChangeShapeType="1"/>
            </p:cNvSpPr>
            <p:nvPr/>
          </p:nvSpPr>
          <p:spPr bwMode="auto">
            <a:xfrm flipH="1" flipV="1">
              <a:off x="7753350" y="5843588"/>
              <a:ext cx="144463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58" name="Line 30"/>
            <p:cNvSpPr>
              <a:spLocks noChangeShapeType="1"/>
            </p:cNvSpPr>
            <p:nvPr/>
          </p:nvSpPr>
          <p:spPr bwMode="auto">
            <a:xfrm flipH="1">
              <a:off x="7956550" y="5516563"/>
              <a:ext cx="287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59" name="Oval 33"/>
            <p:cNvSpPr>
              <a:spLocks noChangeArrowheads="1"/>
            </p:cNvSpPr>
            <p:nvPr/>
          </p:nvSpPr>
          <p:spPr bwMode="auto">
            <a:xfrm>
              <a:off x="6588125" y="5014913"/>
              <a:ext cx="1368425" cy="9350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sz="1600" dirty="0"/>
            </a:p>
          </p:txBody>
        </p:sp>
      </p:grpSp>
      <p:grpSp>
        <p:nvGrpSpPr>
          <p:cNvPr id="10" name="Group 159"/>
          <p:cNvGrpSpPr/>
          <p:nvPr/>
        </p:nvGrpSpPr>
        <p:grpSpPr>
          <a:xfrm>
            <a:off x="2420417" y="3356992"/>
            <a:ext cx="1071463" cy="856208"/>
            <a:chOff x="5940425" y="4292600"/>
            <a:chExt cx="2747963" cy="2305050"/>
          </a:xfrm>
        </p:grpSpPr>
        <p:sp>
          <p:nvSpPr>
            <p:cNvPr id="161" name="Oval 15"/>
            <p:cNvSpPr>
              <a:spLocks noChangeArrowheads="1"/>
            </p:cNvSpPr>
            <p:nvPr/>
          </p:nvSpPr>
          <p:spPr bwMode="auto">
            <a:xfrm>
              <a:off x="6588125" y="4365625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2" name="Oval 16"/>
            <p:cNvSpPr>
              <a:spLocks noChangeArrowheads="1"/>
            </p:cNvSpPr>
            <p:nvPr/>
          </p:nvSpPr>
          <p:spPr bwMode="auto">
            <a:xfrm>
              <a:off x="7380288" y="4292600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3" name="Oval 17"/>
            <p:cNvSpPr>
              <a:spLocks noChangeArrowheads="1"/>
            </p:cNvSpPr>
            <p:nvPr/>
          </p:nvSpPr>
          <p:spPr bwMode="auto">
            <a:xfrm>
              <a:off x="8027988" y="4652963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4" name="Oval 18"/>
            <p:cNvSpPr>
              <a:spLocks noChangeArrowheads="1"/>
            </p:cNvSpPr>
            <p:nvPr/>
          </p:nvSpPr>
          <p:spPr bwMode="auto">
            <a:xfrm>
              <a:off x="8256588" y="5335588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5" name="Oval 19"/>
            <p:cNvSpPr>
              <a:spLocks noChangeArrowheads="1"/>
            </p:cNvSpPr>
            <p:nvPr/>
          </p:nvSpPr>
          <p:spPr bwMode="auto">
            <a:xfrm>
              <a:off x="7812088" y="6021388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6" name="Oval 20"/>
            <p:cNvSpPr>
              <a:spLocks noChangeArrowheads="1"/>
            </p:cNvSpPr>
            <p:nvPr/>
          </p:nvSpPr>
          <p:spPr bwMode="auto">
            <a:xfrm>
              <a:off x="7019925" y="6165850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7" name="Oval 21"/>
            <p:cNvSpPr>
              <a:spLocks noChangeArrowheads="1"/>
            </p:cNvSpPr>
            <p:nvPr/>
          </p:nvSpPr>
          <p:spPr bwMode="auto">
            <a:xfrm>
              <a:off x="6227763" y="5949950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8" name="Oval 22"/>
            <p:cNvSpPr>
              <a:spLocks noChangeArrowheads="1"/>
            </p:cNvSpPr>
            <p:nvPr/>
          </p:nvSpPr>
          <p:spPr bwMode="auto">
            <a:xfrm>
              <a:off x="5940425" y="5229225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9" name="Line 23"/>
            <p:cNvSpPr>
              <a:spLocks noChangeShapeType="1"/>
            </p:cNvSpPr>
            <p:nvPr/>
          </p:nvSpPr>
          <p:spPr bwMode="auto">
            <a:xfrm>
              <a:off x="6877050" y="4797425"/>
              <a:ext cx="142875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70" name="Line 24"/>
            <p:cNvSpPr>
              <a:spLocks noChangeShapeType="1"/>
            </p:cNvSpPr>
            <p:nvPr/>
          </p:nvSpPr>
          <p:spPr bwMode="auto">
            <a:xfrm flipH="1">
              <a:off x="7451725" y="4724400"/>
              <a:ext cx="73025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71" name="Line 25"/>
            <p:cNvSpPr>
              <a:spLocks noChangeShapeType="1"/>
            </p:cNvSpPr>
            <p:nvPr/>
          </p:nvSpPr>
          <p:spPr bwMode="auto">
            <a:xfrm flipH="1">
              <a:off x="7812088" y="5013325"/>
              <a:ext cx="288925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72" name="Line 26"/>
            <p:cNvSpPr>
              <a:spLocks noChangeShapeType="1"/>
            </p:cNvSpPr>
            <p:nvPr/>
          </p:nvSpPr>
          <p:spPr bwMode="auto">
            <a:xfrm>
              <a:off x="6372225" y="5445125"/>
              <a:ext cx="215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73" name="Line 27"/>
            <p:cNvSpPr>
              <a:spLocks noChangeShapeType="1"/>
            </p:cNvSpPr>
            <p:nvPr/>
          </p:nvSpPr>
          <p:spPr bwMode="auto">
            <a:xfrm flipV="1">
              <a:off x="6588125" y="5805488"/>
              <a:ext cx="21590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74" name="Line 28"/>
            <p:cNvSpPr>
              <a:spLocks noChangeShapeType="1"/>
            </p:cNvSpPr>
            <p:nvPr/>
          </p:nvSpPr>
          <p:spPr bwMode="auto">
            <a:xfrm flipV="1">
              <a:off x="7235825" y="5949950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75" name="Line 29"/>
            <p:cNvSpPr>
              <a:spLocks noChangeShapeType="1"/>
            </p:cNvSpPr>
            <p:nvPr/>
          </p:nvSpPr>
          <p:spPr bwMode="auto">
            <a:xfrm flipH="1" flipV="1">
              <a:off x="7753350" y="5843588"/>
              <a:ext cx="144463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76" name="Line 30"/>
            <p:cNvSpPr>
              <a:spLocks noChangeShapeType="1"/>
            </p:cNvSpPr>
            <p:nvPr/>
          </p:nvSpPr>
          <p:spPr bwMode="auto">
            <a:xfrm flipH="1">
              <a:off x="7956550" y="5516563"/>
              <a:ext cx="287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77" name="Oval 33"/>
            <p:cNvSpPr>
              <a:spLocks noChangeArrowheads="1"/>
            </p:cNvSpPr>
            <p:nvPr/>
          </p:nvSpPr>
          <p:spPr bwMode="auto">
            <a:xfrm>
              <a:off x="6588125" y="5014913"/>
              <a:ext cx="1368425" cy="9350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sz="1600" dirty="0"/>
            </a:p>
          </p:txBody>
        </p:sp>
      </p:grpSp>
      <p:grpSp>
        <p:nvGrpSpPr>
          <p:cNvPr id="11" name="Group 177"/>
          <p:cNvGrpSpPr/>
          <p:nvPr/>
        </p:nvGrpSpPr>
        <p:grpSpPr>
          <a:xfrm>
            <a:off x="3347864" y="4372992"/>
            <a:ext cx="1071463" cy="856208"/>
            <a:chOff x="5940425" y="4292600"/>
            <a:chExt cx="2747963" cy="2305050"/>
          </a:xfrm>
        </p:grpSpPr>
        <p:sp>
          <p:nvSpPr>
            <p:cNvPr id="179" name="Oval 15"/>
            <p:cNvSpPr>
              <a:spLocks noChangeArrowheads="1"/>
            </p:cNvSpPr>
            <p:nvPr/>
          </p:nvSpPr>
          <p:spPr bwMode="auto">
            <a:xfrm>
              <a:off x="6588125" y="4365625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80" name="Oval 16"/>
            <p:cNvSpPr>
              <a:spLocks noChangeArrowheads="1"/>
            </p:cNvSpPr>
            <p:nvPr/>
          </p:nvSpPr>
          <p:spPr bwMode="auto">
            <a:xfrm>
              <a:off x="7380288" y="4292600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81" name="Oval 17"/>
            <p:cNvSpPr>
              <a:spLocks noChangeArrowheads="1"/>
            </p:cNvSpPr>
            <p:nvPr/>
          </p:nvSpPr>
          <p:spPr bwMode="auto">
            <a:xfrm>
              <a:off x="8027988" y="4652963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82" name="Oval 18"/>
            <p:cNvSpPr>
              <a:spLocks noChangeArrowheads="1"/>
            </p:cNvSpPr>
            <p:nvPr/>
          </p:nvSpPr>
          <p:spPr bwMode="auto">
            <a:xfrm>
              <a:off x="8256588" y="5335588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83" name="Oval 19"/>
            <p:cNvSpPr>
              <a:spLocks noChangeArrowheads="1"/>
            </p:cNvSpPr>
            <p:nvPr/>
          </p:nvSpPr>
          <p:spPr bwMode="auto">
            <a:xfrm>
              <a:off x="7812088" y="6021388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84" name="Oval 20"/>
            <p:cNvSpPr>
              <a:spLocks noChangeArrowheads="1"/>
            </p:cNvSpPr>
            <p:nvPr/>
          </p:nvSpPr>
          <p:spPr bwMode="auto">
            <a:xfrm>
              <a:off x="7019925" y="6165850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85" name="Oval 21"/>
            <p:cNvSpPr>
              <a:spLocks noChangeArrowheads="1"/>
            </p:cNvSpPr>
            <p:nvPr/>
          </p:nvSpPr>
          <p:spPr bwMode="auto">
            <a:xfrm>
              <a:off x="6227763" y="5949950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86" name="Oval 22"/>
            <p:cNvSpPr>
              <a:spLocks noChangeArrowheads="1"/>
            </p:cNvSpPr>
            <p:nvPr/>
          </p:nvSpPr>
          <p:spPr bwMode="auto">
            <a:xfrm>
              <a:off x="5940425" y="5229225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87" name="Line 23"/>
            <p:cNvSpPr>
              <a:spLocks noChangeShapeType="1"/>
            </p:cNvSpPr>
            <p:nvPr/>
          </p:nvSpPr>
          <p:spPr bwMode="auto">
            <a:xfrm>
              <a:off x="6877050" y="4797425"/>
              <a:ext cx="142875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88" name="Line 24"/>
            <p:cNvSpPr>
              <a:spLocks noChangeShapeType="1"/>
            </p:cNvSpPr>
            <p:nvPr/>
          </p:nvSpPr>
          <p:spPr bwMode="auto">
            <a:xfrm flipH="1">
              <a:off x="7451725" y="4724400"/>
              <a:ext cx="73025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89" name="Line 25"/>
            <p:cNvSpPr>
              <a:spLocks noChangeShapeType="1"/>
            </p:cNvSpPr>
            <p:nvPr/>
          </p:nvSpPr>
          <p:spPr bwMode="auto">
            <a:xfrm flipH="1">
              <a:off x="7812088" y="5013325"/>
              <a:ext cx="288925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90" name="Line 26"/>
            <p:cNvSpPr>
              <a:spLocks noChangeShapeType="1"/>
            </p:cNvSpPr>
            <p:nvPr/>
          </p:nvSpPr>
          <p:spPr bwMode="auto">
            <a:xfrm>
              <a:off x="6372225" y="5445125"/>
              <a:ext cx="215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91" name="Line 27"/>
            <p:cNvSpPr>
              <a:spLocks noChangeShapeType="1"/>
            </p:cNvSpPr>
            <p:nvPr/>
          </p:nvSpPr>
          <p:spPr bwMode="auto">
            <a:xfrm flipV="1">
              <a:off x="6588125" y="5805488"/>
              <a:ext cx="21590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92" name="Line 28"/>
            <p:cNvSpPr>
              <a:spLocks noChangeShapeType="1"/>
            </p:cNvSpPr>
            <p:nvPr/>
          </p:nvSpPr>
          <p:spPr bwMode="auto">
            <a:xfrm flipV="1">
              <a:off x="7235825" y="5949950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93" name="Line 29"/>
            <p:cNvSpPr>
              <a:spLocks noChangeShapeType="1"/>
            </p:cNvSpPr>
            <p:nvPr/>
          </p:nvSpPr>
          <p:spPr bwMode="auto">
            <a:xfrm flipH="1" flipV="1">
              <a:off x="7753350" y="5843588"/>
              <a:ext cx="144463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94" name="Line 30"/>
            <p:cNvSpPr>
              <a:spLocks noChangeShapeType="1"/>
            </p:cNvSpPr>
            <p:nvPr/>
          </p:nvSpPr>
          <p:spPr bwMode="auto">
            <a:xfrm flipH="1">
              <a:off x="7956550" y="5516563"/>
              <a:ext cx="287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95" name="Oval 33"/>
            <p:cNvSpPr>
              <a:spLocks noChangeArrowheads="1"/>
            </p:cNvSpPr>
            <p:nvPr/>
          </p:nvSpPr>
          <p:spPr bwMode="auto">
            <a:xfrm>
              <a:off x="6588125" y="5014913"/>
              <a:ext cx="1368425" cy="9350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sz="1600" dirty="0"/>
            </a:p>
          </p:txBody>
        </p:sp>
      </p:grpSp>
      <p:grpSp>
        <p:nvGrpSpPr>
          <p:cNvPr id="12" name="Group 195"/>
          <p:cNvGrpSpPr/>
          <p:nvPr/>
        </p:nvGrpSpPr>
        <p:grpSpPr>
          <a:xfrm>
            <a:off x="2123728" y="4517008"/>
            <a:ext cx="1071463" cy="856208"/>
            <a:chOff x="5940425" y="4292600"/>
            <a:chExt cx="2747963" cy="2305050"/>
          </a:xfrm>
        </p:grpSpPr>
        <p:sp>
          <p:nvSpPr>
            <p:cNvPr id="197" name="Oval 15"/>
            <p:cNvSpPr>
              <a:spLocks noChangeArrowheads="1"/>
            </p:cNvSpPr>
            <p:nvPr/>
          </p:nvSpPr>
          <p:spPr bwMode="auto">
            <a:xfrm>
              <a:off x="6588125" y="4365625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98" name="Oval 16"/>
            <p:cNvSpPr>
              <a:spLocks noChangeArrowheads="1"/>
            </p:cNvSpPr>
            <p:nvPr/>
          </p:nvSpPr>
          <p:spPr bwMode="auto">
            <a:xfrm>
              <a:off x="7380288" y="4292600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99" name="Oval 17"/>
            <p:cNvSpPr>
              <a:spLocks noChangeArrowheads="1"/>
            </p:cNvSpPr>
            <p:nvPr/>
          </p:nvSpPr>
          <p:spPr bwMode="auto">
            <a:xfrm>
              <a:off x="8027988" y="4652963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00" name="Oval 18"/>
            <p:cNvSpPr>
              <a:spLocks noChangeArrowheads="1"/>
            </p:cNvSpPr>
            <p:nvPr/>
          </p:nvSpPr>
          <p:spPr bwMode="auto">
            <a:xfrm>
              <a:off x="8256588" y="5335588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01" name="Oval 19"/>
            <p:cNvSpPr>
              <a:spLocks noChangeArrowheads="1"/>
            </p:cNvSpPr>
            <p:nvPr/>
          </p:nvSpPr>
          <p:spPr bwMode="auto">
            <a:xfrm>
              <a:off x="7812088" y="6021388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02" name="Oval 20"/>
            <p:cNvSpPr>
              <a:spLocks noChangeArrowheads="1"/>
            </p:cNvSpPr>
            <p:nvPr/>
          </p:nvSpPr>
          <p:spPr bwMode="auto">
            <a:xfrm>
              <a:off x="7019925" y="6165850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03" name="Oval 21"/>
            <p:cNvSpPr>
              <a:spLocks noChangeArrowheads="1"/>
            </p:cNvSpPr>
            <p:nvPr/>
          </p:nvSpPr>
          <p:spPr bwMode="auto">
            <a:xfrm>
              <a:off x="6227763" y="5949950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04" name="Oval 22"/>
            <p:cNvSpPr>
              <a:spLocks noChangeArrowheads="1"/>
            </p:cNvSpPr>
            <p:nvPr/>
          </p:nvSpPr>
          <p:spPr bwMode="auto">
            <a:xfrm>
              <a:off x="5940425" y="5229225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05" name="Line 23"/>
            <p:cNvSpPr>
              <a:spLocks noChangeShapeType="1"/>
            </p:cNvSpPr>
            <p:nvPr/>
          </p:nvSpPr>
          <p:spPr bwMode="auto">
            <a:xfrm>
              <a:off x="6877050" y="4797425"/>
              <a:ext cx="142875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06" name="Line 24"/>
            <p:cNvSpPr>
              <a:spLocks noChangeShapeType="1"/>
            </p:cNvSpPr>
            <p:nvPr/>
          </p:nvSpPr>
          <p:spPr bwMode="auto">
            <a:xfrm flipH="1">
              <a:off x="7451725" y="4724400"/>
              <a:ext cx="73025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07" name="Line 25"/>
            <p:cNvSpPr>
              <a:spLocks noChangeShapeType="1"/>
            </p:cNvSpPr>
            <p:nvPr/>
          </p:nvSpPr>
          <p:spPr bwMode="auto">
            <a:xfrm flipH="1">
              <a:off x="7812088" y="5013325"/>
              <a:ext cx="288925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08" name="Line 26"/>
            <p:cNvSpPr>
              <a:spLocks noChangeShapeType="1"/>
            </p:cNvSpPr>
            <p:nvPr/>
          </p:nvSpPr>
          <p:spPr bwMode="auto">
            <a:xfrm>
              <a:off x="6372225" y="5445125"/>
              <a:ext cx="215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09" name="Line 27"/>
            <p:cNvSpPr>
              <a:spLocks noChangeShapeType="1"/>
            </p:cNvSpPr>
            <p:nvPr/>
          </p:nvSpPr>
          <p:spPr bwMode="auto">
            <a:xfrm flipV="1">
              <a:off x="6588125" y="5805488"/>
              <a:ext cx="21590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10" name="Line 28"/>
            <p:cNvSpPr>
              <a:spLocks noChangeShapeType="1"/>
            </p:cNvSpPr>
            <p:nvPr/>
          </p:nvSpPr>
          <p:spPr bwMode="auto">
            <a:xfrm flipV="1">
              <a:off x="7235825" y="5949950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11" name="Line 29"/>
            <p:cNvSpPr>
              <a:spLocks noChangeShapeType="1"/>
            </p:cNvSpPr>
            <p:nvPr/>
          </p:nvSpPr>
          <p:spPr bwMode="auto">
            <a:xfrm flipH="1" flipV="1">
              <a:off x="7753350" y="5843588"/>
              <a:ext cx="144463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12" name="Line 30"/>
            <p:cNvSpPr>
              <a:spLocks noChangeShapeType="1"/>
            </p:cNvSpPr>
            <p:nvPr/>
          </p:nvSpPr>
          <p:spPr bwMode="auto">
            <a:xfrm flipH="1">
              <a:off x="7956550" y="5516563"/>
              <a:ext cx="287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13" name="Oval 33"/>
            <p:cNvSpPr>
              <a:spLocks noChangeArrowheads="1"/>
            </p:cNvSpPr>
            <p:nvPr/>
          </p:nvSpPr>
          <p:spPr bwMode="auto">
            <a:xfrm>
              <a:off x="6588125" y="5014913"/>
              <a:ext cx="1368425" cy="9350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sz="1600" dirty="0"/>
            </a:p>
          </p:txBody>
        </p:sp>
      </p:grpSp>
      <p:grpSp>
        <p:nvGrpSpPr>
          <p:cNvPr id="13" name="Group 213"/>
          <p:cNvGrpSpPr/>
          <p:nvPr/>
        </p:nvGrpSpPr>
        <p:grpSpPr>
          <a:xfrm>
            <a:off x="6804248" y="3364880"/>
            <a:ext cx="1071463" cy="856208"/>
            <a:chOff x="5940425" y="4292600"/>
            <a:chExt cx="2747963" cy="2305050"/>
          </a:xfrm>
        </p:grpSpPr>
        <p:sp>
          <p:nvSpPr>
            <p:cNvPr id="215" name="Oval 15"/>
            <p:cNvSpPr>
              <a:spLocks noChangeArrowheads="1"/>
            </p:cNvSpPr>
            <p:nvPr/>
          </p:nvSpPr>
          <p:spPr bwMode="auto">
            <a:xfrm>
              <a:off x="6588125" y="4365625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16" name="Oval 16"/>
            <p:cNvSpPr>
              <a:spLocks noChangeArrowheads="1"/>
            </p:cNvSpPr>
            <p:nvPr/>
          </p:nvSpPr>
          <p:spPr bwMode="auto">
            <a:xfrm>
              <a:off x="7380288" y="4292600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17" name="Oval 17"/>
            <p:cNvSpPr>
              <a:spLocks noChangeArrowheads="1"/>
            </p:cNvSpPr>
            <p:nvPr/>
          </p:nvSpPr>
          <p:spPr bwMode="auto">
            <a:xfrm>
              <a:off x="8027988" y="4652963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18" name="Oval 18"/>
            <p:cNvSpPr>
              <a:spLocks noChangeArrowheads="1"/>
            </p:cNvSpPr>
            <p:nvPr/>
          </p:nvSpPr>
          <p:spPr bwMode="auto">
            <a:xfrm>
              <a:off x="8256588" y="5335588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19" name="Oval 19"/>
            <p:cNvSpPr>
              <a:spLocks noChangeArrowheads="1"/>
            </p:cNvSpPr>
            <p:nvPr/>
          </p:nvSpPr>
          <p:spPr bwMode="auto">
            <a:xfrm>
              <a:off x="7812088" y="6021388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20" name="Oval 20"/>
            <p:cNvSpPr>
              <a:spLocks noChangeArrowheads="1"/>
            </p:cNvSpPr>
            <p:nvPr/>
          </p:nvSpPr>
          <p:spPr bwMode="auto">
            <a:xfrm>
              <a:off x="7019925" y="6165850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21" name="Oval 21"/>
            <p:cNvSpPr>
              <a:spLocks noChangeArrowheads="1"/>
            </p:cNvSpPr>
            <p:nvPr/>
          </p:nvSpPr>
          <p:spPr bwMode="auto">
            <a:xfrm>
              <a:off x="6227763" y="5949950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22" name="Oval 22"/>
            <p:cNvSpPr>
              <a:spLocks noChangeArrowheads="1"/>
            </p:cNvSpPr>
            <p:nvPr/>
          </p:nvSpPr>
          <p:spPr bwMode="auto">
            <a:xfrm>
              <a:off x="5940425" y="5229225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23" name="Line 23"/>
            <p:cNvSpPr>
              <a:spLocks noChangeShapeType="1"/>
            </p:cNvSpPr>
            <p:nvPr/>
          </p:nvSpPr>
          <p:spPr bwMode="auto">
            <a:xfrm>
              <a:off x="6877050" y="4797425"/>
              <a:ext cx="142875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24" name="Line 24"/>
            <p:cNvSpPr>
              <a:spLocks noChangeShapeType="1"/>
            </p:cNvSpPr>
            <p:nvPr/>
          </p:nvSpPr>
          <p:spPr bwMode="auto">
            <a:xfrm flipH="1">
              <a:off x="7451725" y="4724400"/>
              <a:ext cx="73025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25" name="Line 25"/>
            <p:cNvSpPr>
              <a:spLocks noChangeShapeType="1"/>
            </p:cNvSpPr>
            <p:nvPr/>
          </p:nvSpPr>
          <p:spPr bwMode="auto">
            <a:xfrm flipH="1">
              <a:off x="7812088" y="5013325"/>
              <a:ext cx="288925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26" name="Line 26"/>
            <p:cNvSpPr>
              <a:spLocks noChangeShapeType="1"/>
            </p:cNvSpPr>
            <p:nvPr/>
          </p:nvSpPr>
          <p:spPr bwMode="auto">
            <a:xfrm>
              <a:off x="6372225" y="5445125"/>
              <a:ext cx="215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27" name="Line 27"/>
            <p:cNvSpPr>
              <a:spLocks noChangeShapeType="1"/>
            </p:cNvSpPr>
            <p:nvPr/>
          </p:nvSpPr>
          <p:spPr bwMode="auto">
            <a:xfrm flipV="1">
              <a:off x="6588125" y="5805488"/>
              <a:ext cx="21590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28" name="Line 28"/>
            <p:cNvSpPr>
              <a:spLocks noChangeShapeType="1"/>
            </p:cNvSpPr>
            <p:nvPr/>
          </p:nvSpPr>
          <p:spPr bwMode="auto">
            <a:xfrm flipV="1">
              <a:off x="7235825" y="5949950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29" name="Line 29"/>
            <p:cNvSpPr>
              <a:spLocks noChangeShapeType="1"/>
            </p:cNvSpPr>
            <p:nvPr/>
          </p:nvSpPr>
          <p:spPr bwMode="auto">
            <a:xfrm flipH="1" flipV="1">
              <a:off x="7753350" y="5843588"/>
              <a:ext cx="144463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30" name="Line 30"/>
            <p:cNvSpPr>
              <a:spLocks noChangeShapeType="1"/>
            </p:cNvSpPr>
            <p:nvPr/>
          </p:nvSpPr>
          <p:spPr bwMode="auto">
            <a:xfrm flipH="1">
              <a:off x="7956550" y="5516563"/>
              <a:ext cx="287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31" name="Oval 33"/>
            <p:cNvSpPr>
              <a:spLocks noChangeArrowheads="1"/>
            </p:cNvSpPr>
            <p:nvPr/>
          </p:nvSpPr>
          <p:spPr bwMode="auto">
            <a:xfrm>
              <a:off x="6588125" y="5014913"/>
              <a:ext cx="1368425" cy="9350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sz="1600" dirty="0"/>
            </a:p>
          </p:txBody>
        </p:sp>
      </p:grpSp>
      <p:cxnSp>
        <p:nvCxnSpPr>
          <p:cNvPr id="233" name="Straight Connector 232"/>
          <p:cNvCxnSpPr/>
          <p:nvPr/>
        </p:nvCxnSpPr>
        <p:spPr bwMode="auto">
          <a:xfrm flipV="1">
            <a:off x="5004048" y="2805953"/>
            <a:ext cx="177552" cy="4790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6" name="Straight Connector 235"/>
          <p:cNvCxnSpPr>
            <a:stCxn id="6147" idx="3"/>
            <a:endCxn id="123" idx="3"/>
          </p:cNvCxnSpPr>
          <p:nvPr/>
        </p:nvCxnSpPr>
        <p:spPr bwMode="auto">
          <a:xfrm flipV="1">
            <a:off x="5364163" y="3523129"/>
            <a:ext cx="498755" cy="265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8" name="Straight Connector 237"/>
          <p:cNvCxnSpPr>
            <a:endCxn id="231" idx="2"/>
          </p:cNvCxnSpPr>
          <p:nvPr/>
        </p:nvCxnSpPr>
        <p:spPr bwMode="auto">
          <a:xfrm flipV="1">
            <a:off x="5360894" y="3872753"/>
            <a:ext cx="1721224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40" name="Straight Connector 239"/>
          <p:cNvCxnSpPr>
            <a:endCxn id="105" idx="5"/>
          </p:cNvCxnSpPr>
          <p:nvPr/>
        </p:nvCxnSpPr>
        <p:spPr bwMode="auto">
          <a:xfrm flipH="1" flipV="1">
            <a:off x="2375647" y="2967318"/>
            <a:ext cx="1332257" cy="5336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42" name="Straight Connector 241"/>
          <p:cNvCxnSpPr>
            <a:endCxn id="177" idx="5"/>
          </p:cNvCxnSpPr>
          <p:nvPr/>
        </p:nvCxnSpPr>
        <p:spPr bwMode="auto">
          <a:xfrm flipH="1" flipV="1">
            <a:off x="3155576" y="3899647"/>
            <a:ext cx="555812" cy="10757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44" name="Straight Connector 243"/>
          <p:cNvCxnSpPr>
            <a:stCxn id="6147" idx="2"/>
          </p:cNvCxnSpPr>
          <p:nvPr/>
        </p:nvCxnSpPr>
        <p:spPr bwMode="auto">
          <a:xfrm flipH="1">
            <a:off x="4491318" y="4292600"/>
            <a:ext cx="44964" cy="12924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46" name="Straight Connector 245"/>
          <p:cNvCxnSpPr>
            <a:endCxn id="141" idx="1"/>
          </p:cNvCxnSpPr>
          <p:nvPr/>
        </p:nvCxnSpPr>
        <p:spPr bwMode="auto">
          <a:xfrm>
            <a:off x="4716016" y="4293096"/>
            <a:ext cx="223537" cy="5837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234" name="Picture 2" descr="ประเทศอาเซียน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6757" y="1385206"/>
            <a:ext cx="1807238" cy="1673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Distribution of Ophthalmologists</a:t>
            </a:r>
            <a:br>
              <a:rPr lang="en-US" sz="4000" dirty="0" smtClean="0"/>
            </a:br>
            <a:r>
              <a:rPr lang="en-US" sz="4000" dirty="0" smtClean="0"/>
              <a:t>in Thailand (2011)</a:t>
            </a:r>
            <a:endParaRPr lang="th-TH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1560" y="1264127"/>
          <a:ext cx="8568952" cy="4608513"/>
        </p:xfrm>
        <a:graphic>
          <a:graphicData uri="http://schemas.openxmlformats.org/drawingml/2006/table">
            <a:tbl>
              <a:tblPr/>
              <a:tblGrid>
                <a:gridCol w="6336704"/>
                <a:gridCol w="1512168"/>
                <a:gridCol w="720080"/>
              </a:tblGrid>
              <a:tr h="512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 dirty="0">
                        <a:latin typeface="+mn-lt"/>
                        <a:ea typeface="SimSun"/>
                        <a:cs typeface="Angsana New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+mn-lt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+mn-lt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2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gsana New"/>
                        </a:rPr>
                        <a:t>Bangkok</a:t>
                      </a:r>
                      <a:endParaRPr lang="en-US" sz="2800" dirty="0">
                        <a:latin typeface="+mn-lt"/>
                        <a:ea typeface="SimSun"/>
                        <a:cs typeface="Angsan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gsana New"/>
                        </a:rPr>
                        <a:t>430</a:t>
                      </a:r>
                      <a:endParaRPr lang="en-US" sz="2800">
                        <a:latin typeface="+mn-lt"/>
                        <a:ea typeface="SimSun"/>
                        <a:cs typeface="Angsan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+mn-lt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2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gsana New"/>
                        </a:rPr>
                        <a:t>Central</a:t>
                      </a:r>
                      <a:endParaRPr lang="en-US" sz="2800" dirty="0">
                        <a:latin typeface="+mn-lt"/>
                        <a:ea typeface="SimSun"/>
                        <a:cs typeface="Angsan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gsana New"/>
                        </a:rPr>
                        <a:t>209</a:t>
                      </a:r>
                      <a:endParaRPr lang="en-US" sz="2800">
                        <a:latin typeface="+mn-lt"/>
                        <a:ea typeface="SimSun"/>
                        <a:cs typeface="Angsan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+mn-lt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2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gsana New"/>
                        </a:rPr>
                        <a:t>East</a:t>
                      </a:r>
                      <a:endParaRPr lang="en-US" sz="2800" dirty="0">
                        <a:latin typeface="+mn-lt"/>
                        <a:ea typeface="SimSun"/>
                        <a:cs typeface="Angsan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gsana New"/>
                        </a:rPr>
                        <a:t>56</a:t>
                      </a:r>
                      <a:endParaRPr lang="en-US" sz="2800">
                        <a:latin typeface="+mn-lt"/>
                        <a:ea typeface="SimSun"/>
                        <a:cs typeface="Angsan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+mn-lt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2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gsana New"/>
                        </a:rPr>
                        <a:t>North</a:t>
                      </a:r>
                      <a:endParaRPr lang="en-US" sz="2800" dirty="0">
                        <a:latin typeface="+mn-lt"/>
                        <a:ea typeface="SimSun"/>
                        <a:cs typeface="Angsan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gsana New"/>
                        </a:rPr>
                        <a:t>106</a:t>
                      </a:r>
                      <a:endParaRPr lang="en-US" sz="2800">
                        <a:latin typeface="+mn-lt"/>
                        <a:ea typeface="SimSun"/>
                        <a:cs typeface="Angsan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+mn-lt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2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gsana New"/>
                        </a:rPr>
                        <a:t>Northeast</a:t>
                      </a:r>
                      <a:endParaRPr lang="en-US" sz="2800" dirty="0">
                        <a:latin typeface="+mn-lt"/>
                        <a:ea typeface="SimSun"/>
                        <a:cs typeface="Angsan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gsana New"/>
                        </a:rPr>
                        <a:t>110</a:t>
                      </a:r>
                      <a:endParaRPr lang="en-US" sz="2800">
                        <a:latin typeface="+mn-lt"/>
                        <a:ea typeface="SimSun"/>
                        <a:cs typeface="Angsan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+mn-lt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2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gsana New"/>
                        </a:rPr>
                        <a:t>South</a:t>
                      </a:r>
                      <a:endParaRPr lang="en-US" sz="2800" dirty="0">
                        <a:latin typeface="+mn-lt"/>
                        <a:ea typeface="SimSun"/>
                        <a:cs typeface="Angsan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gsana New"/>
                        </a:rPr>
                        <a:t>102</a:t>
                      </a:r>
                      <a:endParaRPr lang="en-US" sz="2800">
                        <a:latin typeface="+mn-lt"/>
                        <a:ea typeface="SimSun"/>
                        <a:cs typeface="Angsan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+mn-lt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2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gsana New"/>
                        </a:rPr>
                        <a:t>Retired/ Aboard/ Unknown/ Other</a:t>
                      </a:r>
                      <a:endParaRPr lang="en-US" sz="2800">
                        <a:latin typeface="+mn-lt"/>
                        <a:ea typeface="SimSun"/>
                        <a:cs typeface="Angsan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gsana New"/>
                        </a:rPr>
                        <a:t>23</a:t>
                      </a:r>
                      <a:endParaRPr lang="en-US" sz="2800">
                        <a:latin typeface="+mn-lt"/>
                        <a:ea typeface="SimSun"/>
                        <a:cs typeface="Angsan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+mn-lt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2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gsana New"/>
                        </a:rPr>
                        <a:t>Total</a:t>
                      </a:r>
                      <a:endParaRPr lang="en-US" sz="2800" dirty="0">
                        <a:latin typeface="+mn-lt"/>
                        <a:ea typeface="SimSun"/>
                        <a:cs typeface="Angsan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gsana New"/>
                        </a:rPr>
                        <a:t>1036</a:t>
                      </a:r>
                      <a:endParaRPr lang="en-US" sz="2800" dirty="0">
                        <a:latin typeface="+mn-lt"/>
                        <a:ea typeface="SimSun"/>
                        <a:cs typeface="Angsan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+mn-lt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51633" y="6093296"/>
            <a:ext cx="1784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: 60,000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Distribution of Ophthalmologists in All Sectors (2011)</a:t>
            </a:r>
            <a:endParaRPr lang="th-TH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9553" y="1916832"/>
          <a:ext cx="9649071" cy="3413760"/>
        </p:xfrm>
        <a:graphic>
          <a:graphicData uri="http://schemas.openxmlformats.org/drawingml/2006/table">
            <a:tbl>
              <a:tblPr/>
              <a:tblGrid>
                <a:gridCol w="6467653"/>
                <a:gridCol w="1590709"/>
                <a:gridCol w="1590709"/>
              </a:tblGrid>
              <a:tr h="1809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gsana New"/>
                        </a:rPr>
                        <a:t>Ministry of Public</a:t>
                      </a:r>
                      <a:r>
                        <a:rPr lang="en-US" sz="28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gsana New"/>
                        </a:rPr>
                        <a:t> Health Hospitals</a:t>
                      </a:r>
                      <a:endParaRPr lang="en-US" sz="2400" dirty="0">
                        <a:latin typeface="+mn-lt"/>
                        <a:ea typeface="SimSun"/>
                        <a:cs typeface="Angsan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gsana New"/>
                        </a:rPr>
                        <a:t>366</a:t>
                      </a:r>
                      <a:endParaRPr lang="en-US" sz="2400">
                        <a:latin typeface="+mn-lt"/>
                        <a:ea typeface="SimSun"/>
                        <a:cs typeface="Angsan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+mn-lt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gsana New"/>
                        </a:rPr>
                        <a:t>Other Public Hospitals</a:t>
                      </a:r>
                      <a:endParaRPr lang="en-US" sz="2400" dirty="0">
                        <a:latin typeface="+mn-lt"/>
                        <a:ea typeface="SimSun"/>
                        <a:cs typeface="Angsan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gsana New"/>
                        </a:rPr>
                        <a:t>18</a:t>
                      </a:r>
                      <a:endParaRPr lang="en-US" sz="2400">
                        <a:latin typeface="+mn-lt"/>
                        <a:ea typeface="SimSun"/>
                        <a:cs typeface="Angsan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+mn-lt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gsana New"/>
                        </a:rPr>
                        <a:t>Military and Police Hospitals</a:t>
                      </a:r>
                      <a:endParaRPr lang="en-US" sz="2400" dirty="0">
                        <a:latin typeface="+mn-lt"/>
                        <a:ea typeface="SimSun"/>
                        <a:cs typeface="Angsan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gsana New"/>
                        </a:rPr>
                        <a:t>92</a:t>
                      </a:r>
                      <a:endParaRPr lang="en-US" sz="2400">
                        <a:latin typeface="+mn-lt"/>
                        <a:ea typeface="SimSun"/>
                        <a:cs typeface="Angsan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+mn-lt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gsana New"/>
                        </a:rPr>
                        <a:t>University Hospitals</a:t>
                      </a:r>
                      <a:endParaRPr lang="en-US" sz="2400" dirty="0">
                        <a:latin typeface="+mn-lt"/>
                        <a:ea typeface="SimSun"/>
                        <a:cs typeface="Angsan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gsana New"/>
                        </a:rPr>
                        <a:t>247</a:t>
                      </a:r>
                      <a:endParaRPr lang="en-US" sz="2400">
                        <a:latin typeface="+mn-lt"/>
                        <a:ea typeface="SimSun"/>
                        <a:cs typeface="Angsan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+mn-lt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gsana New"/>
                        </a:rPr>
                        <a:t>Private Hospitals</a:t>
                      </a:r>
                      <a:endParaRPr lang="en-US" sz="2400" dirty="0">
                        <a:latin typeface="+mn-lt"/>
                        <a:ea typeface="SimSun"/>
                        <a:cs typeface="Angsan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gsana New"/>
                        </a:rPr>
                        <a:t>249</a:t>
                      </a:r>
                      <a:endParaRPr lang="en-US" sz="2400">
                        <a:latin typeface="+mn-lt"/>
                        <a:ea typeface="SimSun"/>
                        <a:cs typeface="Angsan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+mn-lt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gsana New"/>
                        </a:rPr>
                        <a:t>Bangkok Metropolitan</a:t>
                      </a:r>
                      <a:r>
                        <a:rPr lang="en-US" sz="28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gsana New"/>
                        </a:rPr>
                        <a:t> Hospitals</a:t>
                      </a:r>
                      <a:endParaRPr lang="en-US" sz="2400" dirty="0">
                        <a:latin typeface="+mn-lt"/>
                        <a:ea typeface="SimSun"/>
                        <a:cs typeface="Angsan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gsana New"/>
                        </a:rPr>
                        <a:t>33</a:t>
                      </a:r>
                      <a:endParaRPr lang="en-US" sz="2400">
                        <a:latin typeface="+mn-lt"/>
                        <a:ea typeface="SimSun"/>
                        <a:cs typeface="Angsan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+mn-lt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gsana New"/>
                        </a:rPr>
                        <a:t>Other</a:t>
                      </a:r>
                      <a:endParaRPr lang="en-US" sz="2400" dirty="0">
                        <a:latin typeface="+mn-lt"/>
                        <a:ea typeface="SimSun"/>
                        <a:cs typeface="Angsan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gsana New"/>
                        </a:rPr>
                        <a:t>31</a:t>
                      </a:r>
                      <a:endParaRPr lang="en-US" sz="2400">
                        <a:latin typeface="+mn-lt"/>
                        <a:ea typeface="SimSun"/>
                        <a:cs typeface="Angsan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+mn-lt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gsana New"/>
                        </a:rPr>
                        <a:t>Total</a:t>
                      </a:r>
                      <a:endParaRPr lang="en-US" sz="2400" dirty="0">
                        <a:latin typeface="+mn-lt"/>
                        <a:ea typeface="SimSun"/>
                        <a:cs typeface="Angsan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gsana New"/>
                        </a:rPr>
                        <a:t>1036</a:t>
                      </a:r>
                      <a:endParaRPr lang="en-US" sz="2400">
                        <a:latin typeface="+mn-lt"/>
                        <a:ea typeface="SimSun"/>
                        <a:cs typeface="Angsan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+mn-lt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51633" y="5877272"/>
            <a:ext cx="1784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: 60,000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Sub Specialty in Thailand</a:t>
            </a:r>
            <a:br>
              <a:rPr lang="en-US" sz="4000" dirty="0" smtClean="0"/>
            </a:br>
            <a:r>
              <a:rPr lang="en-US" sz="3200" dirty="0" smtClean="0"/>
              <a:t>(2011)</a:t>
            </a:r>
            <a:endParaRPr lang="th-TH" sz="4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7544" y="1700808"/>
          <a:ext cx="8208912" cy="4752530"/>
        </p:xfrm>
        <a:graphic>
          <a:graphicData uri="http://schemas.openxmlformats.org/drawingml/2006/table">
            <a:tbl>
              <a:tblPr/>
              <a:tblGrid>
                <a:gridCol w="6588484"/>
                <a:gridCol w="1620428"/>
              </a:tblGrid>
              <a:tr h="475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gsana New"/>
                        </a:rPr>
                        <a:t>Retina and Vitreous</a:t>
                      </a:r>
                      <a:endParaRPr lang="en-US" sz="2000" dirty="0">
                        <a:latin typeface="+mn-lt"/>
                        <a:ea typeface="SimSun"/>
                        <a:cs typeface="Angsan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gsana New"/>
                        </a:rPr>
                        <a:t>103</a:t>
                      </a:r>
                      <a:endParaRPr lang="en-US" sz="2000">
                        <a:latin typeface="+mn-lt"/>
                        <a:ea typeface="SimSun"/>
                        <a:cs typeface="Angsan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gsana New"/>
                        </a:rPr>
                        <a:t>Cornea and Refractive surgery</a:t>
                      </a:r>
                      <a:endParaRPr lang="en-US" sz="2000">
                        <a:latin typeface="+mn-lt"/>
                        <a:ea typeface="SimSun"/>
                        <a:cs typeface="Angsan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gsana New"/>
                        </a:rPr>
                        <a:t>70</a:t>
                      </a:r>
                      <a:endParaRPr lang="en-US" sz="2000">
                        <a:latin typeface="+mn-lt"/>
                        <a:ea typeface="SimSun"/>
                        <a:cs typeface="Angsan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gsana New"/>
                        </a:rPr>
                        <a:t>Glaucoma</a:t>
                      </a:r>
                      <a:endParaRPr lang="en-US" sz="2000" dirty="0">
                        <a:latin typeface="+mn-lt"/>
                        <a:ea typeface="SimSun"/>
                        <a:cs typeface="Angsan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gsana New"/>
                        </a:rPr>
                        <a:t>65</a:t>
                      </a:r>
                      <a:endParaRPr lang="en-US" sz="2000">
                        <a:latin typeface="+mn-lt"/>
                        <a:ea typeface="SimSun"/>
                        <a:cs typeface="Angsan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gsana New"/>
                        </a:rPr>
                        <a:t>Pediatric Ophthalmology and Strabismus</a:t>
                      </a:r>
                      <a:endParaRPr lang="en-US" sz="2000" dirty="0">
                        <a:latin typeface="+mn-lt"/>
                        <a:ea typeface="SimSun"/>
                        <a:cs typeface="Angsan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gsana New"/>
                        </a:rPr>
                        <a:t>32</a:t>
                      </a:r>
                      <a:endParaRPr lang="en-US" sz="2000">
                        <a:latin typeface="+mn-lt"/>
                        <a:ea typeface="SimSun"/>
                        <a:cs typeface="Angsan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gsana New"/>
                        </a:rPr>
                        <a:t>Oculoplastic and Reconstructive Surgery</a:t>
                      </a:r>
                      <a:endParaRPr lang="en-US" sz="2000">
                        <a:latin typeface="+mn-lt"/>
                        <a:ea typeface="SimSun"/>
                        <a:cs typeface="Angsan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gsana New"/>
                        </a:rPr>
                        <a:t>29</a:t>
                      </a:r>
                      <a:endParaRPr lang="en-US" sz="2000">
                        <a:latin typeface="+mn-lt"/>
                        <a:ea typeface="SimSun"/>
                        <a:cs typeface="Angsan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gsana New"/>
                        </a:rPr>
                        <a:t>Ocular Immunology and Inflammation</a:t>
                      </a:r>
                      <a:endParaRPr lang="en-US" sz="2000">
                        <a:latin typeface="+mn-lt"/>
                        <a:ea typeface="SimSun"/>
                        <a:cs typeface="Angsan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gsana New"/>
                        </a:rPr>
                        <a:t>5</a:t>
                      </a:r>
                      <a:endParaRPr lang="en-US" sz="2000">
                        <a:latin typeface="+mn-lt"/>
                        <a:ea typeface="SimSun"/>
                        <a:cs typeface="Angsan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gsana New"/>
                        </a:rPr>
                        <a:t>Neuro-ophthalmology</a:t>
                      </a:r>
                      <a:endParaRPr lang="en-US" sz="2000">
                        <a:latin typeface="+mn-lt"/>
                        <a:ea typeface="SimSun"/>
                        <a:cs typeface="Angsan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gsana New"/>
                        </a:rPr>
                        <a:t>8</a:t>
                      </a:r>
                      <a:endParaRPr lang="en-US" sz="2000">
                        <a:latin typeface="+mn-lt"/>
                        <a:ea typeface="SimSun"/>
                        <a:cs typeface="Angsan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gsana New"/>
                        </a:rPr>
                        <a:t>Contact lens</a:t>
                      </a:r>
                      <a:endParaRPr lang="en-US" sz="2000">
                        <a:latin typeface="+mn-lt"/>
                        <a:ea typeface="SimSun"/>
                        <a:cs typeface="Angsan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gsana New"/>
                        </a:rPr>
                        <a:t>4</a:t>
                      </a:r>
                      <a:endParaRPr lang="en-US" sz="2000">
                        <a:latin typeface="+mn-lt"/>
                        <a:ea typeface="SimSun"/>
                        <a:cs typeface="Angsan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gsana New"/>
                        </a:rPr>
                        <a:t>No 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gsana New"/>
                        </a:rPr>
                        <a:t>specialty</a:t>
                      </a:r>
                      <a:endParaRPr lang="en-US" sz="2000" dirty="0">
                        <a:latin typeface="+mn-lt"/>
                        <a:ea typeface="SimSun"/>
                        <a:cs typeface="Angsan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gsana New"/>
                        </a:rPr>
                        <a:t>720</a:t>
                      </a:r>
                      <a:endParaRPr lang="en-US" sz="2000">
                        <a:latin typeface="+mn-lt"/>
                        <a:ea typeface="SimSun"/>
                        <a:cs typeface="Angsan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gsana New"/>
                        </a:rPr>
                        <a:t>Total</a:t>
                      </a:r>
                      <a:endParaRPr lang="en-US" sz="2000" dirty="0">
                        <a:latin typeface="+mn-lt"/>
                        <a:ea typeface="SimSun"/>
                        <a:cs typeface="Angsan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ngsana New"/>
                        </a:rPr>
                        <a:t>1036</a:t>
                      </a:r>
                      <a:endParaRPr lang="en-US" sz="2000" dirty="0">
                        <a:latin typeface="+mn-lt"/>
                        <a:ea typeface="SimSun"/>
                        <a:cs typeface="Angsan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5535" y="764708"/>
          <a:ext cx="8352932" cy="5976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276"/>
                <a:gridCol w="1038973"/>
                <a:gridCol w="864096"/>
                <a:gridCol w="1368152"/>
                <a:gridCol w="1008112"/>
                <a:gridCol w="936104"/>
                <a:gridCol w="1944219"/>
              </a:tblGrid>
              <a:tr h="3984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Area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solidFill>
                            <a:schemeClr val="tx1"/>
                          </a:solidFill>
                        </a:rPr>
                        <a:t>Ophthalmologist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h-TH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Ophthalmic Nurse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8444">
                <a:tc vMerge="1">
                  <a:txBody>
                    <a:bodyPr/>
                    <a:lstStyle/>
                    <a:p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General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Retina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Glaucoma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Cornea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Other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th-TH" sz="1800" dirty="0"/>
                    </a:p>
                  </a:txBody>
                  <a:tcPr/>
                </a:tc>
              </a:tr>
              <a:tr h="3984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64</a:t>
                      </a:r>
                      <a:endParaRPr lang="th-TH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84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32</a:t>
                      </a:r>
                      <a:endParaRPr lang="th-TH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84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21</a:t>
                      </a:r>
                      <a:endParaRPr lang="th-TH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84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77</a:t>
                      </a:r>
                      <a:endParaRPr lang="th-TH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84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110</a:t>
                      </a:r>
                      <a:endParaRPr lang="th-TH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84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52</a:t>
                      </a:r>
                      <a:endParaRPr lang="th-TH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84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24</a:t>
                      </a:r>
                      <a:endParaRPr lang="th-TH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84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47</a:t>
                      </a:r>
                      <a:endParaRPr lang="th-TH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84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36</a:t>
                      </a:r>
                      <a:endParaRPr lang="th-TH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84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22</a:t>
                      </a:r>
                      <a:endParaRPr lang="th-TH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84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th-TH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84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44</a:t>
                      </a:r>
                      <a:endParaRPr lang="th-TH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84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274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539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5815" y="188640"/>
            <a:ext cx="8032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MOPH Ophthalmologist and Ophthalmic Nurse (2013)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/>
              <a:t>การกระจายตัวของจักษุแพทย์เฉพาะทางจอประสาทตา</a:t>
            </a:r>
            <a:br>
              <a:rPr lang="th-TH" b="1" dirty="0" smtClean="0"/>
            </a:br>
            <a:r>
              <a:rPr lang="th-TH" b="1" dirty="0" smtClean="0"/>
              <a:t>ปี พ.ศ. 2555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อยู่ใน กทม.        62 คน</a:t>
            </a:r>
          </a:p>
          <a:p>
            <a:r>
              <a:rPr lang="th-TH" dirty="0" smtClean="0"/>
              <a:t>อยู่ในต่างจังหวัด 61 คน</a:t>
            </a:r>
          </a:p>
          <a:p>
            <a:pPr>
              <a:buNone/>
            </a:pPr>
            <a:r>
              <a:rPr lang="th-TH" dirty="0"/>
              <a:t> </a:t>
            </a:r>
            <a:r>
              <a:rPr lang="th-TH" dirty="0" smtClean="0"/>
              <a:t>         รวมทั้งหมด 123 คน</a:t>
            </a:r>
          </a:p>
          <a:p>
            <a:pPr>
              <a:buNone/>
            </a:pPr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5186" y="756567"/>
            <a:ext cx="3528814" cy="610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</p:spPr>
        <p:txBody>
          <a:bodyPr>
            <a:normAutofit/>
          </a:bodyPr>
          <a:lstStyle/>
          <a:p>
            <a:r>
              <a:rPr lang="th-TH" sz="6600" dirty="0" smtClean="0"/>
              <a:t>ขอบคุณ</a:t>
            </a:r>
            <a:endParaRPr lang="th-TH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6" descr="846846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t="20996" b="24791"/>
          <a:stretch>
            <a:fillRect/>
          </a:stretch>
        </p:blipFill>
        <p:spPr bwMode="auto">
          <a:xfrm>
            <a:off x="0" y="-142875"/>
            <a:ext cx="91440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4" name="TextBox 1"/>
          <p:cNvSpPr txBox="1">
            <a:spLocks noChangeArrowheads="1"/>
          </p:cNvSpPr>
          <p:nvPr/>
        </p:nvSpPr>
        <p:spPr bwMode="auto">
          <a:xfrm>
            <a:off x="1631812" y="2460080"/>
            <a:ext cx="87075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1983</a:t>
            </a:r>
          </a:p>
          <a:p>
            <a:endParaRPr lang="en-US" sz="2400" dirty="0"/>
          </a:p>
          <a:p>
            <a:r>
              <a:rPr lang="en-US" sz="2400" dirty="0"/>
              <a:t>1987</a:t>
            </a:r>
          </a:p>
          <a:p>
            <a:endParaRPr lang="en-US" sz="2400" dirty="0"/>
          </a:p>
          <a:p>
            <a:r>
              <a:rPr lang="en-US" sz="2400" dirty="0"/>
              <a:t>1994</a:t>
            </a:r>
          </a:p>
          <a:p>
            <a:endParaRPr lang="en-US" sz="2400" dirty="0"/>
          </a:p>
          <a:p>
            <a:r>
              <a:rPr lang="en-US" sz="2400" dirty="0" smtClean="0"/>
              <a:t>2008</a:t>
            </a:r>
          </a:p>
          <a:p>
            <a:endParaRPr lang="en-US" sz="2400" dirty="0" smtClean="0"/>
          </a:p>
        </p:txBody>
      </p:sp>
      <p:sp>
        <p:nvSpPr>
          <p:cNvPr id="90115" name="TextBox 2"/>
          <p:cNvSpPr txBox="1">
            <a:spLocks noChangeArrowheads="1"/>
          </p:cNvSpPr>
          <p:nvPr/>
        </p:nvSpPr>
        <p:spPr bwMode="auto">
          <a:xfrm>
            <a:off x="2823442" y="1556792"/>
            <a:ext cx="17267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Blindness</a:t>
            </a:r>
          </a:p>
          <a:p>
            <a:r>
              <a:rPr lang="en-US" sz="2400"/>
              <a:t>Prevalence</a:t>
            </a:r>
          </a:p>
          <a:p>
            <a:endParaRPr lang="en-US" sz="2400"/>
          </a:p>
        </p:txBody>
      </p:sp>
      <p:sp>
        <p:nvSpPr>
          <p:cNvPr id="90116" name="TextBox 3"/>
          <p:cNvSpPr txBox="1">
            <a:spLocks noChangeArrowheads="1"/>
          </p:cNvSpPr>
          <p:nvPr/>
        </p:nvSpPr>
        <p:spPr bwMode="auto">
          <a:xfrm>
            <a:off x="3038895" y="2460080"/>
            <a:ext cx="105830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1.14%</a:t>
            </a:r>
          </a:p>
          <a:p>
            <a:endParaRPr lang="en-US" sz="2400" dirty="0"/>
          </a:p>
          <a:p>
            <a:r>
              <a:rPr lang="en-US" sz="2400" dirty="0"/>
              <a:t>0.58%</a:t>
            </a:r>
          </a:p>
          <a:p>
            <a:endParaRPr lang="en-US" sz="2400" dirty="0"/>
          </a:p>
          <a:p>
            <a:r>
              <a:rPr lang="en-US" sz="2400" dirty="0"/>
              <a:t>0.31%</a:t>
            </a:r>
          </a:p>
          <a:p>
            <a:endParaRPr lang="en-US" sz="2400" dirty="0"/>
          </a:p>
          <a:p>
            <a:r>
              <a:rPr lang="en-US" sz="2400" dirty="0"/>
              <a:t>0.59</a:t>
            </a:r>
            <a:r>
              <a:rPr lang="en-US" sz="2400" dirty="0" smtClean="0"/>
              <a:t>%</a:t>
            </a:r>
          </a:p>
          <a:p>
            <a:endParaRPr lang="en-US" sz="2400" dirty="0" smtClean="0"/>
          </a:p>
        </p:txBody>
      </p:sp>
      <p:sp>
        <p:nvSpPr>
          <p:cNvPr id="90117" name="TextBox 4"/>
          <p:cNvSpPr txBox="1">
            <a:spLocks noChangeArrowheads="1"/>
          </p:cNvSpPr>
          <p:nvPr/>
        </p:nvSpPr>
        <p:spPr bwMode="auto">
          <a:xfrm>
            <a:off x="4896958" y="1556792"/>
            <a:ext cx="13484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Cataract</a:t>
            </a:r>
          </a:p>
        </p:txBody>
      </p:sp>
      <p:sp>
        <p:nvSpPr>
          <p:cNvPr id="90118" name="TextBox 5"/>
          <p:cNvSpPr txBox="1">
            <a:spLocks noChangeArrowheads="1"/>
          </p:cNvSpPr>
          <p:nvPr/>
        </p:nvSpPr>
        <p:spPr bwMode="auto">
          <a:xfrm>
            <a:off x="4997367" y="2460080"/>
            <a:ext cx="105830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47.3%</a:t>
            </a:r>
          </a:p>
          <a:p>
            <a:endParaRPr lang="en-US" sz="2400" dirty="0"/>
          </a:p>
          <a:p>
            <a:r>
              <a:rPr lang="en-US" sz="2400" dirty="0"/>
              <a:t>71.3%</a:t>
            </a:r>
          </a:p>
          <a:p>
            <a:endParaRPr lang="en-US" sz="2400" dirty="0"/>
          </a:p>
          <a:p>
            <a:r>
              <a:rPr lang="en-US" sz="2400" dirty="0"/>
              <a:t>74.7%</a:t>
            </a:r>
          </a:p>
          <a:p>
            <a:endParaRPr lang="en-US" sz="2400" dirty="0"/>
          </a:p>
          <a:p>
            <a:r>
              <a:rPr lang="en-US" sz="2400" dirty="0"/>
              <a:t>51.6</a:t>
            </a:r>
            <a:r>
              <a:rPr lang="en-US" sz="2400" dirty="0" smtClean="0"/>
              <a:t>%</a:t>
            </a:r>
          </a:p>
          <a:p>
            <a:endParaRPr lang="en-US" sz="2400" dirty="0" smtClean="0"/>
          </a:p>
        </p:txBody>
      </p:sp>
      <p:sp>
        <p:nvSpPr>
          <p:cNvPr id="90119" name="TextBox 6"/>
          <p:cNvSpPr txBox="1">
            <a:spLocks noChangeArrowheads="1"/>
          </p:cNvSpPr>
          <p:nvPr/>
        </p:nvSpPr>
        <p:spPr bwMode="auto">
          <a:xfrm>
            <a:off x="6582967" y="1556792"/>
            <a:ext cx="24801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Surgical Backlog</a:t>
            </a:r>
          </a:p>
        </p:txBody>
      </p:sp>
      <p:sp>
        <p:nvSpPr>
          <p:cNvPr id="90120" name="TextBox 5"/>
          <p:cNvSpPr txBox="1">
            <a:spLocks noChangeArrowheads="1"/>
          </p:cNvSpPr>
          <p:nvPr/>
        </p:nvSpPr>
        <p:spPr bwMode="auto">
          <a:xfrm>
            <a:off x="7092457" y="2471192"/>
            <a:ext cx="129875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/>
              <a:t>270,000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220,000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134,000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98,336</a:t>
            </a:r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</p:txBody>
      </p:sp>
      <p:sp>
        <p:nvSpPr>
          <p:cNvPr id="90121" name="TextBox 8"/>
          <p:cNvSpPr txBox="1">
            <a:spLocks noChangeArrowheads="1"/>
          </p:cNvSpPr>
          <p:nvPr/>
        </p:nvSpPr>
        <p:spPr bwMode="auto">
          <a:xfrm>
            <a:off x="304800" y="6429375"/>
            <a:ext cx="4714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Jenchitr W et al 2007 Thai Journal of Public Health Ophthalmology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54144" y="543919"/>
            <a:ext cx="66049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Century Gothic"/>
                <a:cs typeface="Century Gothic"/>
              </a:rPr>
              <a:t>Thailand National Eye Survey</a:t>
            </a:r>
            <a:endParaRPr lang="en-US" sz="4000" b="1" dirty="0">
              <a:latin typeface="Arial"/>
              <a:cs typeface="Arial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532430" y="2463908"/>
            <a:ext cx="69923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/>
              <a:t>1st</a:t>
            </a:r>
          </a:p>
          <a:p>
            <a:endParaRPr lang="en-US" sz="2400" dirty="0" smtClean="0"/>
          </a:p>
          <a:p>
            <a:r>
              <a:rPr lang="en-US" sz="2400" dirty="0" smtClean="0"/>
              <a:t>2nd</a:t>
            </a:r>
          </a:p>
          <a:p>
            <a:endParaRPr lang="en-US" sz="2400" dirty="0" smtClean="0"/>
          </a:p>
          <a:p>
            <a:r>
              <a:rPr lang="en-US" sz="2400" dirty="0" smtClean="0"/>
              <a:t>3rd</a:t>
            </a:r>
          </a:p>
          <a:p>
            <a:endParaRPr lang="en-US" sz="2400" dirty="0" smtClean="0"/>
          </a:p>
          <a:p>
            <a:r>
              <a:rPr lang="en-US" sz="2400" dirty="0" smtClean="0"/>
              <a:t>4th</a:t>
            </a:r>
          </a:p>
          <a:p>
            <a:endParaRPr lang="en-US" sz="24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553246" y="5559623"/>
            <a:ext cx="8089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“Vision 2020 Goal : Blindness Prevalence 0.59%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0.50%”</a:t>
            </a:r>
            <a:endParaRPr lang="th-TH" sz="2400" dirty="0">
              <a:solidFill>
                <a:srgbClr val="0070C0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843808" y="4581128"/>
            <a:ext cx="1368152" cy="64807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8458647" y="6499697"/>
            <a:ext cx="82600" cy="8260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>
              <a:cxn ang="0">
                <a:pos x="10800" y="0"/>
              </a:cxn>
              <a:cxn ang="0">
                <a:pos x="0" y="10800"/>
              </a:cxn>
              <a:cxn ang="0">
                <a:pos x="10800" y="21600"/>
              </a:cxn>
              <a:cxn ang="0">
                <a:pos x="10800" y="21600"/>
              </a:cxn>
              <a:cxn ang="0">
                <a:pos x="21600" y="10800"/>
              </a:cxn>
              <a:cxn ang="0">
                <a:pos x="10800" y="0"/>
              </a:cxn>
            </a:cxnLst>
            <a:rect l="T0" t="T1" r="T2" b="T3"/>
            <a:pathLst>
              <a:path w="21600" h="2160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0800" y="21600"/>
                  <a:pt x="10800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lose/>
              </a:path>
            </a:pathLst>
          </a:custGeom>
          <a:solidFill>
            <a:srgbClr val="7F7F7F"/>
          </a:solidFill>
          <a:ln w="12700">
            <a:noFill/>
            <a:round/>
            <a:headEnd/>
            <a:tailEnd/>
          </a:ln>
        </p:spPr>
        <p:txBody>
          <a:bodyPr lIns="50793" tIns="50793" rIns="50793" bIns="50793" anchor="ctr"/>
          <a:lstStyle/>
          <a:p>
            <a:endParaRPr lang="th-TH">
              <a:latin typeface="+mn-lt"/>
            </a:endParaRPr>
          </a:p>
        </p:txBody>
      </p:sp>
      <p:sp>
        <p:nvSpPr>
          <p:cNvPr id="4099" name="AutoShape 2"/>
          <p:cNvSpPr>
            <a:spLocks/>
          </p:cNvSpPr>
          <p:nvPr/>
        </p:nvSpPr>
        <p:spPr bwMode="auto">
          <a:xfrm>
            <a:off x="570384" y="6499697"/>
            <a:ext cx="82600" cy="8260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>
              <a:cxn ang="0">
                <a:pos x="10800" y="0"/>
              </a:cxn>
              <a:cxn ang="0">
                <a:pos x="0" y="10800"/>
              </a:cxn>
              <a:cxn ang="0">
                <a:pos x="10800" y="21600"/>
              </a:cxn>
              <a:cxn ang="0">
                <a:pos x="10800" y="21600"/>
              </a:cxn>
              <a:cxn ang="0">
                <a:pos x="21600" y="10800"/>
              </a:cxn>
              <a:cxn ang="0">
                <a:pos x="10800" y="0"/>
              </a:cxn>
            </a:cxnLst>
            <a:rect l="T0" t="T1" r="T2" b="T3"/>
            <a:pathLst>
              <a:path w="21600" h="2160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0800" y="21600"/>
                  <a:pt x="10800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lose/>
              </a:path>
            </a:pathLst>
          </a:custGeom>
          <a:solidFill>
            <a:srgbClr val="7F7F7F"/>
          </a:solidFill>
          <a:ln w="12700">
            <a:noFill/>
            <a:round/>
            <a:headEnd/>
            <a:tailEnd/>
          </a:ln>
        </p:spPr>
        <p:txBody>
          <a:bodyPr lIns="50793" tIns="50793" rIns="50793" bIns="50793" anchor="ctr"/>
          <a:lstStyle/>
          <a:p>
            <a:endParaRPr lang="th-TH">
              <a:latin typeface="+mn-lt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265659" y="132830"/>
            <a:ext cx="8695283" cy="885155"/>
          </a:xfrm>
          <a:noFill/>
        </p:spPr>
        <p:txBody>
          <a:bodyPr lIns="88887" tIns="50793" rIns="88887" bIns="50793"/>
          <a:lstStyle/>
          <a:p>
            <a:pPr defTabSz="914145" eaLnBrk="1">
              <a:lnSpc>
                <a:spcPts val="5765"/>
              </a:lnSpc>
              <a:defRPr/>
            </a:pPr>
            <a:r>
              <a:rPr lang="th-TH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Helvetica"/>
                <a:cs typeface="Angsana New" pitchFamily="18" charset="-34"/>
                <a:sym typeface="Helvetica"/>
              </a:rPr>
              <a:t>Global and Thailand causes of blindness</a:t>
            </a:r>
            <a:endParaRPr lang="th-TH" sz="7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Helvetica"/>
              <a:cs typeface="Angsana New" pitchFamily="18" charset="-34"/>
            </a:endParaRPr>
          </a:p>
        </p:txBody>
      </p:sp>
      <p:graphicFrame>
        <p:nvGraphicFramePr>
          <p:cNvPr id="7205" name="Group 37"/>
          <p:cNvGraphicFramePr>
            <a:graphicFrameLocks noGrp="1"/>
          </p:cNvGraphicFramePr>
          <p:nvPr/>
        </p:nvGraphicFramePr>
        <p:xfrm>
          <a:off x="402952" y="1119560"/>
          <a:ext cx="8388325" cy="5632401"/>
        </p:xfrm>
        <a:graphic>
          <a:graphicData uri="http://schemas.openxmlformats.org/drawingml/2006/table">
            <a:tbl>
              <a:tblPr/>
              <a:tblGrid>
                <a:gridCol w="2511475"/>
                <a:gridCol w="2976934"/>
                <a:gridCol w="2899916"/>
              </a:tblGrid>
              <a:tr h="1340570">
                <a:tc>
                  <a:txBody>
                    <a:bodyPr/>
                    <a:lstStyle/>
                    <a:p>
                      <a:pPr marL="0" marR="0" lvl="0" indent="0" algn="l" defTabSz="13001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Helvetica"/>
                        <a:cs typeface="AngsanaUPC" pitchFamily="18" charset="-34"/>
                        <a:sym typeface="Helvetica"/>
                      </a:endParaRPr>
                    </a:p>
                  </a:txBody>
                  <a:tcPr marL="44644" marR="44644" marT="44644" marB="44644" horzOverflow="overflow">
                    <a:lnL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54186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Helvetica"/>
                          <a:cs typeface="AngsanaUPC" pitchFamily="18" charset="-34"/>
                          <a:sym typeface="Helvetica"/>
                        </a:rPr>
                        <a:t>Global Blindness</a:t>
                      </a:r>
                    </a:p>
                    <a:p>
                      <a:pPr marL="0" marR="0" lvl="0" indent="0" algn="ctr" defTabSz="13001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Helvetica"/>
                          <a:cs typeface="AngsanaUPC" pitchFamily="18" charset="-34"/>
                          <a:sym typeface="Helvetica"/>
                        </a:rPr>
                        <a:t>2010</a:t>
                      </a:r>
                      <a:endParaRPr kumimoji="0" lang="th-TH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/>
                        <a:cs typeface="AngsanaUPC" pitchFamily="18" charset="-34"/>
                        <a:sym typeface="Helvetica"/>
                      </a:endParaRPr>
                    </a:p>
                  </a:txBody>
                  <a:tcPr marL="44644" marR="44644" marT="44644" marB="44644" anchor="ctr" horzOverflow="overflow">
                    <a:lnL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54186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Helvetica"/>
                          <a:cs typeface="AngsanaUPC" pitchFamily="18" charset="-34"/>
                          <a:sym typeface="Helvetica"/>
                        </a:rPr>
                        <a:t>Thailand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Helvetica"/>
                          <a:cs typeface="AngsanaUPC" pitchFamily="18" charset="-34"/>
                          <a:sym typeface="Helvetica"/>
                        </a:rPr>
                        <a:t> 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Helvetica"/>
                          <a:cs typeface="AngsanaUPC" pitchFamily="18" charset="-34"/>
                          <a:sym typeface="Helvetica"/>
                        </a:rPr>
                        <a:t>blindness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Helvetica"/>
                        <a:cs typeface="AngsanaUPC" pitchFamily="18" charset="-34"/>
                        <a:sym typeface="Helvetica"/>
                      </a:endParaRPr>
                    </a:p>
                    <a:p>
                      <a:pPr marL="0" marR="0" lvl="0" indent="0" algn="ctr" defTabSz="13001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Helvetica"/>
                          <a:cs typeface="AngsanaUPC" pitchFamily="18" charset="-34"/>
                          <a:sym typeface="Helvetica"/>
                        </a:rPr>
                        <a:t>2008</a:t>
                      </a:r>
                      <a:endParaRPr kumimoji="0" lang="th-TH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/>
                        <a:cs typeface="AngsanaUPC" pitchFamily="18" charset="-34"/>
                        <a:sym typeface="Helvetica"/>
                      </a:endParaRPr>
                    </a:p>
                  </a:txBody>
                  <a:tcPr marL="44644" marR="44644" marT="44644" marB="44644" anchor="ctr" horzOverflow="overflow">
                    <a:lnL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54186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859482">
                <a:tc>
                  <a:txBody>
                    <a:bodyPr/>
                    <a:lstStyle/>
                    <a:p>
                      <a:pPr marL="0" marR="0" lvl="0" indent="0" algn="l" defTabSz="13001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/>
                          <a:cs typeface="AngsanaUPC" pitchFamily="18" charset="-34"/>
                          <a:sym typeface="Helvetica"/>
                        </a:rPr>
                        <a:t>1 </a:t>
                      </a: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/>
                          <a:cs typeface="AngsanaUPC" pitchFamily="18" charset="-34"/>
                          <a:sym typeface="Helvetica"/>
                        </a:rPr>
                        <a:t>Cataract</a:t>
                      </a:r>
                      <a:endParaRPr kumimoji="0" lang="th-TH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/>
                        <a:cs typeface="AngsanaUPC" pitchFamily="18" charset="-34"/>
                        <a:sym typeface="Helvetica"/>
                      </a:endParaRPr>
                    </a:p>
                  </a:txBody>
                  <a:tcPr marL="44644" marR="44644" marT="44644" marB="44644" anchor="ctr" horzOverflow="overflow">
                    <a:lnL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54186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Helvetica"/>
                          <a:cs typeface="AngsanaUPC" pitchFamily="18" charset="-34"/>
                          <a:sym typeface="Helvetica"/>
                        </a:rPr>
                        <a:t>51%</a:t>
                      </a:r>
                      <a:endParaRPr kumimoji="0" lang="th-TH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Helvetica"/>
                        <a:cs typeface="AngsanaUPC" pitchFamily="18" charset="-34"/>
                        <a:sym typeface="Helvetica"/>
                      </a:endParaRPr>
                    </a:p>
                  </a:txBody>
                  <a:tcPr marL="44644" marR="44644" marT="44644" marB="44644" anchor="ctr" horzOverflow="overflow">
                    <a:lnL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54186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Helvetica"/>
                          <a:cs typeface="AngsanaUPC" pitchFamily="18" charset="-34"/>
                          <a:sym typeface="Helvetica"/>
                        </a:rPr>
                        <a:t>51%</a:t>
                      </a:r>
                      <a:endParaRPr kumimoji="0" lang="th-TH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Helvetica"/>
                        <a:cs typeface="AngsanaUPC" pitchFamily="18" charset="-34"/>
                        <a:sym typeface="Helvetica"/>
                      </a:endParaRPr>
                    </a:p>
                  </a:txBody>
                  <a:tcPr marL="44644" marR="44644" marT="44644" marB="44644" anchor="ctr" horzOverflow="overflow">
                    <a:lnL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54186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lvl="0" indent="0" algn="l" defTabSz="13001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/>
                          <a:cs typeface="AngsanaUPC" pitchFamily="18" charset="-34"/>
                          <a:sym typeface="Helvetica"/>
                        </a:rPr>
                        <a:t>2</a:t>
                      </a: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/>
                          <a:cs typeface="AngsanaUPC" pitchFamily="18" charset="-34"/>
                          <a:sym typeface="Helvetica"/>
                        </a:rPr>
                        <a:t> Glaucoma</a:t>
                      </a: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/>
                        <a:cs typeface="AngsanaUPC" pitchFamily="18" charset="-34"/>
                        <a:sym typeface="Helvetica"/>
                      </a:endParaRPr>
                    </a:p>
                  </a:txBody>
                  <a:tcPr marL="44644" marR="44644" marT="44644" marB="44644" anchor="ctr" horzOverflow="overflow">
                    <a:lnL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Helvetica"/>
                          <a:cs typeface="AngsanaUPC" pitchFamily="18" charset="-34"/>
                          <a:sym typeface="Helvetica"/>
                        </a:rPr>
                        <a:t>8%</a:t>
                      </a:r>
                      <a:endParaRPr kumimoji="0" lang="th-TH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Helvetica"/>
                        <a:cs typeface="AngsanaUPC" pitchFamily="18" charset="-34"/>
                        <a:sym typeface="Helvetica"/>
                      </a:endParaRPr>
                    </a:p>
                  </a:txBody>
                  <a:tcPr marL="44644" marR="44644" marT="44644" marB="44644" anchor="ctr" horzOverflow="overflow">
                    <a:lnL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Helvetica"/>
                          <a:cs typeface="AngsanaUPC" pitchFamily="18" charset="-34"/>
                          <a:sym typeface="Helvetica"/>
                        </a:rPr>
                        <a:t>9.8%</a:t>
                      </a:r>
                      <a:endParaRPr kumimoji="0" lang="th-TH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Helvetica"/>
                        <a:cs typeface="AngsanaUPC" pitchFamily="18" charset="-34"/>
                        <a:sym typeface="Helvetica"/>
                      </a:endParaRPr>
                    </a:p>
                  </a:txBody>
                  <a:tcPr marL="44644" marR="44644" marT="44644" marB="44644" anchor="ctr" horzOverflow="overflow">
                    <a:lnL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858367">
                <a:tc>
                  <a:txBody>
                    <a:bodyPr/>
                    <a:lstStyle/>
                    <a:p>
                      <a:pPr marL="0" marR="0" lvl="0" indent="0" algn="l" defTabSz="13001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/>
                          <a:cs typeface="AngsanaUPC" pitchFamily="18" charset="-34"/>
                          <a:sym typeface="Helvetica"/>
                        </a:rPr>
                        <a:t>3</a:t>
                      </a: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/>
                          <a:cs typeface="AngsanaUPC" pitchFamily="18" charset="-34"/>
                          <a:sym typeface="Helvetica"/>
                        </a:rPr>
                        <a:t> AMD+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/>
                          <a:cs typeface="AngsanaUPC" pitchFamily="18" charset="-34"/>
                          <a:sym typeface="Helvetica"/>
                        </a:rPr>
                        <a:t>DR</a:t>
                      </a: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/>
                        <a:cs typeface="AngsanaUPC" pitchFamily="18" charset="-34"/>
                        <a:sym typeface="Helvetica"/>
                      </a:endParaRPr>
                    </a:p>
                  </a:txBody>
                  <a:tcPr marL="44644" marR="44644" marT="44644" marB="44644" anchor="ctr" horzOverflow="overflow">
                    <a:lnL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Helvetica"/>
                          <a:cs typeface="AngsanaUPC" pitchFamily="18" charset="-34"/>
                          <a:sym typeface="Helvetica"/>
                        </a:rPr>
                        <a:t>5%+1%</a:t>
                      </a:r>
                      <a:endParaRPr kumimoji="0" lang="th-TH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Helvetica"/>
                        <a:cs typeface="AngsanaUPC" pitchFamily="18" charset="-34"/>
                        <a:sym typeface="Helvetica"/>
                      </a:endParaRPr>
                    </a:p>
                  </a:txBody>
                  <a:tcPr marL="44644" marR="44644" marT="44644" marB="44644" anchor="ctr" horzOverflow="overflow">
                    <a:lnL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Helvetica"/>
                          <a:cs typeface="AngsanaUPC" pitchFamily="18" charset="-34"/>
                          <a:sym typeface="Helvetica"/>
                        </a:rPr>
                        <a:t>6.5%+2.5%</a:t>
                      </a:r>
                      <a:endParaRPr kumimoji="0" lang="th-TH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Helvetica"/>
                        <a:cs typeface="AngsanaUPC" pitchFamily="18" charset="-34"/>
                        <a:sym typeface="Helvetica"/>
                      </a:endParaRPr>
                    </a:p>
                  </a:txBody>
                  <a:tcPr marL="44644" marR="44644" marT="44644" marB="44644" anchor="ctr" horzOverflow="overflow">
                    <a:lnL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859482">
                <a:tc>
                  <a:txBody>
                    <a:bodyPr/>
                    <a:lstStyle/>
                    <a:p>
                      <a:pPr marL="0" marR="0" lvl="0" indent="0" algn="l" defTabSz="13001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/>
                          <a:cs typeface="AngsanaUPC" pitchFamily="18" charset="-34"/>
                          <a:sym typeface="Helvetica"/>
                        </a:rPr>
                        <a:t>4</a:t>
                      </a: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/>
                          <a:cs typeface="AngsanaUPC" pitchFamily="18" charset="-34"/>
                          <a:sym typeface="Helvetica"/>
                        </a:rPr>
                        <a:t> C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/>
                          <a:cs typeface="AngsanaUPC" pitchFamily="18" charset="-34"/>
                          <a:sym typeface="Helvetica"/>
                        </a:rPr>
                        <a:t>ornea</a:t>
                      </a: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/>
                        <a:cs typeface="AngsanaUPC" pitchFamily="18" charset="-34"/>
                        <a:sym typeface="Helvetica"/>
                      </a:endParaRPr>
                    </a:p>
                  </a:txBody>
                  <a:tcPr marL="44644" marR="44644" marT="44644" marB="44644" anchor="ctr" horzOverflow="overflow">
                    <a:lnL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Helvetica"/>
                          <a:cs typeface="AngsanaUPC" pitchFamily="18" charset="-34"/>
                          <a:sym typeface="Helvetica"/>
                        </a:rPr>
                        <a:t>4%</a:t>
                      </a:r>
                      <a:endParaRPr kumimoji="0" lang="th-TH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Helvetica"/>
                        <a:cs typeface="AngsanaUPC" pitchFamily="18" charset="-34"/>
                        <a:sym typeface="Helvetica"/>
                      </a:endParaRPr>
                    </a:p>
                  </a:txBody>
                  <a:tcPr marL="44644" marR="44644" marT="44644" marB="44644" anchor="ctr" horzOverflow="overflow">
                    <a:lnL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Helvetica"/>
                          <a:cs typeface="AngsanaUPC" pitchFamily="18" charset="-34"/>
                          <a:sym typeface="Helvetica"/>
                        </a:rPr>
                        <a:t>5%</a:t>
                      </a:r>
                      <a:endParaRPr kumimoji="0" lang="th-TH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Helvetica"/>
                        <a:cs typeface="AngsanaUPC" pitchFamily="18" charset="-34"/>
                        <a:sym typeface="Helvetica"/>
                      </a:endParaRPr>
                    </a:p>
                  </a:txBody>
                  <a:tcPr marL="44644" marR="44644" marT="44644" marB="44644" anchor="ctr" horzOverflow="overflow">
                    <a:lnL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lvl="0" indent="0" algn="l" defTabSz="13001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/>
                          <a:cs typeface="AngsanaUPC" pitchFamily="18" charset="-34"/>
                          <a:sym typeface="Helvetica"/>
                        </a:rPr>
                        <a:t>5</a:t>
                      </a: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/>
                          <a:cs typeface="AngsanaUPC" pitchFamily="18" charset="-34"/>
                          <a:sym typeface="Helvetica"/>
                        </a:rPr>
                        <a:t> C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Helvetica"/>
                          <a:cs typeface="AngsanaUPC" pitchFamily="18" charset="-34"/>
                          <a:sym typeface="Helvetica"/>
                        </a:rPr>
                        <a:t>hildhood</a:t>
                      </a:r>
                      <a:endParaRPr kumimoji="0" lang="th-TH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/>
                        <a:cs typeface="AngsanaUPC" pitchFamily="18" charset="-34"/>
                        <a:sym typeface="Helvetica"/>
                      </a:endParaRPr>
                    </a:p>
                  </a:txBody>
                  <a:tcPr marL="44644" marR="44644" marT="44644" marB="44644" anchor="ctr" horzOverflow="overflow">
                    <a:lnL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Helvetica"/>
                          <a:cs typeface="AngsanaUPC" pitchFamily="18" charset="-34"/>
                          <a:sym typeface="Helvetica"/>
                        </a:rPr>
                        <a:t>4%</a:t>
                      </a:r>
                      <a:endParaRPr kumimoji="0" lang="th-TH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Helvetica"/>
                        <a:cs typeface="AngsanaUPC" pitchFamily="18" charset="-34"/>
                        <a:sym typeface="Helvetica"/>
                      </a:endParaRPr>
                    </a:p>
                  </a:txBody>
                  <a:tcPr marL="44644" marR="44644" marT="44644" marB="44644" anchor="ctr" horzOverflow="overflow">
                    <a:lnL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Helvetica"/>
                          <a:cs typeface="AngsanaUPC" pitchFamily="18" charset="-34"/>
                          <a:sym typeface="Helvetica Light"/>
                        </a:rPr>
                        <a:t>1%</a:t>
                      </a:r>
                      <a:endParaRPr kumimoji="0" lang="th-TH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Helvetica"/>
                        <a:cs typeface="AngsanaUPC" pitchFamily="18" charset="-34"/>
                        <a:sym typeface="Helvetica Light"/>
                      </a:endParaRPr>
                    </a:p>
                  </a:txBody>
                  <a:tcPr marL="44644" marR="44644" marT="44644" marB="44644" anchor="ctr" horzOverflow="overflow">
                    <a:lnL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6" descr="846846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t="20996" b="24791"/>
          <a:stretch>
            <a:fillRect/>
          </a:stretch>
        </p:blipFill>
        <p:spPr bwMode="auto">
          <a:xfrm>
            <a:off x="0" y="-142875"/>
            <a:ext cx="91440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20259" y="4973038"/>
            <a:ext cx="8435474" cy="494632"/>
          </a:xfrm>
          <a:prstGeom prst="rect">
            <a:avLst/>
          </a:prstGeom>
          <a:solidFill>
            <a:srgbClr val="0000FF">
              <a:alpha val="7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0114" name="TextBox 1"/>
          <p:cNvSpPr txBox="1">
            <a:spLocks noChangeArrowheads="1"/>
          </p:cNvSpPr>
          <p:nvPr/>
        </p:nvSpPr>
        <p:spPr bwMode="auto">
          <a:xfrm>
            <a:off x="1718374" y="2820492"/>
            <a:ext cx="697627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1983</a:t>
            </a:r>
          </a:p>
          <a:p>
            <a:endParaRPr lang="en-US" sz="1800" dirty="0"/>
          </a:p>
          <a:p>
            <a:r>
              <a:rPr lang="en-US" sz="1800" dirty="0"/>
              <a:t>1987</a:t>
            </a:r>
          </a:p>
          <a:p>
            <a:endParaRPr lang="en-US" sz="1800" dirty="0"/>
          </a:p>
          <a:p>
            <a:r>
              <a:rPr lang="en-US" sz="1800" dirty="0"/>
              <a:t>1994</a:t>
            </a:r>
          </a:p>
          <a:p>
            <a:endParaRPr lang="en-US" sz="1800" dirty="0"/>
          </a:p>
          <a:p>
            <a:r>
              <a:rPr lang="en-US" sz="1800" dirty="0" smtClean="0"/>
              <a:t>2008</a:t>
            </a:r>
          </a:p>
          <a:p>
            <a:endParaRPr lang="en-US" sz="1800" dirty="0" smtClean="0"/>
          </a:p>
          <a:p>
            <a:r>
              <a:rPr lang="en-US" sz="1800" dirty="0" smtClean="0">
                <a:solidFill>
                  <a:srgbClr val="FFFFFF"/>
                </a:solidFill>
              </a:rPr>
              <a:t>2013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0115" name="TextBox 2"/>
          <p:cNvSpPr txBox="1">
            <a:spLocks noChangeArrowheads="1"/>
          </p:cNvSpPr>
          <p:nvPr/>
        </p:nvSpPr>
        <p:spPr bwMode="auto">
          <a:xfrm>
            <a:off x="3016894" y="1917204"/>
            <a:ext cx="13398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Blindness</a:t>
            </a:r>
          </a:p>
          <a:p>
            <a:r>
              <a:rPr lang="en-US" sz="1800"/>
              <a:t>Prevalence</a:t>
            </a:r>
          </a:p>
          <a:p>
            <a:endParaRPr lang="en-US" sz="1800"/>
          </a:p>
        </p:txBody>
      </p:sp>
      <p:sp>
        <p:nvSpPr>
          <p:cNvPr id="90116" name="TextBox 3"/>
          <p:cNvSpPr txBox="1">
            <a:spLocks noChangeArrowheads="1"/>
          </p:cNvSpPr>
          <p:nvPr/>
        </p:nvSpPr>
        <p:spPr bwMode="auto">
          <a:xfrm>
            <a:off x="3148701" y="2820492"/>
            <a:ext cx="838691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1.14%</a:t>
            </a:r>
          </a:p>
          <a:p>
            <a:endParaRPr lang="en-US" sz="1800" dirty="0"/>
          </a:p>
          <a:p>
            <a:r>
              <a:rPr lang="en-US" sz="1800" dirty="0"/>
              <a:t>0.58%</a:t>
            </a:r>
          </a:p>
          <a:p>
            <a:endParaRPr lang="en-US" sz="1800" dirty="0"/>
          </a:p>
          <a:p>
            <a:r>
              <a:rPr lang="en-US" sz="1800" dirty="0"/>
              <a:t>0.31%</a:t>
            </a:r>
          </a:p>
          <a:p>
            <a:endParaRPr lang="en-US" sz="1800" dirty="0"/>
          </a:p>
          <a:p>
            <a:r>
              <a:rPr lang="en-US" sz="1800" dirty="0"/>
              <a:t>0.59</a:t>
            </a:r>
            <a:r>
              <a:rPr lang="en-US" sz="1800" dirty="0" smtClean="0"/>
              <a:t>%</a:t>
            </a:r>
          </a:p>
          <a:p>
            <a:endParaRPr lang="en-US" sz="1800" dirty="0" smtClean="0"/>
          </a:p>
          <a:p>
            <a:r>
              <a:rPr lang="en-US" sz="1800" dirty="0" smtClean="0">
                <a:solidFill>
                  <a:srgbClr val="FFFFFF"/>
                </a:solidFill>
              </a:rPr>
              <a:t>0.60%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0117" name="TextBox 4"/>
          <p:cNvSpPr txBox="1">
            <a:spLocks noChangeArrowheads="1"/>
          </p:cNvSpPr>
          <p:nvPr/>
        </p:nvSpPr>
        <p:spPr bwMode="auto">
          <a:xfrm>
            <a:off x="5042544" y="1917204"/>
            <a:ext cx="1057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Cataract</a:t>
            </a:r>
          </a:p>
        </p:txBody>
      </p:sp>
      <p:sp>
        <p:nvSpPr>
          <p:cNvPr id="90118" name="TextBox 5"/>
          <p:cNvSpPr txBox="1">
            <a:spLocks noChangeArrowheads="1"/>
          </p:cNvSpPr>
          <p:nvPr/>
        </p:nvSpPr>
        <p:spPr bwMode="auto">
          <a:xfrm>
            <a:off x="5107173" y="2820492"/>
            <a:ext cx="838691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47.3%</a:t>
            </a:r>
          </a:p>
          <a:p>
            <a:endParaRPr lang="en-US" sz="1800" dirty="0"/>
          </a:p>
          <a:p>
            <a:r>
              <a:rPr lang="en-US" sz="1800" dirty="0"/>
              <a:t>71.3%</a:t>
            </a:r>
          </a:p>
          <a:p>
            <a:endParaRPr lang="en-US" sz="1800" dirty="0"/>
          </a:p>
          <a:p>
            <a:r>
              <a:rPr lang="en-US" sz="1800" dirty="0"/>
              <a:t>74.7%</a:t>
            </a:r>
          </a:p>
          <a:p>
            <a:endParaRPr lang="en-US" sz="1800" dirty="0"/>
          </a:p>
          <a:p>
            <a:r>
              <a:rPr lang="en-US" sz="1800" dirty="0"/>
              <a:t>51.6</a:t>
            </a:r>
            <a:r>
              <a:rPr lang="en-US" sz="1800" dirty="0" smtClean="0"/>
              <a:t>%</a:t>
            </a:r>
          </a:p>
          <a:p>
            <a:endParaRPr lang="en-US" sz="1800" dirty="0" smtClean="0"/>
          </a:p>
          <a:p>
            <a:r>
              <a:rPr lang="en-US" sz="1800" dirty="0" smtClean="0">
                <a:solidFill>
                  <a:srgbClr val="FFFFFF"/>
                </a:solidFill>
              </a:rPr>
              <a:t>69.7%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0119" name="TextBox 6"/>
          <p:cNvSpPr txBox="1">
            <a:spLocks noChangeArrowheads="1"/>
          </p:cNvSpPr>
          <p:nvPr/>
        </p:nvSpPr>
        <p:spPr bwMode="auto">
          <a:xfrm>
            <a:off x="6871344" y="1917204"/>
            <a:ext cx="1903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Surgical Backlog</a:t>
            </a:r>
          </a:p>
        </p:txBody>
      </p:sp>
      <p:sp>
        <p:nvSpPr>
          <p:cNvPr id="90120" name="TextBox 5"/>
          <p:cNvSpPr txBox="1">
            <a:spLocks noChangeArrowheads="1"/>
          </p:cNvSpPr>
          <p:nvPr/>
        </p:nvSpPr>
        <p:spPr bwMode="auto">
          <a:xfrm>
            <a:off x="7232719" y="2831604"/>
            <a:ext cx="101822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/>
              <a:t>270,000</a:t>
            </a:r>
          </a:p>
          <a:p>
            <a:pPr algn="ctr"/>
            <a:endParaRPr lang="en-US" sz="1800" dirty="0"/>
          </a:p>
          <a:p>
            <a:pPr algn="ctr"/>
            <a:r>
              <a:rPr lang="en-US" sz="1800" dirty="0"/>
              <a:t>220,000</a:t>
            </a:r>
          </a:p>
          <a:p>
            <a:pPr algn="ctr"/>
            <a:endParaRPr lang="en-US" sz="1800" dirty="0"/>
          </a:p>
          <a:p>
            <a:pPr algn="ctr"/>
            <a:r>
              <a:rPr lang="en-US" sz="1800" dirty="0"/>
              <a:t>134,000</a:t>
            </a:r>
          </a:p>
          <a:p>
            <a:pPr algn="ctr"/>
            <a:endParaRPr lang="en-US" sz="1800" dirty="0"/>
          </a:p>
          <a:p>
            <a:pPr algn="ctr"/>
            <a:r>
              <a:rPr lang="en-US" sz="1800" dirty="0" smtClean="0"/>
              <a:t>98,336</a:t>
            </a:r>
          </a:p>
          <a:p>
            <a:pPr algn="ctr"/>
            <a:endParaRPr lang="en-US" sz="1800" dirty="0" smtClean="0"/>
          </a:p>
          <a:p>
            <a:pPr algn="ctr"/>
            <a:r>
              <a:rPr lang="en-US" sz="1800" dirty="0" smtClean="0">
                <a:solidFill>
                  <a:srgbClr val="FFFFFF"/>
                </a:solidFill>
              </a:rPr>
              <a:t>70,071</a:t>
            </a:r>
          </a:p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1354144" y="543919"/>
            <a:ext cx="66049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Century Gothic"/>
                <a:cs typeface="Century Gothic"/>
              </a:rPr>
              <a:t>Thailand National Eye Survey</a:t>
            </a:r>
            <a:endParaRPr lang="en-US" sz="4000" b="1" dirty="0">
              <a:latin typeface="Arial"/>
              <a:cs typeface="Arial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597351" y="2824320"/>
            <a:ext cx="569387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1st</a:t>
            </a:r>
          </a:p>
          <a:p>
            <a:endParaRPr lang="en-US" sz="1800" dirty="0" smtClean="0"/>
          </a:p>
          <a:p>
            <a:r>
              <a:rPr lang="en-US" sz="1800" dirty="0" smtClean="0"/>
              <a:t>2nd</a:t>
            </a:r>
          </a:p>
          <a:p>
            <a:endParaRPr lang="en-US" sz="1800" dirty="0" smtClean="0"/>
          </a:p>
          <a:p>
            <a:r>
              <a:rPr lang="en-US" sz="1800" dirty="0" smtClean="0"/>
              <a:t>3rd</a:t>
            </a:r>
          </a:p>
          <a:p>
            <a:endParaRPr lang="en-US" sz="1800" dirty="0" smtClean="0"/>
          </a:p>
          <a:p>
            <a:r>
              <a:rPr lang="en-US" sz="1800" dirty="0" smtClean="0"/>
              <a:t>4th</a:t>
            </a:r>
          </a:p>
          <a:p>
            <a:endParaRPr lang="en-US" sz="1800" dirty="0" smtClean="0"/>
          </a:p>
          <a:p>
            <a:r>
              <a:rPr lang="en-US" sz="1800" dirty="0" smtClean="0">
                <a:solidFill>
                  <a:schemeClr val="bg1"/>
                </a:solidFill>
              </a:rPr>
              <a:t>5th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3246" y="5775647"/>
            <a:ext cx="8089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“Vision 2020 Goal : Blindness Prevalence 0.59%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0.50%”</a:t>
            </a:r>
            <a:endParaRPr lang="th-TH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66472" y="370135"/>
            <a:ext cx="7426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Century Gothic"/>
                <a:cs typeface="Century Gothic"/>
              </a:rPr>
              <a:t>5</a:t>
            </a:r>
            <a:r>
              <a:rPr lang="en-US" sz="3600" b="1" baseline="30000" dirty="0" smtClean="0">
                <a:latin typeface="Century Gothic"/>
                <a:cs typeface="Century Gothic"/>
              </a:rPr>
              <a:t>th</a:t>
            </a:r>
            <a:r>
              <a:rPr lang="en-US" sz="3600" b="1" dirty="0" smtClean="0">
                <a:latin typeface="Century Gothic"/>
                <a:cs typeface="Century Gothic"/>
              </a:rPr>
              <a:t> Thailand National Eye Survey</a:t>
            </a:r>
            <a:endParaRPr lang="en-US" sz="4000" b="1" dirty="0">
              <a:latin typeface="Arial"/>
              <a:cs typeface="Arial"/>
            </a:endParaRPr>
          </a:p>
        </p:txBody>
      </p:sp>
      <p:pic>
        <p:nvPicPr>
          <p:cNvPr id="5" name="Picture 4" descr="Screen Shot 2014-03-27 at 3.20.01 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26" y="1086494"/>
            <a:ext cx="7865645" cy="563800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203848" y="3789040"/>
            <a:ext cx="72008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DR Risk Factors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duration of diabetes is probably the strongest predictor for development and progression of retinopathy</a:t>
            </a:r>
          </a:p>
          <a:p>
            <a:endParaRPr lang="en-US" dirty="0" smtClean="0"/>
          </a:p>
          <a:p>
            <a:r>
              <a:rPr lang="en-US" dirty="0" smtClean="0"/>
              <a:t>Among younger-onset patients with diabetes in the WESDR</a:t>
            </a:r>
          </a:p>
          <a:p>
            <a:pPr lvl="1"/>
            <a:r>
              <a:rPr lang="en-US" dirty="0" smtClean="0"/>
              <a:t>The prevalence of any retinopathy was 8% at 3 years, 25% at 5 years, 60% at 10 years, and 80% at 15 years.</a:t>
            </a:r>
          </a:p>
          <a:p>
            <a:pPr lvl="1"/>
            <a:r>
              <a:rPr lang="en-US" dirty="0" smtClean="0"/>
              <a:t>The prevalence of PDR was 0% at 3 years and increased to 25% at 15 years.</a:t>
            </a:r>
          </a:p>
          <a:p>
            <a:pPr lvl="1"/>
            <a:r>
              <a:rPr lang="en-US" dirty="0" smtClean="0"/>
              <a:t>The incidence of retinopathy also increased with increasing duration. The 4-year incidence of developing proliferative retinopathy increased from 0% during the first 5 years to 27.9% during years 13–14 of diabetes. After 15 years, the incidence of developing PDR remained stable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74AF-4119-44CC-BF43-97EBC814B241}" type="slidenum">
              <a:rPr lang="en-US"/>
              <a:pPr/>
              <a:t>9</a:t>
            </a:fld>
            <a:endParaRPr lang="th-TH"/>
          </a:p>
        </p:txBody>
      </p:sp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1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DR prevention</a:t>
            </a:r>
            <a:endParaRPr lang="th-TH" sz="51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49220" name="Rectangle 4"/>
          <p:cNvSpPr>
            <a:spLocks noChangeArrowheads="1"/>
          </p:cNvSpPr>
          <p:nvPr/>
        </p:nvSpPr>
        <p:spPr bwMode="auto">
          <a:xfrm>
            <a:off x="4572000" y="1828800"/>
            <a:ext cx="4009256" cy="1219200"/>
          </a:xfrm>
          <a:prstGeom prst="rect">
            <a:avLst/>
          </a:prstGeom>
          <a:solidFill>
            <a:srgbClr val="0099CC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>
                <a:latin typeface="Tahoma" pitchFamily="34" charset="0"/>
                <a:cs typeface="Tahoma" pitchFamily="34" charset="0"/>
              </a:rPr>
              <a:t>Decrease DR 50%-75%</a:t>
            </a:r>
          </a:p>
        </p:txBody>
      </p:sp>
      <p:sp>
        <p:nvSpPr>
          <p:cNvPr id="649221" name="AutoShape 5"/>
          <p:cNvSpPr>
            <a:spLocks noChangeArrowheads="1"/>
          </p:cNvSpPr>
          <p:nvPr/>
        </p:nvSpPr>
        <p:spPr bwMode="auto">
          <a:xfrm>
            <a:off x="683568" y="1844824"/>
            <a:ext cx="3600400" cy="1219200"/>
          </a:xfrm>
          <a:prstGeom prst="rightArrow">
            <a:avLst>
              <a:gd name="adj1" fmla="val 75000"/>
              <a:gd name="adj2" fmla="val 55031"/>
            </a:avLst>
          </a:prstGeom>
          <a:solidFill>
            <a:srgbClr val="003399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latin typeface="Tahoma" pitchFamily="34" charset="0"/>
                <a:cs typeface="Tahoma" pitchFamily="34" charset="0"/>
              </a:rPr>
              <a:t>Tight FBS control</a:t>
            </a:r>
            <a:endParaRPr lang="th-TH" sz="2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49223" name="Rectangle 7"/>
          <p:cNvSpPr>
            <a:spLocks noChangeArrowheads="1"/>
          </p:cNvSpPr>
          <p:nvPr/>
        </p:nvSpPr>
        <p:spPr bwMode="auto">
          <a:xfrm>
            <a:off x="4572000" y="3276600"/>
            <a:ext cx="4009256" cy="1219200"/>
          </a:xfrm>
          <a:prstGeom prst="rect">
            <a:avLst/>
          </a:prstGeom>
          <a:solidFill>
            <a:srgbClr val="0099CC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>
                <a:latin typeface="Tahoma" pitchFamily="34" charset="0"/>
                <a:cs typeface="Tahoma" pitchFamily="34" charset="0"/>
              </a:rPr>
              <a:t>Decrease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DR 1/3</a:t>
            </a:r>
          </a:p>
        </p:txBody>
      </p:sp>
      <p:sp>
        <p:nvSpPr>
          <p:cNvPr id="649224" name="AutoShape 8"/>
          <p:cNvSpPr>
            <a:spLocks noChangeArrowheads="1"/>
          </p:cNvSpPr>
          <p:nvPr/>
        </p:nvSpPr>
        <p:spPr bwMode="auto">
          <a:xfrm>
            <a:off x="683568" y="3276600"/>
            <a:ext cx="3600400" cy="1219200"/>
          </a:xfrm>
          <a:prstGeom prst="rightArrow">
            <a:avLst>
              <a:gd name="adj1" fmla="val 75000"/>
              <a:gd name="adj2" fmla="val 55031"/>
            </a:avLst>
          </a:prstGeom>
          <a:solidFill>
            <a:srgbClr val="003399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>
                <a:latin typeface="Tahoma" pitchFamily="34" charset="0"/>
                <a:cs typeface="Tahoma" pitchFamily="34" charset="0"/>
              </a:rPr>
              <a:t>Tight BP control</a:t>
            </a:r>
            <a:endParaRPr lang="th-TH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49226" name="Rectangle 10"/>
          <p:cNvSpPr>
            <a:spLocks noChangeArrowheads="1"/>
          </p:cNvSpPr>
          <p:nvPr/>
        </p:nvSpPr>
        <p:spPr bwMode="auto">
          <a:xfrm>
            <a:off x="4572000" y="4724400"/>
            <a:ext cx="4009256" cy="1219200"/>
          </a:xfrm>
          <a:prstGeom prst="rect">
            <a:avLst/>
          </a:prstGeom>
          <a:solidFill>
            <a:srgbClr val="0099CC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>
                <a:latin typeface="Tahoma" pitchFamily="34" charset="0"/>
                <a:cs typeface="Tahoma" pitchFamily="34" charset="0"/>
              </a:rPr>
              <a:t>Decrease CSME</a:t>
            </a:r>
            <a:endParaRPr lang="th-TH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49227" name="AutoShape 11"/>
          <p:cNvSpPr>
            <a:spLocks noChangeArrowheads="1"/>
          </p:cNvSpPr>
          <p:nvPr/>
        </p:nvSpPr>
        <p:spPr bwMode="auto">
          <a:xfrm>
            <a:off x="683568" y="4724400"/>
            <a:ext cx="3600400" cy="1219200"/>
          </a:xfrm>
          <a:prstGeom prst="rightArrow">
            <a:avLst>
              <a:gd name="adj1" fmla="val 75000"/>
              <a:gd name="adj2" fmla="val 55031"/>
            </a:avLst>
          </a:prstGeom>
          <a:solidFill>
            <a:srgbClr val="003399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>
                <a:latin typeface="Tahoma" pitchFamily="34" charset="0"/>
                <a:cs typeface="Tahoma" pitchFamily="34" charset="0"/>
              </a:rPr>
              <a:t>Lipid control</a:t>
            </a:r>
            <a:endParaRPr lang="th-TH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2125</TotalTime>
  <Words>1654</Words>
  <Application>Microsoft Office PowerPoint</Application>
  <PresentationFormat>On-screen Show (4:3)</PresentationFormat>
  <Paragraphs>517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แนวทางการคัดกรองและรักษาโรคเบาหวานเข้าจอประสาทตา Diabetic Retinopathy</vt:lpstr>
      <vt:lpstr>Diabetic Retinopathy</vt:lpstr>
      <vt:lpstr>Diabetic Retinopathy</vt:lpstr>
      <vt:lpstr>Slide 4</vt:lpstr>
      <vt:lpstr>Global and Thailand causes of blindness</vt:lpstr>
      <vt:lpstr>Slide 6</vt:lpstr>
      <vt:lpstr>Slide 7</vt:lpstr>
      <vt:lpstr>DR Risk Factors</vt:lpstr>
      <vt:lpstr>DR prevention</vt:lpstr>
      <vt:lpstr>DR Control : Key Success Factors</vt:lpstr>
      <vt:lpstr>Diabetic Retinopathy</vt:lpstr>
      <vt:lpstr>Slide 12</vt:lpstr>
      <vt:lpstr>Slide 13</vt:lpstr>
      <vt:lpstr>Slide 14</vt:lpstr>
      <vt:lpstr>Slide 15</vt:lpstr>
      <vt:lpstr>Slide 16</vt:lpstr>
      <vt:lpstr>การตรวจจอประสาทตา ( Indirect Ophthalmoscopy )</vt:lpstr>
      <vt:lpstr>การตรวจจอประสาทตา (Fundus Camera)</vt:lpstr>
      <vt:lpstr>Slide 19</vt:lpstr>
      <vt:lpstr>Slide 20</vt:lpstr>
      <vt:lpstr>แนวทางในการรักษา</vt:lpstr>
      <vt:lpstr>การรักษาโรคทางจอประสาทตาด้วยเลเซอร์ ( Retinal Laser Photocoagulation )</vt:lpstr>
      <vt:lpstr>การรักษาจอประสาทตาเสื่อมจากเบาหวานด้วยเลเซอร์ ( Pan Retinal / Grid / Focal Laser Photocoagulation )</vt:lpstr>
      <vt:lpstr>การฉีดยาเข้าวุ้นตารักษาจอประสาทตาบวมจากเบาหวาน ( Intra Vitreal Injection for DME )</vt:lpstr>
      <vt:lpstr>การผ่าตัดรักษาจอประสาทตาเสื่อมจากเบาหวาน ( Vitrectomy &amp; Endolaser)</vt:lpstr>
      <vt:lpstr>Slide 26</vt:lpstr>
      <vt:lpstr>Priority Setting of Eye Problems</vt:lpstr>
      <vt:lpstr>Action Plan</vt:lpstr>
      <vt:lpstr>Slide 29</vt:lpstr>
      <vt:lpstr>มาตรฐานของสถานบริการ</vt:lpstr>
      <vt:lpstr>Slide 31</vt:lpstr>
      <vt:lpstr>เครือข่ายศูนย์จอประสาทตา +ASEAN</vt:lpstr>
      <vt:lpstr>Distribution of Ophthalmologists in Thailand (2011)</vt:lpstr>
      <vt:lpstr>Distribution of Ophthalmologists in All Sectors (2011)</vt:lpstr>
      <vt:lpstr>Sub Specialty in Thailand (2011)</vt:lpstr>
      <vt:lpstr>Slide 36</vt:lpstr>
      <vt:lpstr>การกระจายตัวของจักษุแพทย์เฉพาะทางจอประสาทตา ปี พ.ศ. 2555</vt:lpstr>
      <vt:lpstr>ขอบคุณ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เครือข่ายศูนย์โรคจอประสาทตา</dc:title>
  <dc:creator>ACER</dc:creator>
  <cp:lastModifiedBy>ACER</cp:lastModifiedBy>
  <cp:revision>40</cp:revision>
  <dcterms:created xsi:type="dcterms:W3CDTF">2012-03-15T10:04:39Z</dcterms:created>
  <dcterms:modified xsi:type="dcterms:W3CDTF">2015-03-26T01:12:14Z</dcterms:modified>
</cp:coreProperties>
</file>