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7" r:id="rId4"/>
    <p:sldId id="265" r:id="rId5"/>
    <p:sldId id="258" r:id="rId6"/>
    <p:sldId id="266" r:id="rId7"/>
    <p:sldId id="261" r:id="rId8"/>
    <p:sldId id="259" r:id="rId9"/>
    <p:sldId id="268" r:id="rId10"/>
    <p:sldId id="269" r:id="rId11"/>
    <p:sldId id="270" r:id="rId12"/>
    <p:sldId id="271" r:id="rId13"/>
    <p:sldId id="273" r:id="rId14"/>
    <p:sldId id="274" r:id="rId15"/>
    <p:sldId id="272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แทน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แทน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แทน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37A2FC-13E1-453C-86C0-7DC7F13FE3D4}" type="datetimeFigureOut">
              <a:rPr lang="th-TH" smtClean="0"/>
              <a:t>29/11/58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BCA49-444D-4651-A6F3-D5578500546D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0070C0"/>
                </a:solidFill>
              </a:rPr>
              <a:t>ดร.โชติ  ถาวร</a:t>
            </a:r>
          </a:p>
          <a:p>
            <a:r>
              <a:rPr lang="th-TH" sz="3200" dirty="0" smtClean="0">
                <a:solidFill>
                  <a:srgbClr val="0070C0"/>
                </a:solidFill>
              </a:rPr>
              <a:t>นักวิเคราะห์นโยบายและแผนชำนาญการ</a:t>
            </a:r>
            <a:br>
              <a:rPr lang="th-TH" sz="3200" dirty="0" smtClean="0">
                <a:solidFill>
                  <a:srgbClr val="0070C0"/>
                </a:solidFill>
              </a:rPr>
            </a:br>
            <a:r>
              <a:rPr lang="th-TH" sz="3200" dirty="0" smtClean="0">
                <a:solidFill>
                  <a:srgbClr val="0070C0"/>
                </a:solidFill>
              </a:rPr>
              <a:t>กรมส่งเสริมการปกครองท้องถิ่น </a:t>
            </a:r>
            <a:endParaRPr lang="th-TH" sz="3200" dirty="0">
              <a:solidFill>
                <a:srgbClr val="0070C0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208912" cy="1593299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70C0"/>
                </a:solidFill>
                <a:cs typeface="+mn-cs"/>
              </a:rPr>
              <a:t>การนำนโยบายสู่การปฏิบัติและเตรียมความพร้อมรับมืออุบัติเหตุทางถนนขององค์กรปกครองส่วนท้องถิ่น</a:t>
            </a:r>
            <a:endParaRPr lang="th-TH" sz="4000" b="1" dirty="0">
              <a:solidFill>
                <a:srgbClr val="0070C0"/>
              </a:solidFill>
              <a:cs typeface="+mn-cs"/>
            </a:endParaRPr>
          </a:p>
        </p:txBody>
      </p:sp>
      <p:pic>
        <p:nvPicPr>
          <p:cNvPr id="1026" name="Picture 2" descr="E:\ \icon\logo 10x10 c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80928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4247" y="692218"/>
            <a:ext cx="6983002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 smtClean="0"/>
              <a:t>กฎกระทรวงแบ่งส่วนราชการกรมส่งเสริมการปกครองท้องถิ่น </a:t>
            </a:r>
            <a:br>
              <a:rPr lang="th-TH" sz="3200" b="1" dirty="0" smtClean="0"/>
            </a:br>
            <a:r>
              <a:rPr lang="th-TH" sz="3200" b="1" dirty="0" smtClean="0"/>
              <a:t>กระทรวงมหาดไทย พ.ศ. 2551</a:t>
            </a:r>
            <a:endParaRPr lang="th-TH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348880"/>
            <a:ext cx="840807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</a:rPr>
              <a:t>ข้อ 2 ให้กรมส่งเสริมการปกครองท้องถิ่น มีภารกิจเกี่ยวกับการส่งเสริมและสนับสนุน</a:t>
            </a:r>
          </a:p>
          <a:p>
            <a:r>
              <a:rPr lang="th-TH" b="1" dirty="0" smtClean="0">
                <a:solidFill>
                  <a:srgbClr val="0070C0"/>
                </a:solidFill>
              </a:rPr>
              <a:t>องค์กรปกครองส่วนท้องถิ่น โดยการพัฒนาและให้คำปรึกษาแนะนำองค์กรปกครอง</a:t>
            </a:r>
            <a:br>
              <a:rPr lang="th-TH" b="1" dirty="0" smtClean="0">
                <a:solidFill>
                  <a:srgbClr val="0070C0"/>
                </a:solidFill>
              </a:rPr>
            </a:br>
            <a:r>
              <a:rPr lang="th-TH" b="1" dirty="0" smtClean="0">
                <a:solidFill>
                  <a:srgbClr val="0070C0"/>
                </a:solidFill>
              </a:rPr>
              <a:t>ส่วนท้องถิ่นในด้านการจัดทำแผนพัฒนาท้องถิ่น การบริหารงานบุคคล การเงิน การคลัง</a:t>
            </a:r>
          </a:p>
          <a:p>
            <a:r>
              <a:rPr lang="th-TH" b="1" dirty="0" smtClean="0">
                <a:solidFill>
                  <a:srgbClr val="0070C0"/>
                </a:solidFill>
              </a:rPr>
              <a:t>และการบริหารจัดการ เพื่อให้องค์กรปกครองส่วนท้องถิ่นมีความเข้มแข็งและมี</a:t>
            </a:r>
            <a:br>
              <a:rPr lang="th-TH" b="1" dirty="0" smtClean="0">
                <a:solidFill>
                  <a:srgbClr val="0070C0"/>
                </a:solidFill>
              </a:rPr>
            </a:br>
            <a:r>
              <a:rPr lang="th-TH" b="1" dirty="0" smtClean="0">
                <a:solidFill>
                  <a:srgbClr val="0070C0"/>
                </a:solidFill>
              </a:rPr>
              <a:t>ศักยภาพในการให้บริการสาธารณะ...</a:t>
            </a:r>
            <a:endParaRPr lang="th-TH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83233" y="332656"/>
            <a:ext cx="7992888" cy="107721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/>
              <a:t>การกำหนดนโยบายและการวางแผนด้านความปลอดภัยทางถนน</a:t>
            </a:r>
          </a:p>
          <a:p>
            <a:pPr algn="ctr"/>
            <a:r>
              <a:rPr lang="th-TH" sz="3200" b="1" dirty="0" smtClean="0"/>
              <a:t>ขององค์กรปกครองส่วนท้องถิ่น</a:t>
            </a:r>
            <a:endParaRPr lang="th-TH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7357" y="1844824"/>
            <a:ext cx="828464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3200" dirty="0" smtClean="0"/>
              <a:t>การกำหนดนโยบายจากส่วนกลาง โดยคณะกรรมการศูนย์อำนวยการ</a:t>
            </a:r>
            <a:br>
              <a:rPr lang="th-TH" sz="3200" dirty="0" smtClean="0"/>
            </a:br>
            <a:r>
              <a:rPr lang="th-TH" sz="3200" dirty="0" smtClean="0"/>
              <a:t>ปลอดภัยทางถนน และกรมป้องกันและบรรเทาสาธารณภัย  </a:t>
            </a:r>
          </a:p>
          <a:p>
            <a:pPr marL="514350" indent="-514350">
              <a:buAutoNum type="arabicPeriod"/>
            </a:pPr>
            <a:r>
              <a:rPr lang="th-TH" sz="3200" dirty="0" smtClean="0"/>
              <a:t>การกำหนดนโยบายขององค์กรปกครองส่วนท้องถิ่น ผ่านกระบวนการ</a:t>
            </a:r>
            <a:br>
              <a:rPr lang="th-TH" sz="3200" dirty="0" smtClean="0"/>
            </a:br>
            <a:r>
              <a:rPr lang="th-TH" sz="3200" dirty="0" smtClean="0"/>
              <a:t>แผนพัฒนาท้องถิ่น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9408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536311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sz="4000" dirty="0" smtClean="0">
                <a:solidFill>
                  <a:srgbClr val="002060"/>
                </a:solidFill>
              </a:rPr>
              <a:t>กรมส่งเสริมการปกครองท้องถิ่นกับการลดอุบัติเหตุของ </a:t>
            </a:r>
            <a:r>
              <a:rPr lang="th-TH" sz="4000" dirty="0" err="1" smtClean="0">
                <a:solidFill>
                  <a:srgbClr val="002060"/>
                </a:solidFill>
              </a:rPr>
              <a:t>อปท</a:t>
            </a:r>
            <a:r>
              <a:rPr lang="th-TH" sz="4000" dirty="0" smtClean="0">
                <a:solidFill>
                  <a:srgbClr val="002060"/>
                </a:solidFill>
              </a:rPr>
              <a:t>.</a:t>
            </a:r>
            <a:endParaRPr lang="th-TH" sz="4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805861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th-TH" dirty="0" smtClean="0"/>
              <a:t>ผู้บริหาร </a:t>
            </a:r>
            <a:r>
              <a:rPr lang="th-TH" dirty="0" err="1" smtClean="0"/>
              <a:t>สถ</a:t>
            </a:r>
            <a:r>
              <a:rPr lang="th-TH" dirty="0" smtClean="0"/>
              <a:t>. ได้รับการแต่งตั้งเป็นกรรมการในคณะกรรมการศูนย์อำนวยการ</a:t>
            </a:r>
            <a:br>
              <a:rPr lang="th-TH" dirty="0" smtClean="0"/>
            </a:br>
            <a:r>
              <a:rPr lang="th-TH" dirty="0" smtClean="0"/>
              <a:t>    ความปลอดภัยทางถนน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กรมส่งเสริมการปกครองท้องถิ่น ทำงานประสานกับกรม </a:t>
            </a:r>
            <a:r>
              <a:rPr lang="th-TH" dirty="0" err="1" smtClean="0"/>
              <a:t>ปภ</a:t>
            </a:r>
            <a:r>
              <a:rPr lang="th-TH" dirty="0" smtClean="0"/>
              <a:t>. ขอความร่วมมือ</a:t>
            </a:r>
            <a:br>
              <a:rPr lang="th-TH" dirty="0" smtClean="0"/>
            </a:br>
            <a:r>
              <a:rPr lang="th-TH" dirty="0" smtClean="0"/>
              <a:t>จังหวัดแจ้ง </a:t>
            </a:r>
            <a:r>
              <a:rPr lang="th-TH" dirty="0" err="1" smtClean="0"/>
              <a:t>อปท</a:t>
            </a:r>
            <a:r>
              <a:rPr lang="th-TH" dirty="0" smtClean="0"/>
              <a:t>. ในเขตพื้นที่ สนับสนุนการทำงานของศูนย์ฯ ตามมาตรการ</a:t>
            </a:r>
            <a:br>
              <a:rPr lang="th-TH" dirty="0" smtClean="0"/>
            </a:br>
            <a:r>
              <a:rPr lang="th-TH" dirty="0" smtClean="0"/>
              <a:t>ที่ส่วนกลางกำหนด ได้แก่ การบริหารจัดการ การบังคับใช้กฎหมาย วิศวกรรม</a:t>
            </a:r>
            <a:br>
              <a:rPr lang="th-TH" dirty="0" smtClean="0"/>
            </a:br>
            <a:r>
              <a:rPr lang="th-TH" dirty="0" smtClean="0"/>
              <a:t>จราจร การประชาสัมพันธ์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กรมส่งเสริมการปกครองท้องถิ่น มีหนังสือซักซ้อมการตั้งงบประมาณและ</a:t>
            </a:r>
            <a:br>
              <a:rPr lang="th-TH" dirty="0" smtClean="0"/>
            </a:br>
            <a:r>
              <a:rPr lang="th-TH" dirty="0" smtClean="0"/>
              <a:t>การเบิกจ่ายค่าตอบแทน การสั่งใช้ อปพร. </a:t>
            </a:r>
            <a:endParaRPr lang="th-TH" dirty="0"/>
          </a:p>
          <a:p>
            <a:pPr marL="514350" indent="-514350">
              <a:buAutoNum type="arabicPeriod"/>
            </a:pPr>
            <a:r>
              <a:rPr lang="th-TH" dirty="0" smtClean="0"/>
              <a:t>การทำโครงการออกตรวจติดตามการดำเนินงานของ </a:t>
            </a:r>
            <a:r>
              <a:rPr lang="th-TH" dirty="0" err="1" smtClean="0"/>
              <a:t>อปท</a:t>
            </a:r>
            <a:r>
              <a:rPr lang="th-TH" dirty="0" smtClean="0"/>
              <a:t>. 4 จังหวัด เมื่อปี</a:t>
            </a:r>
            <a:br>
              <a:rPr lang="th-TH" dirty="0" smtClean="0"/>
            </a:br>
            <a:r>
              <a:rPr lang="th-TH" dirty="0" smtClean="0"/>
              <a:t>งบประมาณ 2558 และปีงบประมาณ 59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8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6356" y="404664"/>
            <a:ext cx="509466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sz="4000" dirty="0" smtClean="0">
                <a:solidFill>
                  <a:srgbClr val="002060"/>
                </a:solidFill>
              </a:rPr>
              <a:t>การปฏิบัติการลดอุบัติเหตุของ </a:t>
            </a:r>
            <a:r>
              <a:rPr lang="th-TH" sz="4000" dirty="0" err="1" smtClean="0">
                <a:solidFill>
                  <a:srgbClr val="002060"/>
                </a:solidFill>
              </a:rPr>
              <a:t>อปท</a:t>
            </a:r>
            <a:r>
              <a:rPr lang="th-TH" sz="4000" dirty="0" smtClean="0">
                <a:solidFill>
                  <a:srgbClr val="002060"/>
                </a:solidFill>
              </a:rPr>
              <a:t>.</a:t>
            </a:r>
            <a:endParaRPr lang="th-TH" sz="4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831509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th-TH" dirty="0" smtClean="0"/>
              <a:t>มาตรการด้านการบริหารจัดการ โดยตั้งศูนย์ปฏิบัติการฯ </a:t>
            </a:r>
          </a:p>
          <a:p>
            <a:pPr marL="514350" indent="-514350">
              <a:buAutoNum type="arabicPeriod"/>
            </a:pPr>
            <a:r>
              <a:rPr lang="th-TH" dirty="0" smtClean="0"/>
              <a:t>มาตรการด้านการบังคับใช้กฎหมาย ตามอำนาจหน้าที่ที่กฎหมายให้อำนาจไว้ </a:t>
            </a:r>
            <a:br>
              <a:rPr lang="th-TH" dirty="0" smtClean="0"/>
            </a:br>
            <a:r>
              <a:rPr lang="th-TH" dirty="0" smtClean="0"/>
              <a:t>เช่น </a:t>
            </a:r>
            <a:r>
              <a:rPr lang="th-TH" dirty="0" err="1" smtClean="0"/>
              <a:t>พรบ</a:t>
            </a:r>
            <a:r>
              <a:rPr lang="th-TH" dirty="0" smtClean="0"/>
              <a:t>.รักษาความสะอาดฯ 2535 </a:t>
            </a:r>
            <a:r>
              <a:rPr lang="th-TH" dirty="0" err="1" smtClean="0"/>
              <a:t>พรบ</a:t>
            </a:r>
            <a:r>
              <a:rPr lang="th-TH" dirty="0" smtClean="0"/>
              <a:t>.การจัดระเบียบการจอดยานยนต์ฯ พ.ศ. </a:t>
            </a:r>
            <a:br>
              <a:rPr lang="th-TH" dirty="0" smtClean="0"/>
            </a:br>
            <a:r>
              <a:rPr lang="th-TH" dirty="0" smtClean="0"/>
              <a:t>2503</a:t>
            </a:r>
          </a:p>
          <a:p>
            <a:pPr marL="514350" indent="-514350">
              <a:buAutoNum type="arabicPeriod"/>
            </a:pPr>
            <a:r>
              <a:rPr lang="th-TH" dirty="0" smtClean="0"/>
              <a:t>มาตรการด้านวิศวกรรมจราจร เช่น การติดตั้งกล้องโทรทัศน์วงจรปิด ตรวจสอบ</a:t>
            </a:r>
            <a:br>
              <a:rPr lang="th-TH" dirty="0" smtClean="0"/>
            </a:br>
            <a:r>
              <a:rPr lang="th-TH" dirty="0" smtClean="0"/>
              <a:t>จุดเสี่ยง </a:t>
            </a:r>
          </a:p>
          <a:p>
            <a:pPr marL="514350" indent="-514350">
              <a:buAutoNum type="arabicPeriod"/>
            </a:pPr>
            <a:r>
              <a:rPr lang="th-TH" dirty="0" smtClean="0"/>
              <a:t>มาตรการด้านการประชาสัมพันธ์</a:t>
            </a:r>
          </a:p>
          <a:p>
            <a:pPr marL="514350" indent="-514350">
              <a:buAutoNum type="arabicPeriod"/>
            </a:pPr>
            <a:r>
              <a:rPr lang="th-TH" dirty="0" smtClean="0"/>
              <a:t>มาตรากรด้านการแพทย์ฉุกเฉิน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83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7162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ปัญหาอุปสรรคและข้อจำกัดของ </a:t>
            </a:r>
            <a:r>
              <a:rPr lang="th-TH" b="1" dirty="0" err="1" smtClean="0">
                <a:solidFill>
                  <a:srgbClr val="002060"/>
                </a:solidFill>
              </a:rPr>
              <a:t>อปท</a:t>
            </a:r>
            <a:r>
              <a:rPr lang="th-TH" b="1" dirty="0" smtClean="0">
                <a:solidFill>
                  <a:srgbClr val="002060"/>
                </a:solidFill>
              </a:rPr>
              <a:t>.ตามมาตรการลดอุบัติเหตุทางถนน 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538974"/>
            <a:ext cx="838242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th-TH" dirty="0" smtClean="0"/>
              <a:t>อำนาจหน้าที่ของ </a:t>
            </a:r>
            <a:r>
              <a:rPr lang="th-TH" dirty="0" err="1" smtClean="0"/>
              <a:t>อปท</a:t>
            </a:r>
            <a:r>
              <a:rPr lang="th-TH" dirty="0" smtClean="0"/>
              <a:t>. เกี่ยวกับชีวิตคนตั้งแต่เกิดจนตาย แต่มีงบประมาณและ</a:t>
            </a:r>
            <a:br>
              <a:rPr lang="th-TH" dirty="0" smtClean="0"/>
            </a:br>
            <a:r>
              <a:rPr lang="th-TH" dirty="0" smtClean="0"/>
              <a:t>   บุคลากรจำกัด 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การทำงานของ </a:t>
            </a:r>
            <a:r>
              <a:rPr lang="th-TH" dirty="0" err="1" smtClean="0"/>
              <a:t>อปท</a:t>
            </a:r>
            <a:r>
              <a:rPr lang="th-TH" dirty="0" smtClean="0"/>
              <a:t>. เป็นไปตามบริบทของแต่ละพื้นที่ ที่ให้ความสำคัญกับเรื่อง</a:t>
            </a:r>
          </a:p>
          <a:p>
            <a:r>
              <a:rPr lang="th-TH" dirty="0" smtClean="0"/>
              <a:t>         ต่าง ๆ ที่ไม่เหมือนกัน ซึ่งแต่ละแห่งเน้นแนวทางการพัฒนาแตกต่างกัน บางแห่ง</a:t>
            </a:r>
          </a:p>
          <a:p>
            <a:r>
              <a:rPr lang="th-TH" dirty="0"/>
              <a:t> </a:t>
            </a:r>
            <a:r>
              <a:rPr lang="th-TH" dirty="0" smtClean="0"/>
              <a:t>        ความปลอดภัยทางถนนไม่ใช่ประเด็นหลัก </a:t>
            </a:r>
          </a:p>
          <a:p>
            <a:pPr marL="514350" indent="-514350">
              <a:buAutoNum type="arabicPeriod" startAt="3"/>
            </a:pPr>
            <a:r>
              <a:rPr lang="th-TH" dirty="0" smtClean="0"/>
              <a:t>อำนาจหน้าที่ของ </a:t>
            </a:r>
            <a:r>
              <a:rPr lang="th-TH" dirty="0" err="1" smtClean="0"/>
              <a:t>อปท</a:t>
            </a:r>
            <a:r>
              <a:rPr lang="th-TH" dirty="0" smtClean="0"/>
              <a:t>. ไม่ครอบคลุมการดำเนินการตามกฎหมายบางเรื่อง </a:t>
            </a:r>
          </a:p>
          <a:p>
            <a:r>
              <a:rPr lang="th-TH" dirty="0"/>
              <a:t> </a:t>
            </a:r>
            <a:r>
              <a:rPr lang="th-TH" dirty="0" smtClean="0"/>
              <a:t>        เพราะยังเป็นอำนาจหน้าที่ตามกฎหมายของส่วนราชการในพื้นที่ เช่น ถนนเป็น</a:t>
            </a:r>
          </a:p>
          <a:p>
            <a:r>
              <a:rPr lang="th-TH" dirty="0"/>
              <a:t> </a:t>
            </a:r>
            <a:r>
              <a:rPr lang="th-TH" dirty="0" smtClean="0"/>
              <a:t>        ของกรมทางหลวง </a:t>
            </a:r>
          </a:p>
          <a:p>
            <a:pPr marL="514350" indent="-514350">
              <a:buAutoNum type="arabicPeriod" startAt="4"/>
            </a:pPr>
            <a:r>
              <a:rPr lang="th-TH" dirty="0" smtClean="0"/>
              <a:t>จากการออกตรวจติดตาม เมื่อปี 2557 พบว่า </a:t>
            </a:r>
            <a:r>
              <a:rPr lang="th-TH" dirty="0" err="1" smtClean="0"/>
              <a:t>อปท</a:t>
            </a:r>
            <a:r>
              <a:rPr lang="th-TH" dirty="0" smtClean="0"/>
              <a:t>. ใน 4 จังหวัด มีปัญหา อุปสรรค</a:t>
            </a:r>
          </a:p>
          <a:p>
            <a:r>
              <a:rPr lang="th-TH" dirty="0"/>
              <a:t> </a:t>
            </a:r>
            <a:r>
              <a:rPr lang="th-TH" dirty="0" smtClean="0"/>
              <a:t>        ถูก </a:t>
            </a:r>
            <a:r>
              <a:rPr lang="th-TH" dirty="0" err="1" smtClean="0"/>
              <a:t>สตง</a:t>
            </a:r>
            <a:r>
              <a:rPr lang="th-TH" dirty="0" smtClean="0"/>
              <a:t>. เรียกเงินคืน ค่าตอบแทนสมาชิก อปพร. </a:t>
            </a:r>
            <a:r>
              <a:rPr lang="th-TH" dirty="0" err="1" smtClean="0"/>
              <a:t>และสถ</a:t>
            </a:r>
            <a:r>
              <a:rPr lang="th-TH" dirty="0" smtClean="0"/>
              <a:t>. ได้นำเรื่องนี้แจ้ง</a:t>
            </a:r>
          </a:p>
          <a:p>
            <a:r>
              <a:rPr lang="th-TH" dirty="0"/>
              <a:t> </a:t>
            </a:r>
            <a:r>
              <a:rPr lang="th-TH" dirty="0" smtClean="0"/>
              <a:t>         กรม </a:t>
            </a:r>
            <a:r>
              <a:rPr lang="th-TH" dirty="0" err="1" smtClean="0"/>
              <a:t>ปภ</a:t>
            </a:r>
            <a:r>
              <a:rPr lang="th-TH" dirty="0" smtClean="0"/>
              <a:t>. ออกระเบียบฯ ต่อไปแล้ว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42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5912" y="332656"/>
            <a:ext cx="21323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dirty="0" smtClean="0"/>
              <a:t>ข้อเสนอแนะ</a:t>
            </a:r>
            <a:endParaRPr lang="th-TH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41376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th-TH" dirty="0" smtClean="0"/>
              <a:t>สำหรับองค์กรปกครองส่วนท้องถิ่น</a:t>
            </a:r>
          </a:p>
          <a:p>
            <a:pPr marL="514350" indent="-514350">
              <a:buAutoNum type="arabicPeriod"/>
            </a:pPr>
            <a:r>
              <a:rPr lang="th-TH" dirty="0" smtClean="0"/>
              <a:t>สำหรับหน่วยงานราชการที่เกี่ยวข้อง</a:t>
            </a:r>
          </a:p>
          <a:p>
            <a:pPr marL="514350" indent="-514350">
              <a:buAutoNum type="arabicPeriod"/>
            </a:pPr>
            <a:r>
              <a:rPr lang="th-TH" dirty="0" smtClean="0"/>
              <a:t>สำหรับประชาชน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73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0070C0"/>
                </a:solidFill>
                <a:cs typeface="+mn-cs"/>
              </a:rPr>
              <a:t>ประเด็นนำเสนอ</a:t>
            </a:r>
            <a:endParaRPr lang="th-TH" sz="4800" b="1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/>
              <a:t>การกระจายอำนาจและการปกครองส่วนท้องถิ่น</a:t>
            </a:r>
          </a:p>
          <a:p>
            <a:r>
              <a:rPr lang="th-TH" b="1" dirty="0"/>
              <a:t>ความสัมพันธ์ระหว่างกรมส่งเสริมการปกครองส่วนท้องถิ่นกับองค์กรปกครองส่วนท้องถิ่น</a:t>
            </a:r>
          </a:p>
          <a:p>
            <a:r>
              <a:rPr lang="th-TH" b="1" dirty="0" smtClean="0"/>
              <a:t>การกำหนดนโยบายและการวางแผนด้านความปลอดภัยทางถนนขององค์กรปกครองส่วนท้องถิ่น</a:t>
            </a:r>
          </a:p>
          <a:p>
            <a:r>
              <a:rPr lang="th-TH" b="1" dirty="0" smtClean="0"/>
              <a:t>กรมส่งเสริมการปกครองท้องถิ่นกับการลดอุบัติเหตุทางถนนขององค์กรปกครองส่วนท้องถิ่น</a:t>
            </a:r>
          </a:p>
          <a:p>
            <a:r>
              <a:rPr lang="th-TH" b="1" dirty="0" smtClean="0"/>
              <a:t>การปฏิบัติการลดอุบัติเหตุทางถนนขององค์กรปกครองส่วนท้องถิ่น</a:t>
            </a:r>
          </a:p>
          <a:p>
            <a:r>
              <a:rPr lang="th-TH" b="1" dirty="0" smtClean="0"/>
              <a:t>ปัญหาอุปสรรค และข้อจำกัดขององค์กรปกครองส่วนท้องถิ่น</a:t>
            </a:r>
          </a:p>
          <a:p>
            <a:r>
              <a:rPr lang="th-TH" b="1" dirty="0" smtClean="0"/>
              <a:t>ข้อเสนอแนะสำหรับการลดอุบัติเหตุทางถนนขององค์กรปกครองส่วนท้องถิ่น</a:t>
            </a:r>
            <a:endParaRPr lang="th-TH" b="1" dirty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8788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0" y="381000"/>
            <a:ext cx="3292475" cy="549275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b="1">
                <a:latin typeface="Cordia New" pitchFamily="34" charset="-34"/>
                <a:cs typeface="IrisUPC" pitchFamily="34" charset="-34"/>
              </a:rPr>
              <a:t>การบริหารราชการแผ่นดิน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0" y="1143000"/>
            <a:ext cx="3292475" cy="547688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b="1">
                <a:latin typeface="Cordia New" pitchFamily="34" charset="-34"/>
                <a:cs typeface="IrisUPC" pitchFamily="34" charset="-34"/>
              </a:rPr>
              <a:t>การบริหารราชการส่วนกลาง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419600" y="1690688"/>
            <a:ext cx="0" cy="549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0" y="1690688"/>
            <a:ext cx="3292475" cy="549275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altLang="th-TH" b="1">
                <a:latin typeface="Cordia New" pitchFamily="34" charset="-34"/>
                <a:cs typeface="IrisUPC" pitchFamily="34" charset="-34"/>
              </a:rPr>
              <a:t>สำนักนายก  กระทรวง   กรม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608638" y="1690688"/>
            <a:ext cx="0" cy="549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76400" y="2681288"/>
            <a:ext cx="2835275" cy="549275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บริหารราชการส่วนภูมิภาค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241925" y="2681288"/>
            <a:ext cx="2835275" cy="549275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บริหารราชการส่วนท้องถิ่น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676400" y="3595688"/>
            <a:ext cx="2835275" cy="1006475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จังหวัด</a:t>
            </a:r>
          </a:p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ส่วนราชการประจำจังหวัด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419600" y="1690688"/>
            <a:ext cx="0" cy="549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676400" y="4876800"/>
            <a:ext cx="2835275" cy="1004888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อำเภอ</a:t>
            </a:r>
          </a:p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ส่วนราชการประจำอำเภอ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334000" y="3687763"/>
            <a:ext cx="1006475" cy="549275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อบจ.</a:t>
            </a:r>
            <a:endParaRPr lang="th-TH" altLang="th-TH" sz="1400" b="1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334000" y="4510088"/>
            <a:ext cx="1006475" cy="549275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2500" b="1">
                <a:latin typeface="Cordia New" pitchFamily="34" charset="-34"/>
                <a:cs typeface="IrisUPC" pitchFamily="34" charset="-34"/>
              </a:rPr>
              <a:t>เทศบาล</a:t>
            </a:r>
            <a:endParaRPr lang="th-TH" altLang="th-TH" sz="1500" b="1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34000" y="5334000"/>
            <a:ext cx="1006475" cy="547688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อบต.</a:t>
            </a:r>
            <a:endParaRPr lang="th-TH" altLang="th-TH" sz="1400" b="1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797675" y="3687763"/>
            <a:ext cx="1004888" cy="549275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กทม.</a:t>
            </a:r>
            <a:endParaRPr lang="th-TH" altLang="th-TH" sz="1400" b="1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797675" y="4510088"/>
            <a:ext cx="1004888" cy="1006475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FFFF00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เมือง</a:t>
            </a:r>
          </a:p>
          <a:p>
            <a:pPr algn="ctr"/>
            <a:r>
              <a:rPr lang="th-TH" altLang="th-TH" sz="2600" b="1">
                <a:latin typeface="Cordia New" pitchFamily="34" charset="-34"/>
                <a:cs typeface="IrisUPC" pitchFamily="34" charset="-34"/>
              </a:rPr>
              <a:t>พัทยา</a:t>
            </a:r>
            <a:endParaRPr lang="th-TH" altLang="th-TH" sz="1400" b="1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2955925" y="2406650"/>
            <a:ext cx="3749675" cy="274638"/>
          </a:xfrm>
          <a:custGeom>
            <a:avLst/>
            <a:gdLst>
              <a:gd name="T0" fmla="*/ 0 w 5904"/>
              <a:gd name="T1" fmla="*/ 274638 h 432"/>
              <a:gd name="T2" fmla="*/ 0 w 5904"/>
              <a:gd name="T3" fmla="*/ 0 h 432"/>
              <a:gd name="T4" fmla="*/ 3749675 w 5904"/>
              <a:gd name="T5" fmla="*/ 0 h 432"/>
              <a:gd name="T6" fmla="*/ 3749675 w 5904"/>
              <a:gd name="T7" fmla="*/ 274638 h 4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04" h="432">
                <a:moveTo>
                  <a:pt x="0" y="432"/>
                </a:moveTo>
                <a:lnTo>
                  <a:pt x="0" y="0"/>
                </a:lnTo>
                <a:lnTo>
                  <a:pt x="5904" y="0"/>
                </a:lnTo>
                <a:lnTo>
                  <a:pt x="5904" y="43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955925" y="3230563"/>
            <a:ext cx="0" cy="365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955925" y="4602163"/>
            <a:ext cx="0" cy="274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5791200" y="3413125"/>
            <a:ext cx="1676400" cy="274638"/>
          </a:xfrm>
          <a:custGeom>
            <a:avLst/>
            <a:gdLst>
              <a:gd name="T0" fmla="*/ 0 w 5904"/>
              <a:gd name="T1" fmla="*/ 274638 h 432"/>
              <a:gd name="T2" fmla="*/ 0 w 5904"/>
              <a:gd name="T3" fmla="*/ 0 h 432"/>
              <a:gd name="T4" fmla="*/ 1676400 w 5904"/>
              <a:gd name="T5" fmla="*/ 0 h 432"/>
              <a:gd name="T6" fmla="*/ 1676400 w 5904"/>
              <a:gd name="T7" fmla="*/ 274638 h 4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04" h="432">
                <a:moveTo>
                  <a:pt x="0" y="432"/>
                </a:moveTo>
                <a:lnTo>
                  <a:pt x="0" y="0"/>
                </a:lnTo>
                <a:lnTo>
                  <a:pt x="5904" y="0"/>
                </a:lnTo>
                <a:lnTo>
                  <a:pt x="5904" y="43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6705600" y="3230563"/>
            <a:ext cx="0" cy="182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5791200" y="4237038"/>
            <a:ext cx="0" cy="182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5791200" y="5059363"/>
            <a:ext cx="0" cy="274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7437438" y="4237038"/>
            <a:ext cx="0" cy="182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438400" y="5943600"/>
            <a:ext cx="6172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altLang="th-TH" sz="3600" b="1">
                <a:latin typeface="Cordia New" pitchFamily="34" charset="-34"/>
                <a:cs typeface="IrisUPC" pitchFamily="34" charset="-34"/>
              </a:rPr>
              <a:t>ภารกิจรัฐ                      ภารกิจท้องถิ่น</a:t>
            </a: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4067175" y="6092825"/>
            <a:ext cx="1554163" cy="273050"/>
          </a:xfrm>
          <a:prstGeom prst="leftRightArrow">
            <a:avLst>
              <a:gd name="adj1" fmla="val 50000"/>
              <a:gd name="adj2" fmla="val 113837"/>
            </a:avLst>
          </a:prstGeom>
          <a:solidFill>
            <a:srgbClr val="FF0000"/>
          </a:solidFill>
          <a:ln w="2857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th-TH" sz="180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4800600" y="22098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4800600" y="990600"/>
            <a:ext cx="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934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371600" y="260350"/>
            <a:ext cx="6656388" cy="79057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4400" b="1">
                <a:latin typeface="Cordia New" pitchFamily="34" charset="-34"/>
                <a:cs typeface="IrisUPC" pitchFamily="34" charset="-34"/>
              </a:rPr>
              <a:t>รูปแบบองค์กรปกครองส่วนท้องถิ่น</a:t>
            </a:r>
          </a:p>
        </p:txBody>
      </p:sp>
      <p:grpSp>
        <p:nvGrpSpPr>
          <p:cNvPr id="17411" name="Group 5"/>
          <p:cNvGrpSpPr>
            <a:grpSpLocks noChangeAspect="1"/>
          </p:cNvGrpSpPr>
          <p:nvPr/>
        </p:nvGrpSpPr>
        <p:grpSpPr bwMode="auto">
          <a:xfrm>
            <a:off x="1619250" y="1196975"/>
            <a:ext cx="6119813" cy="5661025"/>
            <a:chOff x="930" y="754"/>
            <a:chExt cx="3855" cy="3566"/>
          </a:xfrm>
        </p:grpSpPr>
        <p:sp>
          <p:nvSpPr>
            <p:cNvPr id="17412" name="AutoShape 4"/>
            <p:cNvSpPr>
              <a:spLocks noChangeAspect="1" noChangeArrowheads="1" noTextEdit="1"/>
            </p:cNvSpPr>
            <p:nvPr/>
          </p:nvSpPr>
          <p:spPr bwMode="auto">
            <a:xfrm>
              <a:off x="930" y="754"/>
              <a:ext cx="3855" cy="3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7413" name="Rectangle 6"/>
            <p:cNvSpPr>
              <a:spLocks noChangeArrowheads="1"/>
            </p:cNvSpPr>
            <p:nvPr/>
          </p:nvSpPr>
          <p:spPr bwMode="auto">
            <a:xfrm>
              <a:off x="2040" y="804"/>
              <a:ext cx="38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b="1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ประเภท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14" name="Rectangle 7"/>
            <p:cNvSpPr>
              <a:spLocks noChangeArrowheads="1"/>
            </p:cNvSpPr>
            <p:nvPr/>
          </p:nvSpPr>
          <p:spPr bwMode="auto">
            <a:xfrm>
              <a:off x="3971" y="804"/>
              <a:ext cx="35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b="1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จำนวน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15" name="Rectangle 8"/>
            <p:cNvSpPr>
              <a:spLocks noChangeArrowheads="1"/>
            </p:cNvSpPr>
            <p:nvPr/>
          </p:nvSpPr>
          <p:spPr bwMode="auto">
            <a:xfrm>
              <a:off x="930" y="754"/>
              <a:ext cx="37" cy="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16" name="Rectangle 9"/>
            <p:cNvSpPr>
              <a:spLocks noChangeArrowheads="1"/>
            </p:cNvSpPr>
            <p:nvPr/>
          </p:nvSpPr>
          <p:spPr bwMode="auto">
            <a:xfrm>
              <a:off x="930" y="754"/>
              <a:ext cx="55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17" name="Rectangle 10"/>
            <p:cNvSpPr>
              <a:spLocks noChangeArrowheads="1"/>
            </p:cNvSpPr>
            <p:nvPr/>
          </p:nvSpPr>
          <p:spPr bwMode="auto">
            <a:xfrm>
              <a:off x="976" y="79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18" name="Rectangle 11"/>
            <p:cNvSpPr>
              <a:spLocks noChangeArrowheads="1"/>
            </p:cNvSpPr>
            <p:nvPr/>
          </p:nvSpPr>
          <p:spPr bwMode="auto">
            <a:xfrm>
              <a:off x="976" y="794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19" name="Rectangle 12"/>
            <p:cNvSpPr>
              <a:spLocks noChangeArrowheads="1"/>
            </p:cNvSpPr>
            <p:nvPr/>
          </p:nvSpPr>
          <p:spPr bwMode="auto">
            <a:xfrm>
              <a:off x="985" y="754"/>
              <a:ext cx="2593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20" name="Rectangle 13"/>
            <p:cNvSpPr>
              <a:spLocks noChangeArrowheads="1"/>
            </p:cNvSpPr>
            <p:nvPr/>
          </p:nvSpPr>
          <p:spPr bwMode="auto">
            <a:xfrm>
              <a:off x="985" y="794"/>
              <a:ext cx="259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21" name="Rectangle 14"/>
            <p:cNvSpPr>
              <a:spLocks noChangeArrowheads="1"/>
            </p:cNvSpPr>
            <p:nvPr/>
          </p:nvSpPr>
          <p:spPr bwMode="auto">
            <a:xfrm>
              <a:off x="3578" y="802"/>
              <a:ext cx="37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22" name="Rectangle 15"/>
            <p:cNvSpPr>
              <a:spLocks noChangeArrowheads="1"/>
            </p:cNvSpPr>
            <p:nvPr/>
          </p:nvSpPr>
          <p:spPr bwMode="auto">
            <a:xfrm>
              <a:off x="3624" y="802"/>
              <a:ext cx="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23" name="Rectangle 16"/>
            <p:cNvSpPr>
              <a:spLocks noChangeArrowheads="1"/>
            </p:cNvSpPr>
            <p:nvPr/>
          </p:nvSpPr>
          <p:spPr bwMode="auto">
            <a:xfrm>
              <a:off x="3578" y="754"/>
              <a:ext cx="55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24" name="Rectangle 17"/>
            <p:cNvSpPr>
              <a:spLocks noChangeArrowheads="1"/>
            </p:cNvSpPr>
            <p:nvPr/>
          </p:nvSpPr>
          <p:spPr bwMode="auto">
            <a:xfrm>
              <a:off x="3578" y="794"/>
              <a:ext cx="3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25" name="Rectangle 18"/>
            <p:cNvSpPr>
              <a:spLocks noChangeArrowheads="1"/>
            </p:cNvSpPr>
            <p:nvPr/>
          </p:nvSpPr>
          <p:spPr bwMode="auto">
            <a:xfrm>
              <a:off x="3624" y="794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26" name="Rectangle 19"/>
            <p:cNvSpPr>
              <a:spLocks noChangeArrowheads="1"/>
            </p:cNvSpPr>
            <p:nvPr/>
          </p:nvSpPr>
          <p:spPr bwMode="auto">
            <a:xfrm>
              <a:off x="3633" y="754"/>
              <a:ext cx="1095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27" name="Rectangle 20"/>
            <p:cNvSpPr>
              <a:spLocks noChangeArrowheads="1"/>
            </p:cNvSpPr>
            <p:nvPr/>
          </p:nvSpPr>
          <p:spPr bwMode="auto">
            <a:xfrm>
              <a:off x="3633" y="794"/>
              <a:ext cx="109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28" name="Rectangle 21"/>
            <p:cNvSpPr>
              <a:spLocks noChangeArrowheads="1"/>
            </p:cNvSpPr>
            <p:nvPr/>
          </p:nvSpPr>
          <p:spPr bwMode="auto">
            <a:xfrm>
              <a:off x="4746" y="754"/>
              <a:ext cx="38" cy="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29" name="Rectangle 22"/>
            <p:cNvSpPr>
              <a:spLocks noChangeArrowheads="1"/>
            </p:cNvSpPr>
            <p:nvPr/>
          </p:nvSpPr>
          <p:spPr bwMode="auto">
            <a:xfrm>
              <a:off x="4728" y="754"/>
              <a:ext cx="56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30" name="Rectangle 23"/>
            <p:cNvSpPr>
              <a:spLocks noChangeArrowheads="1"/>
            </p:cNvSpPr>
            <p:nvPr/>
          </p:nvSpPr>
          <p:spPr bwMode="auto">
            <a:xfrm>
              <a:off x="4728" y="79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31" name="Rectangle 24"/>
            <p:cNvSpPr>
              <a:spLocks noChangeArrowheads="1"/>
            </p:cNvSpPr>
            <p:nvPr/>
          </p:nvSpPr>
          <p:spPr bwMode="auto">
            <a:xfrm>
              <a:off x="4728" y="794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32" name="Rectangle 25"/>
            <p:cNvSpPr>
              <a:spLocks noChangeArrowheads="1"/>
            </p:cNvSpPr>
            <p:nvPr/>
          </p:nvSpPr>
          <p:spPr bwMode="auto">
            <a:xfrm>
              <a:off x="930" y="803"/>
              <a:ext cx="37" cy="2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33" name="Rectangle 26"/>
            <p:cNvSpPr>
              <a:spLocks noChangeArrowheads="1"/>
            </p:cNvSpPr>
            <p:nvPr/>
          </p:nvSpPr>
          <p:spPr bwMode="auto">
            <a:xfrm>
              <a:off x="976" y="803"/>
              <a:ext cx="9" cy="2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34" name="Rectangle 27"/>
            <p:cNvSpPr>
              <a:spLocks noChangeArrowheads="1"/>
            </p:cNvSpPr>
            <p:nvPr/>
          </p:nvSpPr>
          <p:spPr bwMode="auto">
            <a:xfrm>
              <a:off x="3578" y="803"/>
              <a:ext cx="37" cy="2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35" name="Rectangle 28"/>
            <p:cNvSpPr>
              <a:spLocks noChangeArrowheads="1"/>
            </p:cNvSpPr>
            <p:nvPr/>
          </p:nvSpPr>
          <p:spPr bwMode="auto">
            <a:xfrm>
              <a:off x="3624" y="803"/>
              <a:ext cx="9" cy="2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36" name="Rectangle 29"/>
            <p:cNvSpPr>
              <a:spLocks noChangeArrowheads="1"/>
            </p:cNvSpPr>
            <p:nvPr/>
          </p:nvSpPr>
          <p:spPr bwMode="auto">
            <a:xfrm>
              <a:off x="4728" y="803"/>
              <a:ext cx="9" cy="2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37" name="Rectangle 30"/>
            <p:cNvSpPr>
              <a:spLocks noChangeArrowheads="1"/>
            </p:cNvSpPr>
            <p:nvPr/>
          </p:nvSpPr>
          <p:spPr bwMode="auto">
            <a:xfrm>
              <a:off x="4746" y="803"/>
              <a:ext cx="38" cy="2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39" name="Rectangle 32"/>
            <p:cNvSpPr>
              <a:spLocks noChangeArrowheads="1"/>
            </p:cNvSpPr>
            <p:nvPr/>
          </p:nvSpPr>
          <p:spPr bwMode="auto">
            <a:xfrm>
              <a:off x="1026" y="1285"/>
              <a:ext cx="63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b="1" dirty="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รูปแบบทั่วไป</a:t>
              </a:r>
              <a:endParaRPr lang="th-TH" altLang="th-TH" sz="1800" dirty="0">
                <a:cs typeface="IrisUPC" pitchFamily="34" charset="-34"/>
              </a:endParaRPr>
            </a:p>
          </p:txBody>
        </p:sp>
        <p:sp>
          <p:nvSpPr>
            <p:cNvPr id="17440" name="Rectangle 33"/>
            <p:cNvSpPr>
              <a:spLocks noChangeArrowheads="1"/>
            </p:cNvSpPr>
            <p:nvPr/>
          </p:nvSpPr>
          <p:spPr bwMode="auto">
            <a:xfrm>
              <a:off x="1250" y="1499"/>
              <a:ext cx="8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th-TH" altLang="th-TH" sz="1800"/>
            </a:p>
          </p:txBody>
        </p:sp>
        <p:sp>
          <p:nvSpPr>
            <p:cNvPr id="17441" name="Rectangle 34"/>
            <p:cNvSpPr>
              <a:spLocks noChangeArrowheads="1"/>
            </p:cNvSpPr>
            <p:nvPr/>
          </p:nvSpPr>
          <p:spPr bwMode="auto">
            <a:xfrm>
              <a:off x="1341" y="1519"/>
              <a:ext cx="4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</a:rPr>
                <a:t> </a:t>
              </a:r>
              <a:endParaRPr lang="th-TH" altLang="th-TH" sz="1800"/>
            </a:p>
          </p:txBody>
        </p:sp>
        <p:sp>
          <p:nvSpPr>
            <p:cNvPr id="17442" name="Rectangle 35"/>
            <p:cNvSpPr>
              <a:spLocks noChangeArrowheads="1"/>
            </p:cNvSpPr>
            <p:nvPr/>
          </p:nvSpPr>
          <p:spPr bwMode="auto">
            <a:xfrm>
              <a:off x="1427" y="1519"/>
              <a:ext cx="117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องค์การบริหารส่วนจังหวัด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43" name="Rectangle 36"/>
            <p:cNvSpPr>
              <a:spLocks noChangeArrowheads="1"/>
            </p:cNvSpPr>
            <p:nvPr/>
          </p:nvSpPr>
          <p:spPr bwMode="auto">
            <a:xfrm>
              <a:off x="1250" y="1757"/>
              <a:ext cx="8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th-TH" altLang="th-TH" sz="1800"/>
            </a:p>
          </p:txBody>
        </p:sp>
        <p:sp>
          <p:nvSpPr>
            <p:cNvPr id="17444" name="Rectangle 37"/>
            <p:cNvSpPr>
              <a:spLocks noChangeArrowheads="1"/>
            </p:cNvSpPr>
            <p:nvPr/>
          </p:nvSpPr>
          <p:spPr bwMode="auto">
            <a:xfrm>
              <a:off x="1341" y="1776"/>
              <a:ext cx="4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</a:rPr>
                <a:t> </a:t>
              </a:r>
              <a:endParaRPr lang="th-TH" altLang="th-TH" sz="1800"/>
            </a:p>
          </p:txBody>
        </p:sp>
        <p:sp>
          <p:nvSpPr>
            <p:cNvPr id="17445" name="Rectangle 38"/>
            <p:cNvSpPr>
              <a:spLocks noChangeArrowheads="1"/>
            </p:cNvSpPr>
            <p:nvPr/>
          </p:nvSpPr>
          <p:spPr bwMode="auto">
            <a:xfrm>
              <a:off x="1427" y="1776"/>
              <a:ext cx="35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เทศบาล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46" name="Rectangle 39"/>
            <p:cNvSpPr>
              <a:spLocks noChangeArrowheads="1"/>
            </p:cNvSpPr>
            <p:nvPr/>
          </p:nvSpPr>
          <p:spPr bwMode="auto">
            <a:xfrm>
              <a:off x="1475" y="2016"/>
              <a:ext cx="10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-  </a:t>
              </a:r>
              <a:endParaRPr lang="th-TH" altLang="th-TH" sz="1800"/>
            </a:p>
          </p:txBody>
        </p:sp>
        <p:sp>
          <p:nvSpPr>
            <p:cNvPr id="17447" name="Rectangle 40"/>
            <p:cNvSpPr>
              <a:spLocks noChangeArrowheads="1"/>
            </p:cNvSpPr>
            <p:nvPr/>
          </p:nvSpPr>
          <p:spPr bwMode="auto">
            <a:xfrm>
              <a:off x="1615" y="2016"/>
              <a:ext cx="54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เทศบาลนคร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48" name="Rectangle 41"/>
            <p:cNvSpPr>
              <a:spLocks noChangeArrowheads="1"/>
            </p:cNvSpPr>
            <p:nvPr/>
          </p:nvSpPr>
          <p:spPr bwMode="auto">
            <a:xfrm>
              <a:off x="1475" y="2254"/>
              <a:ext cx="10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-  </a:t>
              </a:r>
              <a:endParaRPr lang="th-TH" altLang="th-TH" sz="1800"/>
            </a:p>
          </p:txBody>
        </p:sp>
        <p:sp>
          <p:nvSpPr>
            <p:cNvPr id="17449" name="Rectangle 42"/>
            <p:cNvSpPr>
              <a:spLocks noChangeArrowheads="1"/>
            </p:cNvSpPr>
            <p:nvPr/>
          </p:nvSpPr>
          <p:spPr bwMode="auto">
            <a:xfrm>
              <a:off x="1615" y="2254"/>
              <a:ext cx="57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เทศบาลเมือง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50" name="Rectangle 43"/>
            <p:cNvSpPr>
              <a:spLocks noChangeArrowheads="1"/>
            </p:cNvSpPr>
            <p:nvPr/>
          </p:nvSpPr>
          <p:spPr bwMode="auto">
            <a:xfrm>
              <a:off x="1475" y="2493"/>
              <a:ext cx="10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-  </a:t>
              </a:r>
              <a:endParaRPr lang="th-TH" altLang="th-TH" sz="1800"/>
            </a:p>
          </p:txBody>
        </p:sp>
        <p:sp>
          <p:nvSpPr>
            <p:cNvPr id="17451" name="Rectangle 44"/>
            <p:cNvSpPr>
              <a:spLocks noChangeArrowheads="1"/>
            </p:cNvSpPr>
            <p:nvPr/>
          </p:nvSpPr>
          <p:spPr bwMode="auto">
            <a:xfrm>
              <a:off x="1615" y="2493"/>
              <a:ext cx="61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เทศบาลตำบล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52" name="Rectangle 45"/>
            <p:cNvSpPr>
              <a:spLocks noChangeArrowheads="1"/>
            </p:cNvSpPr>
            <p:nvPr/>
          </p:nvSpPr>
          <p:spPr bwMode="auto">
            <a:xfrm>
              <a:off x="1250" y="2731"/>
              <a:ext cx="8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th-TH" altLang="th-TH" sz="1800"/>
            </a:p>
          </p:txBody>
        </p:sp>
        <p:sp>
          <p:nvSpPr>
            <p:cNvPr id="17453" name="Rectangle 46"/>
            <p:cNvSpPr>
              <a:spLocks noChangeArrowheads="1"/>
            </p:cNvSpPr>
            <p:nvPr/>
          </p:nvSpPr>
          <p:spPr bwMode="auto">
            <a:xfrm>
              <a:off x="1341" y="2750"/>
              <a:ext cx="4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</a:rPr>
                <a:t> </a:t>
              </a:r>
              <a:endParaRPr lang="th-TH" altLang="th-TH" sz="1800"/>
            </a:p>
          </p:txBody>
        </p:sp>
        <p:sp>
          <p:nvSpPr>
            <p:cNvPr id="17454" name="Rectangle 47"/>
            <p:cNvSpPr>
              <a:spLocks noChangeArrowheads="1"/>
            </p:cNvSpPr>
            <p:nvPr/>
          </p:nvSpPr>
          <p:spPr bwMode="auto">
            <a:xfrm>
              <a:off x="1427" y="2750"/>
              <a:ext cx="112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dirty="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องค์การบริการส่วนตำบล</a:t>
              </a:r>
              <a:endParaRPr lang="th-TH" altLang="th-TH" sz="1800" dirty="0">
                <a:cs typeface="IrisUPC" pitchFamily="34" charset="-34"/>
              </a:endParaRPr>
            </a:p>
          </p:txBody>
        </p:sp>
        <p:sp>
          <p:nvSpPr>
            <p:cNvPr id="17455" name="Rectangle 48"/>
            <p:cNvSpPr>
              <a:spLocks noChangeArrowheads="1"/>
            </p:cNvSpPr>
            <p:nvPr/>
          </p:nvSpPr>
          <p:spPr bwMode="auto">
            <a:xfrm>
              <a:off x="4109" y="1547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dirty="0" smtClean="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76</a:t>
              </a:r>
              <a:endParaRPr lang="th-TH" altLang="th-TH" sz="1800" dirty="0">
                <a:cs typeface="IrisUPC" pitchFamily="34" charset="-34"/>
              </a:endParaRPr>
            </a:p>
          </p:txBody>
        </p:sp>
        <p:sp>
          <p:nvSpPr>
            <p:cNvPr id="17456" name="Rectangle 49"/>
            <p:cNvSpPr>
              <a:spLocks noChangeArrowheads="1"/>
            </p:cNvSpPr>
            <p:nvPr/>
          </p:nvSpPr>
          <p:spPr bwMode="auto">
            <a:xfrm>
              <a:off x="4018" y="1785"/>
              <a:ext cx="3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dirty="0" smtClean="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2,440</a:t>
              </a:r>
              <a:endParaRPr lang="th-TH" altLang="th-TH" sz="1800" dirty="0">
                <a:cs typeface="IrisUPC" pitchFamily="34" charset="-34"/>
              </a:endParaRPr>
            </a:p>
          </p:txBody>
        </p:sp>
        <p:sp>
          <p:nvSpPr>
            <p:cNvPr id="17457" name="Rectangle 50"/>
            <p:cNvSpPr>
              <a:spLocks noChangeArrowheads="1"/>
            </p:cNvSpPr>
            <p:nvPr/>
          </p:nvSpPr>
          <p:spPr bwMode="auto">
            <a:xfrm>
              <a:off x="4109" y="2025"/>
              <a:ext cx="13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dirty="0" smtClean="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30</a:t>
              </a:r>
              <a:endParaRPr lang="th-TH" altLang="th-TH" sz="1800" dirty="0">
                <a:cs typeface="IrisUPC" pitchFamily="34" charset="-34"/>
              </a:endParaRPr>
            </a:p>
          </p:txBody>
        </p:sp>
        <p:sp>
          <p:nvSpPr>
            <p:cNvPr id="17458" name="Rectangle 51"/>
            <p:cNvSpPr>
              <a:spLocks noChangeArrowheads="1"/>
            </p:cNvSpPr>
            <p:nvPr/>
          </p:nvSpPr>
          <p:spPr bwMode="auto">
            <a:xfrm>
              <a:off x="4109" y="2264"/>
              <a:ext cx="16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1800" dirty="0" smtClean="0">
                  <a:cs typeface="IrisUPC" pitchFamily="34" charset="-34"/>
                </a:rPr>
                <a:t>178</a:t>
              </a:r>
              <a:endParaRPr lang="th-TH" altLang="th-TH" sz="1800" dirty="0">
                <a:cs typeface="IrisUPC" pitchFamily="34" charset="-34"/>
              </a:endParaRPr>
            </a:p>
          </p:txBody>
        </p:sp>
        <p:sp>
          <p:nvSpPr>
            <p:cNvPr id="17459" name="Rectangle 52"/>
            <p:cNvSpPr>
              <a:spLocks noChangeArrowheads="1"/>
            </p:cNvSpPr>
            <p:nvPr/>
          </p:nvSpPr>
          <p:spPr bwMode="auto">
            <a:xfrm>
              <a:off x="4018" y="2503"/>
              <a:ext cx="29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dirty="0" smtClean="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2,232</a:t>
              </a:r>
              <a:endParaRPr lang="th-TH" altLang="th-TH" sz="1800" dirty="0">
                <a:cs typeface="IrisUPC" pitchFamily="34" charset="-34"/>
              </a:endParaRPr>
            </a:p>
          </p:txBody>
        </p:sp>
        <p:sp>
          <p:nvSpPr>
            <p:cNvPr id="17460" name="Rectangle 53"/>
            <p:cNvSpPr>
              <a:spLocks noChangeArrowheads="1"/>
            </p:cNvSpPr>
            <p:nvPr/>
          </p:nvSpPr>
          <p:spPr bwMode="auto">
            <a:xfrm>
              <a:off x="4018" y="2743"/>
              <a:ext cx="2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dirty="0" smtClean="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4,335</a:t>
              </a:r>
              <a:endParaRPr lang="th-TH" altLang="th-TH" sz="1800" dirty="0">
                <a:cs typeface="IrisUPC" pitchFamily="34" charset="-34"/>
              </a:endParaRPr>
            </a:p>
          </p:txBody>
        </p:sp>
        <p:sp>
          <p:nvSpPr>
            <p:cNvPr id="17461" name="Rectangle 54"/>
            <p:cNvSpPr>
              <a:spLocks noChangeArrowheads="1"/>
            </p:cNvSpPr>
            <p:nvPr/>
          </p:nvSpPr>
          <p:spPr bwMode="auto">
            <a:xfrm>
              <a:off x="930" y="1066"/>
              <a:ext cx="37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62" name="Rectangle 55"/>
            <p:cNvSpPr>
              <a:spLocks noChangeArrowheads="1"/>
            </p:cNvSpPr>
            <p:nvPr/>
          </p:nvSpPr>
          <p:spPr bwMode="auto">
            <a:xfrm>
              <a:off x="976" y="1066"/>
              <a:ext cx="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63" name="Rectangle 56"/>
            <p:cNvSpPr>
              <a:spLocks noChangeArrowheads="1"/>
            </p:cNvSpPr>
            <p:nvPr/>
          </p:nvSpPr>
          <p:spPr bwMode="auto">
            <a:xfrm>
              <a:off x="930" y="1018"/>
              <a:ext cx="37" cy="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64" name="Rectangle 57"/>
            <p:cNvSpPr>
              <a:spLocks noChangeArrowheads="1"/>
            </p:cNvSpPr>
            <p:nvPr/>
          </p:nvSpPr>
          <p:spPr bwMode="auto">
            <a:xfrm>
              <a:off x="976" y="1018"/>
              <a:ext cx="9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65" name="Rectangle 58"/>
            <p:cNvSpPr>
              <a:spLocks noChangeArrowheads="1"/>
            </p:cNvSpPr>
            <p:nvPr/>
          </p:nvSpPr>
          <p:spPr bwMode="auto">
            <a:xfrm>
              <a:off x="976" y="1058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66" name="Rectangle 59"/>
            <p:cNvSpPr>
              <a:spLocks noChangeArrowheads="1"/>
            </p:cNvSpPr>
            <p:nvPr/>
          </p:nvSpPr>
          <p:spPr bwMode="auto">
            <a:xfrm>
              <a:off x="985" y="1018"/>
              <a:ext cx="2593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67" name="Rectangle 60"/>
            <p:cNvSpPr>
              <a:spLocks noChangeArrowheads="1"/>
            </p:cNvSpPr>
            <p:nvPr/>
          </p:nvSpPr>
          <p:spPr bwMode="auto">
            <a:xfrm>
              <a:off x="985" y="1058"/>
              <a:ext cx="259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68" name="Rectangle 61"/>
            <p:cNvSpPr>
              <a:spLocks noChangeArrowheads="1"/>
            </p:cNvSpPr>
            <p:nvPr/>
          </p:nvSpPr>
          <p:spPr bwMode="auto">
            <a:xfrm>
              <a:off x="3578" y="1066"/>
              <a:ext cx="37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69" name="Rectangle 62"/>
            <p:cNvSpPr>
              <a:spLocks noChangeArrowheads="1"/>
            </p:cNvSpPr>
            <p:nvPr/>
          </p:nvSpPr>
          <p:spPr bwMode="auto">
            <a:xfrm>
              <a:off x="3624" y="1066"/>
              <a:ext cx="9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70" name="Rectangle 63"/>
            <p:cNvSpPr>
              <a:spLocks noChangeArrowheads="1"/>
            </p:cNvSpPr>
            <p:nvPr/>
          </p:nvSpPr>
          <p:spPr bwMode="auto">
            <a:xfrm>
              <a:off x="3578" y="1018"/>
              <a:ext cx="37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71" name="Rectangle 64"/>
            <p:cNvSpPr>
              <a:spLocks noChangeArrowheads="1"/>
            </p:cNvSpPr>
            <p:nvPr/>
          </p:nvSpPr>
          <p:spPr bwMode="auto">
            <a:xfrm>
              <a:off x="3578" y="1058"/>
              <a:ext cx="3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72" name="Rectangle 65"/>
            <p:cNvSpPr>
              <a:spLocks noChangeArrowheads="1"/>
            </p:cNvSpPr>
            <p:nvPr/>
          </p:nvSpPr>
          <p:spPr bwMode="auto">
            <a:xfrm>
              <a:off x="3624" y="1018"/>
              <a:ext cx="9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73" name="Rectangle 66"/>
            <p:cNvSpPr>
              <a:spLocks noChangeArrowheads="1"/>
            </p:cNvSpPr>
            <p:nvPr/>
          </p:nvSpPr>
          <p:spPr bwMode="auto">
            <a:xfrm>
              <a:off x="3624" y="1058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74" name="Rectangle 67"/>
            <p:cNvSpPr>
              <a:spLocks noChangeArrowheads="1"/>
            </p:cNvSpPr>
            <p:nvPr/>
          </p:nvSpPr>
          <p:spPr bwMode="auto">
            <a:xfrm>
              <a:off x="3633" y="1018"/>
              <a:ext cx="1095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75" name="Rectangle 68"/>
            <p:cNvSpPr>
              <a:spLocks noChangeArrowheads="1"/>
            </p:cNvSpPr>
            <p:nvPr/>
          </p:nvSpPr>
          <p:spPr bwMode="auto">
            <a:xfrm>
              <a:off x="3633" y="1058"/>
              <a:ext cx="109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76" name="Rectangle 69"/>
            <p:cNvSpPr>
              <a:spLocks noChangeArrowheads="1"/>
            </p:cNvSpPr>
            <p:nvPr/>
          </p:nvSpPr>
          <p:spPr bwMode="auto">
            <a:xfrm>
              <a:off x="4746" y="1018"/>
              <a:ext cx="38" cy="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77" name="Rectangle 70"/>
            <p:cNvSpPr>
              <a:spLocks noChangeArrowheads="1"/>
            </p:cNvSpPr>
            <p:nvPr/>
          </p:nvSpPr>
          <p:spPr bwMode="auto">
            <a:xfrm>
              <a:off x="4728" y="1018"/>
              <a:ext cx="9" cy="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78" name="Rectangle 71"/>
            <p:cNvSpPr>
              <a:spLocks noChangeArrowheads="1"/>
            </p:cNvSpPr>
            <p:nvPr/>
          </p:nvSpPr>
          <p:spPr bwMode="auto">
            <a:xfrm>
              <a:off x="930" y="1067"/>
              <a:ext cx="37" cy="19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79" name="Rectangle 72"/>
            <p:cNvSpPr>
              <a:spLocks noChangeArrowheads="1"/>
            </p:cNvSpPr>
            <p:nvPr/>
          </p:nvSpPr>
          <p:spPr bwMode="auto">
            <a:xfrm>
              <a:off x="976" y="1067"/>
              <a:ext cx="9" cy="19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80" name="Rectangle 73"/>
            <p:cNvSpPr>
              <a:spLocks noChangeArrowheads="1"/>
            </p:cNvSpPr>
            <p:nvPr/>
          </p:nvSpPr>
          <p:spPr bwMode="auto">
            <a:xfrm>
              <a:off x="3578" y="1067"/>
              <a:ext cx="37" cy="19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81" name="Rectangle 74"/>
            <p:cNvSpPr>
              <a:spLocks noChangeArrowheads="1"/>
            </p:cNvSpPr>
            <p:nvPr/>
          </p:nvSpPr>
          <p:spPr bwMode="auto">
            <a:xfrm>
              <a:off x="3624" y="1067"/>
              <a:ext cx="9" cy="19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82" name="Rectangle 75"/>
            <p:cNvSpPr>
              <a:spLocks noChangeArrowheads="1"/>
            </p:cNvSpPr>
            <p:nvPr/>
          </p:nvSpPr>
          <p:spPr bwMode="auto">
            <a:xfrm>
              <a:off x="4728" y="1067"/>
              <a:ext cx="9" cy="19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83" name="Rectangle 76"/>
            <p:cNvSpPr>
              <a:spLocks noChangeArrowheads="1"/>
            </p:cNvSpPr>
            <p:nvPr/>
          </p:nvSpPr>
          <p:spPr bwMode="auto">
            <a:xfrm>
              <a:off x="4746" y="1067"/>
              <a:ext cx="38" cy="19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84" name="Rectangle 77"/>
            <p:cNvSpPr>
              <a:spLocks noChangeArrowheads="1"/>
            </p:cNvSpPr>
            <p:nvPr/>
          </p:nvSpPr>
          <p:spPr bwMode="auto">
            <a:xfrm>
              <a:off x="1026" y="3039"/>
              <a:ext cx="64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b="1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รูปแบบพิเศษ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85" name="Rectangle 78"/>
            <p:cNvSpPr>
              <a:spLocks noChangeArrowheads="1"/>
            </p:cNvSpPr>
            <p:nvPr/>
          </p:nvSpPr>
          <p:spPr bwMode="auto">
            <a:xfrm>
              <a:off x="1250" y="3254"/>
              <a:ext cx="8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th-TH" altLang="th-TH" sz="1800"/>
            </a:p>
          </p:txBody>
        </p:sp>
        <p:sp>
          <p:nvSpPr>
            <p:cNvPr id="17486" name="Rectangle 79"/>
            <p:cNvSpPr>
              <a:spLocks noChangeArrowheads="1"/>
            </p:cNvSpPr>
            <p:nvPr/>
          </p:nvSpPr>
          <p:spPr bwMode="auto">
            <a:xfrm>
              <a:off x="1341" y="3273"/>
              <a:ext cx="4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</a:rPr>
                <a:t> </a:t>
              </a:r>
              <a:endParaRPr lang="th-TH" altLang="th-TH" sz="1800"/>
            </a:p>
          </p:txBody>
        </p:sp>
        <p:sp>
          <p:nvSpPr>
            <p:cNvPr id="17487" name="Rectangle 80"/>
            <p:cNvSpPr>
              <a:spLocks noChangeArrowheads="1"/>
            </p:cNvSpPr>
            <p:nvPr/>
          </p:nvSpPr>
          <p:spPr bwMode="auto">
            <a:xfrm>
              <a:off x="1443" y="3273"/>
              <a:ext cx="72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กรุงเทพมหานคร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88" name="Rectangle 81"/>
            <p:cNvSpPr>
              <a:spLocks noChangeArrowheads="1"/>
            </p:cNvSpPr>
            <p:nvPr/>
          </p:nvSpPr>
          <p:spPr bwMode="auto">
            <a:xfrm>
              <a:off x="1250" y="3511"/>
              <a:ext cx="8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th-TH" altLang="th-TH" sz="1800"/>
            </a:p>
          </p:txBody>
        </p:sp>
        <p:sp>
          <p:nvSpPr>
            <p:cNvPr id="17489" name="Rectangle 82"/>
            <p:cNvSpPr>
              <a:spLocks noChangeArrowheads="1"/>
            </p:cNvSpPr>
            <p:nvPr/>
          </p:nvSpPr>
          <p:spPr bwMode="auto">
            <a:xfrm>
              <a:off x="1341" y="3531"/>
              <a:ext cx="4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</a:rPr>
                <a:t> </a:t>
              </a:r>
              <a:endParaRPr lang="th-TH" altLang="th-TH" sz="1800"/>
            </a:p>
          </p:txBody>
        </p:sp>
        <p:sp>
          <p:nvSpPr>
            <p:cNvPr id="17490" name="Rectangle 83"/>
            <p:cNvSpPr>
              <a:spLocks noChangeArrowheads="1"/>
            </p:cNvSpPr>
            <p:nvPr/>
          </p:nvSpPr>
          <p:spPr bwMode="auto">
            <a:xfrm>
              <a:off x="1443" y="3531"/>
              <a:ext cx="21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เมือง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91" name="Rectangle 84"/>
            <p:cNvSpPr>
              <a:spLocks noChangeArrowheads="1"/>
            </p:cNvSpPr>
            <p:nvPr/>
          </p:nvSpPr>
          <p:spPr bwMode="auto">
            <a:xfrm>
              <a:off x="1711" y="3531"/>
              <a:ext cx="25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พัทยา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92" name="Rectangle 85"/>
            <p:cNvSpPr>
              <a:spLocks noChangeArrowheads="1"/>
            </p:cNvSpPr>
            <p:nvPr/>
          </p:nvSpPr>
          <p:spPr bwMode="auto">
            <a:xfrm>
              <a:off x="4145" y="3278"/>
              <a:ext cx="6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1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93" name="Rectangle 86"/>
            <p:cNvSpPr>
              <a:spLocks noChangeArrowheads="1"/>
            </p:cNvSpPr>
            <p:nvPr/>
          </p:nvSpPr>
          <p:spPr bwMode="auto">
            <a:xfrm>
              <a:off x="4145" y="3516"/>
              <a:ext cx="6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1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494" name="Rectangle 87"/>
            <p:cNvSpPr>
              <a:spLocks noChangeArrowheads="1"/>
            </p:cNvSpPr>
            <p:nvPr/>
          </p:nvSpPr>
          <p:spPr bwMode="auto">
            <a:xfrm>
              <a:off x="930" y="3036"/>
              <a:ext cx="3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95" name="Rectangle 88"/>
            <p:cNvSpPr>
              <a:spLocks noChangeArrowheads="1"/>
            </p:cNvSpPr>
            <p:nvPr/>
          </p:nvSpPr>
          <p:spPr bwMode="auto">
            <a:xfrm>
              <a:off x="976" y="3036"/>
              <a:ext cx="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96" name="Rectangle 89"/>
            <p:cNvSpPr>
              <a:spLocks noChangeArrowheads="1"/>
            </p:cNvSpPr>
            <p:nvPr/>
          </p:nvSpPr>
          <p:spPr bwMode="auto">
            <a:xfrm>
              <a:off x="930" y="2989"/>
              <a:ext cx="37" cy="4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97" name="Rectangle 90"/>
            <p:cNvSpPr>
              <a:spLocks noChangeArrowheads="1"/>
            </p:cNvSpPr>
            <p:nvPr/>
          </p:nvSpPr>
          <p:spPr bwMode="auto">
            <a:xfrm>
              <a:off x="976" y="2989"/>
              <a:ext cx="9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98" name="Rectangle 91"/>
            <p:cNvSpPr>
              <a:spLocks noChangeArrowheads="1"/>
            </p:cNvSpPr>
            <p:nvPr/>
          </p:nvSpPr>
          <p:spPr bwMode="auto">
            <a:xfrm>
              <a:off x="976" y="3029"/>
              <a:ext cx="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499" name="Rectangle 92"/>
            <p:cNvSpPr>
              <a:spLocks noChangeArrowheads="1"/>
            </p:cNvSpPr>
            <p:nvPr/>
          </p:nvSpPr>
          <p:spPr bwMode="auto">
            <a:xfrm>
              <a:off x="985" y="2989"/>
              <a:ext cx="2593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00" name="Rectangle 93"/>
            <p:cNvSpPr>
              <a:spLocks noChangeArrowheads="1"/>
            </p:cNvSpPr>
            <p:nvPr/>
          </p:nvSpPr>
          <p:spPr bwMode="auto">
            <a:xfrm>
              <a:off x="985" y="3029"/>
              <a:ext cx="259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01" name="Rectangle 94"/>
            <p:cNvSpPr>
              <a:spLocks noChangeArrowheads="1"/>
            </p:cNvSpPr>
            <p:nvPr/>
          </p:nvSpPr>
          <p:spPr bwMode="auto">
            <a:xfrm>
              <a:off x="3578" y="3036"/>
              <a:ext cx="3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02" name="Rectangle 95"/>
            <p:cNvSpPr>
              <a:spLocks noChangeArrowheads="1"/>
            </p:cNvSpPr>
            <p:nvPr/>
          </p:nvSpPr>
          <p:spPr bwMode="auto">
            <a:xfrm>
              <a:off x="3624" y="3036"/>
              <a:ext cx="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03" name="Rectangle 96"/>
            <p:cNvSpPr>
              <a:spLocks noChangeArrowheads="1"/>
            </p:cNvSpPr>
            <p:nvPr/>
          </p:nvSpPr>
          <p:spPr bwMode="auto">
            <a:xfrm>
              <a:off x="3578" y="2989"/>
              <a:ext cx="37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04" name="Rectangle 97"/>
            <p:cNvSpPr>
              <a:spLocks noChangeArrowheads="1"/>
            </p:cNvSpPr>
            <p:nvPr/>
          </p:nvSpPr>
          <p:spPr bwMode="auto">
            <a:xfrm>
              <a:off x="3578" y="3029"/>
              <a:ext cx="3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05" name="Rectangle 98"/>
            <p:cNvSpPr>
              <a:spLocks noChangeArrowheads="1"/>
            </p:cNvSpPr>
            <p:nvPr/>
          </p:nvSpPr>
          <p:spPr bwMode="auto">
            <a:xfrm>
              <a:off x="3624" y="2989"/>
              <a:ext cx="9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06" name="Rectangle 99"/>
            <p:cNvSpPr>
              <a:spLocks noChangeArrowheads="1"/>
            </p:cNvSpPr>
            <p:nvPr/>
          </p:nvSpPr>
          <p:spPr bwMode="auto">
            <a:xfrm>
              <a:off x="3624" y="3029"/>
              <a:ext cx="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07" name="Rectangle 100"/>
            <p:cNvSpPr>
              <a:spLocks noChangeArrowheads="1"/>
            </p:cNvSpPr>
            <p:nvPr/>
          </p:nvSpPr>
          <p:spPr bwMode="auto">
            <a:xfrm>
              <a:off x="3633" y="2989"/>
              <a:ext cx="1095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08" name="Rectangle 101"/>
            <p:cNvSpPr>
              <a:spLocks noChangeArrowheads="1"/>
            </p:cNvSpPr>
            <p:nvPr/>
          </p:nvSpPr>
          <p:spPr bwMode="auto">
            <a:xfrm>
              <a:off x="3633" y="3029"/>
              <a:ext cx="109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09" name="Rectangle 102"/>
            <p:cNvSpPr>
              <a:spLocks noChangeArrowheads="1"/>
            </p:cNvSpPr>
            <p:nvPr/>
          </p:nvSpPr>
          <p:spPr bwMode="auto">
            <a:xfrm>
              <a:off x="4746" y="2989"/>
              <a:ext cx="38" cy="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10" name="Rectangle 103"/>
            <p:cNvSpPr>
              <a:spLocks noChangeArrowheads="1"/>
            </p:cNvSpPr>
            <p:nvPr/>
          </p:nvSpPr>
          <p:spPr bwMode="auto">
            <a:xfrm>
              <a:off x="4728" y="2989"/>
              <a:ext cx="9" cy="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11" name="Rectangle 104"/>
            <p:cNvSpPr>
              <a:spLocks noChangeArrowheads="1"/>
            </p:cNvSpPr>
            <p:nvPr/>
          </p:nvSpPr>
          <p:spPr bwMode="auto">
            <a:xfrm>
              <a:off x="930" y="3038"/>
              <a:ext cx="37" cy="7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12" name="Rectangle 105"/>
            <p:cNvSpPr>
              <a:spLocks noChangeArrowheads="1"/>
            </p:cNvSpPr>
            <p:nvPr/>
          </p:nvSpPr>
          <p:spPr bwMode="auto">
            <a:xfrm>
              <a:off x="976" y="3038"/>
              <a:ext cx="9" cy="7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13" name="Rectangle 106"/>
            <p:cNvSpPr>
              <a:spLocks noChangeArrowheads="1"/>
            </p:cNvSpPr>
            <p:nvPr/>
          </p:nvSpPr>
          <p:spPr bwMode="auto">
            <a:xfrm>
              <a:off x="3578" y="3038"/>
              <a:ext cx="37" cy="7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14" name="Rectangle 107"/>
            <p:cNvSpPr>
              <a:spLocks noChangeArrowheads="1"/>
            </p:cNvSpPr>
            <p:nvPr/>
          </p:nvSpPr>
          <p:spPr bwMode="auto">
            <a:xfrm>
              <a:off x="3624" y="3038"/>
              <a:ext cx="9" cy="7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15" name="Rectangle 108"/>
            <p:cNvSpPr>
              <a:spLocks noChangeArrowheads="1"/>
            </p:cNvSpPr>
            <p:nvPr/>
          </p:nvSpPr>
          <p:spPr bwMode="auto">
            <a:xfrm>
              <a:off x="4728" y="3038"/>
              <a:ext cx="9" cy="7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16" name="Rectangle 109"/>
            <p:cNvSpPr>
              <a:spLocks noChangeArrowheads="1"/>
            </p:cNvSpPr>
            <p:nvPr/>
          </p:nvSpPr>
          <p:spPr bwMode="auto">
            <a:xfrm>
              <a:off x="4746" y="3038"/>
              <a:ext cx="38" cy="7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17" name="Rectangle 110"/>
            <p:cNvSpPr>
              <a:spLocks noChangeArrowheads="1"/>
            </p:cNvSpPr>
            <p:nvPr/>
          </p:nvSpPr>
          <p:spPr bwMode="auto">
            <a:xfrm>
              <a:off x="1026" y="3818"/>
              <a:ext cx="190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b="1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รวมองค์กรปกครองส่วนท้องถิ่นทั้งหมด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518" name="Rectangle 111"/>
            <p:cNvSpPr>
              <a:spLocks noChangeArrowheads="1"/>
            </p:cNvSpPr>
            <p:nvPr/>
          </p:nvSpPr>
          <p:spPr bwMode="auto">
            <a:xfrm>
              <a:off x="4018" y="3818"/>
              <a:ext cx="36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altLang="th-TH" sz="2200" b="1">
                  <a:solidFill>
                    <a:srgbClr val="000000"/>
                  </a:solidFill>
                  <a:latin typeface="Cordia New" pitchFamily="34" charset="-34"/>
                  <a:cs typeface="IrisUPC" pitchFamily="34" charset="-34"/>
                </a:rPr>
                <a:t>7,853</a:t>
              </a:r>
              <a:endParaRPr lang="th-TH" altLang="th-TH" sz="1800">
                <a:cs typeface="IrisUPC" pitchFamily="34" charset="-34"/>
              </a:endParaRPr>
            </a:p>
          </p:txBody>
        </p:sp>
        <p:sp>
          <p:nvSpPr>
            <p:cNvPr id="17519" name="Rectangle 112"/>
            <p:cNvSpPr>
              <a:spLocks noChangeArrowheads="1"/>
            </p:cNvSpPr>
            <p:nvPr/>
          </p:nvSpPr>
          <p:spPr bwMode="auto">
            <a:xfrm>
              <a:off x="930" y="3815"/>
              <a:ext cx="3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20" name="Rectangle 113"/>
            <p:cNvSpPr>
              <a:spLocks noChangeArrowheads="1"/>
            </p:cNvSpPr>
            <p:nvPr/>
          </p:nvSpPr>
          <p:spPr bwMode="auto">
            <a:xfrm>
              <a:off x="976" y="3815"/>
              <a:ext cx="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21" name="Rectangle 114"/>
            <p:cNvSpPr>
              <a:spLocks noChangeArrowheads="1"/>
            </p:cNvSpPr>
            <p:nvPr/>
          </p:nvSpPr>
          <p:spPr bwMode="auto">
            <a:xfrm>
              <a:off x="930" y="3768"/>
              <a:ext cx="37" cy="4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22" name="Rectangle 115"/>
            <p:cNvSpPr>
              <a:spLocks noChangeArrowheads="1"/>
            </p:cNvSpPr>
            <p:nvPr/>
          </p:nvSpPr>
          <p:spPr bwMode="auto">
            <a:xfrm>
              <a:off x="976" y="3768"/>
              <a:ext cx="9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23" name="Rectangle 116"/>
            <p:cNvSpPr>
              <a:spLocks noChangeArrowheads="1"/>
            </p:cNvSpPr>
            <p:nvPr/>
          </p:nvSpPr>
          <p:spPr bwMode="auto">
            <a:xfrm>
              <a:off x="976" y="3808"/>
              <a:ext cx="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24" name="Rectangle 117"/>
            <p:cNvSpPr>
              <a:spLocks noChangeArrowheads="1"/>
            </p:cNvSpPr>
            <p:nvPr/>
          </p:nvSpPr>
          <p:spPr bwMode="auto">
            <a:xfrm>
              <a:off x="985" y="3768"/>
              <a:ext cx="2593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25" name="Rectangle 118"/>
            <p:cNvSpPr>
              <a:spLocks noChangeArrowheads="1"/>
            </p:cNvSpPr>
            <p:nvPr/>
          </p:nvSpPr>
          <p:spPr bwMode="auto">
            <a:xfrm>
              <a:off x="985" y="3808"/>
              <a:ext cx="259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26" name="Rectangle 119"/>
            <p:cNvSpPr>
              <a:spLocks noChangeArrowheads="1"/>
            </p:cNvSpPr>
            <p:nvPr/>
          </p:nvSpPr>
          <p:spPr bwMode="auto">
            <a:xfrm>
              <a:off x="3578" y="3815"/>
              <a:ext cx="37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27" name="Rectangle 120"/>
            <p:cNvSpPr>
              <a:spLocks noChangeArrowheads="1"/>
            </p:cNvSpPr>
            <p:nvPr/>
          </p:nvSpPr>
          <p:spPr bwMode="auto">
            <a:xfrm>
              <a:off x="3624" y="3815"/>
              <a:ext cx="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28" name="Rectangle 121"/>
            <p:cNvSpPr>
              <a:spLocks noChangeArrowheads="1"/>
            </p:cNvSpPr>
            <p:nvPr/>
          </p:nvSpPr>
          <p:spPr bwMode="auto">
            <a:xfrm>
              <a:off x="3578" y="3768"/>
              <a:ext cx="37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29" name="Rectangle 122"/>
            <p:cNvSpPr>
              <a:spLocks noChangeArrowheads="1"/>
            </p:cNvSpPr>
            <p:nvPr/>
          </p:nvSpPr>
          <p:spPr bwMode="auto">
            <a:xfrm>
              <a:off x="3578" y="3808"/>
              <a:ext cx="3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30" name="Rectangle 123"/>
            <p:cNvSpPr>
              <a:spLocks noChangeArrowheads="1"/>
            </p:cNvSpPr>
            <p:nvPr/>
          </p:nvSpPr>
          <p:spPr bwMode="auto">
            <a:xfrm>
              <a:off x="3624" y="3768"/>
              <a:ext cx="9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31" name="Rectangle 124"/>
            <p:cNvSpPr>
              <a:spLocks noChangeArrowheads="1"/>
            </p:cNvSpPr>
            <p:nvPr/>
          </p:nvSpPr>
          <p:spPr bwMode="auto">
            <a:xfrm>
              <a:off x="3624" y="3808"/>
              <a:ext cx="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32" name="Rectangle 125"/>
            <p:cNvSpPr>
              <a:spLocks noChangeArrowheads="1"/>
            </p:cNvSpPr>
            <p:nvPr/>
          </p:nvSpPr>
          <p:spPr bwMode="auto">
            <a:xfrm>
              <a:off x="3633" y="3768"/>
              <a:ext cx="1095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33" name="Rectangle 126"/>
            <p:cNvSpPr>
              <a:spLocks noChangeArrowheads="1"/>
            </p:cNvSpPr>
            <p:nvPr/>
          </p:nvSpPr>
          <p:spPr bwMode="auto">
            <a:xfrm>
              <a:off x="3633" y="3808"/>
              <a:ext cx="109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34" name="Rectangle 127"/>
            <p:cNvSpPr>
              <a:spLocks noChangeArrowheads="1"/>
            </p:cNvSpPr>
            <p:nvPr/>
          </p:nvSpPr>
          <p:spPr bwMode="auto">
            <a:xfrm>
              <a:off x="4746" y="3768"/>
              <a:ext cx="38" cy="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35" name="Rectangle 128"/>
            <p:cNvSpPr>
              <a:spLocks noChangeArrowheads="1"/>
            </p:cNvSpPr>
            <p:nvPr/>
          </p:nvSpPr>
          <p:spPr bwMode="auto">
            <a:xfrm>
              <a:off x="4728" y="3768"/>
              <a:ext cx="9" cy="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36" name="Rectangle 129"/>
            <p:cNvSpPr>
              <a:spLocks noChangeArrowheads="1"/>
            </p:cNvSpPr>
            <p:nvPr/>
          </p:nvSpPr>
          <p:spPr bwMode="auto">
            <a:xfrm>
              <a:off x="930" y="3817"/>
              <a:ext cx="37" cy="2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37" name="Rectangle 130"/>
            <p:cNvSpPr>
              <a:spLocks noChangeArrowheads="1"/>
            </p:cNvSpPr>
            <p:nvPr/>
          </p:nvSpPr>
          <p:spPr bwMode="auto">
            <a:xfrm>
              <a:off x="976" y="3817"/>
              <a:ext cx="9" cy="2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38" name="Rectangle 131"/>
            <p:cNvSpPr>
              <a:spLocks noChangeArrowheads="1"/>
            </p:cNvSpPr>
            <p:nvPr/>
          </p:nvSpPr>
          <p:spPr bwMode="auto">
            <a:xfrm>
              <a:off x="930" y="4031"/>
              <a:ext cx="37" cy="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39" name="Rectangle 132"/>
            <p:cNvSpPr>
              <a:spLocks noChangeArrowheads="1"/>
            </p:cNvSpPr>
            <p:nvPr/>
          </p:nvSpPr>
          <p:spPr bwMode="auto">
            <a:xfrm>
              <a:off x="930" y="4047"/>
              <a:ext cx="55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40" name="Rectangle 133"/>
            <p:cNvSpPr>
              <a:spLocks noChangeArrowheads="1"/>
            </p:cNvSpPr>
            <p:nvPr/>
          </p:nvSpPr>
          <p:spPr bwMode="auto">
            <a:xfrm>
              <a:off x="976" y="4031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41" name="Rectangle 134"/>
            <p:cNvSpPr>
              <a:spLocks noChangeArrowheads="1"/>
            </p:cNvSpPr>
            <p:nvPr/>
          </p:nvSpPr>
          <p:spPr bwMode="auto">
            <a:xfrm>
              <a:off x="976" y="4031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42" name="Rectangle 135"/>
            <p:cNvSpPr>
              <a:spLocks noChangeArrowheads="1"/>
            </p:cNvSpPr>
            <p:nvPr/>
          </p:nvSpPr>
          <p:spPr bwMode="auto">
            <a:xfrm>
              <a:off x="985" y="4031"/>
              <a:ext cx="259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43" name="Rectangle 136"/>
            <p:cNvSpPr>
              <a:spLocks noChangeArrowheads="1"/>
            </p:cNvSpPr>
            <p:nvPr/>
          </p:nvSpPr>
          <p:spPr bwMode="auto">
            <a:xfrm>
              <a:off x="985" y="4047"/>
              <a:ext cx="2593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44" name="Rectangle 137"/>
            <p:cNvSpPr>
              <a:spLocks noChangeArrowheads="1"/>
            </p:cNvSpPr>
            <p:nvPr/>
          </p:nvSpPr>
          <p:spPr bwMode="auto">
            <a:xfrm>
              <a:off x="3578" y="3817"/>
              <a:ext cx="37" cy="2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45" name="Rectangle 138"/>
            <p:cNvSpPr>
              <a:spLocks noChangeArrowheads="1"/>
            </p:cNvSpPr>
            <p:nvPr/>
          </p:nvSpPr>
          <p:spPr bwMode="auto">
            <a:xfrm>
              <a:off x="3624" y="3817"/>
              <a:ext cx="9" cy="2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46" name="Rectangle 139"/>
            <p:cNvSpPr>
              <a:spLocks noChangeArrowheads="1"/>
            </p:cNvSpPr>
            <p:nvPr/>
          </p:nvSpPr>
          <p:spPr bwMode="auto">
            <a:xfrm>
              <a:off x="3578" y="4031"/>
              <a:ext cx="3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47" name="Rectangle 140"/>
            <p:cNvSpPr>
              <a:spLocks noChangeArrowheads="1"/>
            </p:cNvSpPr>
            <p:nvPr/>
          </p:nvSpPr>
          <p:spPr bwMode="auto">
            <a:xfrm>
              <a:off x="3624" y="4031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48" name="Rectangle 141"/>
            <p:cNvSpPr>
              <a:spLocks noChangeArrowheads="1"/>
            </p:cNvSpPr>
            <p:nvPr/>
          </p:nvSpPr>
          <p:spPr bwMode="auto">
            <a:xfrm>
              <a:off x="3578" y="4047"/>
              <a:ext cx="55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49" name="Rectangle 142"/>
            <p:cNvSpPr>
              <a:spLocks noChangeArrowheads="1"/>
            </p:cNvSpPr>
            <p:nvPr/>
          </p:nvSpPr>
          <p:spPr bwMode="auto">
            <a:xfrm>
              <a:off x="3633" y="4031"/>
              <a:ext cx="109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50" name="Rectangle 143"/>
            <p:cNvSpPr>
              <a:spLocks noChangeArrowheads="1"/>
            </p:cNvSpPr>
            <p:nvPr/>
          </p:nvSpPr>
          <p:spPr bwMode="auto">
            <a:xfrm>
              <a:off x="3633" y="4047"/>
              <a:ext cx="1095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51" name="Rectangle 144"/>
            <p:cNvSpPr>
              <a:spLocks noChangeArrowheads="1"/>
            </p:cNvSpPr>
            <p:nvPr/>
          </p:nvSpPr>
          <p:spPr bwMode="auto">
            <a:xfrm>
              <a:off x="4728" y="3817"/>
              <a:ext cx="9" cy="2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52" name="Rectangle 145"/>
            <p:cNvSpPr>
              <a:spLocks noChangeArrowheads="1"/>
            </p:cNvSpPr>
            <p:nvPr/>
          </p:nvSpPr>
          <p:spPr bwMode="auto">
            <a:xfrm>
              <a:off x="4746" y="3817"/>
              <a:ext cx="38" cy="2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53" name="Rectangle 146"/>
            <p:cNvSpPr>
              <a:spLocks noChangeArrowheads="1"/>
            </p:cNvSpPr>
            <p:nvPr/>
          </p:nvSpPr>
          <p:spPr bwMode="auto">
            <a:xfrm>
              <a:off x="4746" y="4031"/>
              <a:ext cx="38" cy="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54" name="Rectangle 147"/>
            <p:cNvSpPr>
              <a:spLocks noChangeArrowheads="1"/>
            </p:cNvSpPr>
            <p:nvPr/>
          </p:nvSpPr>
          <p:spPr bwMode="auto">
            <a:xfrm>
              <a:off x="4728" y="4047"/>
              <a:ext cx="56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55" name="Rectangle 148"/>
            <p:cNvSpPr>
              <a:spLocks noChangeArrowheads="1"/>
            </p:cNvSpPr>
            <p:nvPr/>
          </p:nvSpPr>
          <p:spPr bwMode="auto">
            <a:xfrm>
              <a:off x="4728" y="4031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  <p:sp>
          <p:nvSpPr>
            <p:cNvPr id="17556" name="Rectangle 149"/>
            <p:cNvSpPr>
              <a:spLocks noChangeArrowheads="1"/>
            </p:cNvSpPr>
            <p:nvPr/>
          </p:nvSpPr>
          <p:spPr bwMode="auto">
            <a:xfrm>
              <a:off x="4728" y="4031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/>
            </a:p>
          </p:txBody>
        </p:sp>
      </p:grpSp>
    </p:spTree>
    <p:extLst>
      <p:ext uri="{BB962C8B-B14F-4D97-AF65-F5344CB8AC3E}">
        <p14:creationId xmlns:p14="http://schemas.microsoft.com/office/powerpoint/2010/main" val="39142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</a:rPr>
              <a:t>การกระจายอำนาจและการปกครองท้องถิ่น</a:t>
            </a:r>
            <a:endParaRPr lang="th-TH" b="1" dirty="0">
              <a:solidFill>
                <a:srgbClr val="0070C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การกระจายอำนาจ (</a:t>
            </a:r>
            <a:r>
              <a:rPr lang="en-US" dirty="0" smtClean="0"/>
              <a:t>decentralization) </a:t>
            </a:r>
            <a:r>
              <a:rPr lang="th-TH" dirty="0" smtClean="0"/>
              <a:t>เป็นการกระทำหรือมาตรการที่รัฐบาลกลางหรือการบริหารราชการส่วนกลาง ราชการส่วนภูมิภาคได้มอบอำนาจให้ท้องถิ่นจัดทำกิจการหรือการบริการสาธารณะบางเรื่องภายในขอบเขตแต่ละท้องถิ่นหรือโอนภารกิจการบริการสาธารณะบางกิจการจากรัฐไปให้หน่วยงานองค์กรปกครองส่วนท้องถิ่น</a:t>
            </a:r>
          </a:p>
          <a:p>
            <a:r>
              <a:rPr lang="th-TH" dirty="0" smtClean="0"/>
              <a:t>หลักการกระจายอำนาจ เป็นการเปิดโอกาสให้แต่ละท้องถิ่นดูแลจัดการปัญหาของตนเองในระดับท้องถิ่น ทำให้สามารถตอบสนองความต้องการของแต่ละท้องถิ่นได้ 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5863395"/>
            <a:ext cx="9078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i="1" dirty="0" smtClean="0"/>
              <a:t>สำนักงานคณะกรรมการกระจายอำนาจให้แก่ </a:t>
            </a:r>
            <a:r>
              <a:rPr lang="th-TH" i="1" dirty="0" err="1" smtClean="0"/>
              <a:t>อปท</a:t>
            </a:r>
            <a:r>
              <a:rPr lang="th-TH" i="1" dirty="0" smtClean="0"/>
              <a:t>. 2545. คู่มือการกระจายอำนาจให้แก่ อปท..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17581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  <a:cs typeface="+mn-cs"/>
              </a:rPr>
              <a:t>ความเป็นอิสระขององค์กรปกครองส่วนท้องถิ่น</a:t>
            </a:r>
            <a:endParaRPr lang="th-TH" b="1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มีอำนาจและหน้าที่ตามกฎหมายจัดตั้งและตามพระราชบัญญัติกระจายอำนาจให้แก่องค์กรปกครองส่วนท้องถิ่น พ.ศ. 2542</a:t>
            </a:r>
          </a:p>
          <a:p>
            <a:r>
              <a:rPr lang="th-TH" dirty="0" smtClean="0"/>
              <a:t>มีผู้บริหาร สมาชิกสภา และบุคลากรของตนเอง </a:t>
            </a:r>
          </a:p>
          <a:p>
            <a:r>
              <a:rPr lang="th-TH" dirty="0" smtClean="0"/>
              <a:t>มีงบประมาณและรายได้เป็นของตนเอง และสามารถนำงบประมาณไปใช้ตามอำนาจและหน้าที่ที่กฎหมายกำหนดไว้  </a:t>
            </a:r>
          </a:p>
          <a:p>
            <a:r>
              <a:rPr lang="th-TH" dirty="0" smtClean="0"/>
              <a:t>มีสถานะเป็นนิติบุคคล ที่สามารถทำนิติกรรมได้ด้วยตนเอง โดยไม่ต้องอาศัยหน่วยงานอื่น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345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 descr="Pink tissue paper"/>
          <p:cNvSpPr txBox="1">
            <a:spLocks noChangeArrowheads="1"/>
          </p:cNvSpPr>
          <p:nvPr/>
        </p:nvSpPr>
        <p:spPr bwMode="auto">
          <a:xfrm>
            <a:off x="2057400" y="533400"/>
            <a:ext cx="4876800" cy="7016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>
            <a:solidFill>
              <a:srgbClr val="666699"/>
            </a:solidFill>
            <a:miter lim="800000"/>
            <a:headEnd/>
            <a:tailEnd/>
          </a:ln>
          <a:effectLst>
            <a:outerShdw dist="107763" dir="18900000" algn="ctr" rotWithShape="0">
              <a:schemeClr val="hlink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4000" b="1">
                <a:latin typeface="Cordia New" pitchFamily="34" charset="-34"/>
                <a:cs typeface="IrisUPC" pitchFamily="34" charset="-34"/>
              </a:rPr>
              <a:t>องค์กรปกครองส่วนท้องถิ่น</a:t>
            </a:r>
          </a:p>
        </p:txBody>
      </p:sp>
      <p:sp>
        <p:nvSpPr>
          <p:cNvPr id="13315" name="Text Box 3" descr="Pink tissue paper"/>
          <p:cNvSpPr txBox="1">
            <a:spLocks noChangeArrowheads="1"/>
          </p:cNvSpPr>
          <p:nvPr/>
        </p:nvSpPr>
        <p:spPr bwMode="auto">
          <a:xfrm>
            <a:off x="1295400" y="1889125"/>
            <a:ext cx="2057400" cy="7016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>
            <a:solidFill>
              <a:srgbClr val="666699"/>
            </a:solidFill>
            <a:miter lim="800000"/>
            <a:headEnd/>
            <a:tailEnd/>
          </a:ln>
          <a:effectLst>
            <a:outerShdw dist="107763" dir="18900000" algn="ctr" rotWithShape="0">
              <a:schemeClr val="hlink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3600" b="1">
                <a:latin typeface="Cordia New" pitchFamily="34" charset="-34"/>
                <a:cs typeface="IrisUPC" pitchFamily="34" charset="-34"/>
              </a:rPr>
              <a:t>สภา ท้องถิ่น</a:t>
            </a:r>
          </a:p>
        </p:txBody>
      </p:sp>
      <p:sp>
        <p:nvSpPr>
          <p:cNvPr id="13316" name="Text Box 4" descr="Pink tissue paper"/>
          <p:cNvSpPr txBox="1">
            <a:spLocks noChangeArrowheads="1"/>
          </p:cNvSpPr>
          <p:nvPr/>
        </p:nvSpPr>
        <p:spPr bwMode="auto">
          <a:xfrm>
            <a:off x="5181600" y="1889125"/>
            <a:ext cx="2743200" cy="7016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>
            <a:solidFill>
              <a:srgbClr val="666699"/>
            </a:solidFill>
            <a:miter lim="800000"/>
            <a:headEnd/>
            <a:tailEnd/>
          </a:ln>
          <a:effectLst>
            <a:outerShdw dist="107763" dir="18900000" algn="ctr" rotWithShape="0">
              <a:schemeClr val="hlink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3600" b="1">
                <a:latin typeface="Cordia New" pitchFamily="34" charset="-34"/>
                <a:cs typeface="IrisUPC" pitchFamily="34" charset="-34"/>
              </a:rPr>
              <a:t>ผู้บริหารท้องถิ่น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14400" y="4419600"/>
            <a:ext cx="2819400" cy="533400"/>
          </a:xfrm>
          <a:prstGeom prst="rect">
            <a:avLst/>
          </a:prstGeom>
          <a:solidFill>
            <a:srgbClr val="FFFF99"/>
          </a:solidFill>
          <a:ln w="28575">
            <a:solidFill>
              <a:srgbClr val="666699"/>
            </a:solidFill>
            <a:miter lim="800000"/>
            <a:headEnd/>
            <a:tailEnd/>
          </a:ln>
          <a:effectLst>
            <a:outerShdw dist="107763" dir="18900000" algn="ctr" rotWithShape="0">
              <a:schemeClr val="hlink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b="1">
                <a:latin typeface="Cordia New" pitchFamily="34" charset="-34"/>
                <a:cs typeface="IrisUPC" pitchFamily="34" charset="-34"/>
              </a:rPr>
              <a:t>มาจากการเลือกตั้ง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105400" y="4267200"/>
            <a:ext cx="2819400" cy="914400"/>
          </a:xfrm>
          <a:prstGeom prst="rect">
            <a:avLst/>
          </a:prstGeom>
          <a:solidFill>
            <a:srgbClr val="FFFF99"/>
          </a:solidFill>
          <a:ln w="28575">
            <a:solidFill>
              <a:srgbClr val="666699"/>
            </a:solidFill>
            <a:miter lim="800000"/>
            <a:headEnd/>
            <a:tailEnd/>
          </a:ln>
          <a:effectLst>
            <a:outerShdw dist="107763" dir="18900000" algn="ctr" rotWithShape="0">
              <a:schemeClr val="hlink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b="1">
                <a:latin typeface="Cordia New" pitchFamily="34" charset="-34"/>
                <a:cs typeface="IrisUPC" pitchFamily="34" charset="-34"/>
              </a:rPr>
              <a:t>มาจากการเลือกตั้งของประชาชนโดยตรง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371600" y="2895600"/>
            <a:ext cx="2590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66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buFont typeface="Wingdings" pitchFamily="2" charset="2"/>
              <a:buChar char="S"/>
            </a:pPr>
            <a:r>
              <a:rPr lang="th-TH" altLang="th-TH" b="1">
                <a:latin typeface="Cordia New" pitchFamily="34" charset="-34"/>
                <a:cs typeface="IrisUPC" pitchFamily="34" charset="-34"/>
              </a:rPr>
              <a:t>  ส. อบจ.</a:t>
            </a:r>
          </a:p>
          <a:p>
            <a:pPr>
              <a:buFont typeface="Wingdings" pitchFamily="2" charset="2"/>
              <a:buChar char="S"/>
            </a:pPr>
            <a:r>
              <a:rPr lang="th-TH" altLang="th-TH" b="1">
                <a:latin typeface="Cordia New" pitchFamily="34" charset="-34"/>
                <a:cs typeface="IrisUPC" pitchFamily="34" charset="-34"/>
              </a:rPr>
              <a:t>  ส. อบต.</a:t>
            </a:r>
          </a:p>
          <a:p>
            <a:pPr>
              <a:buFont typeface="Wingdings" pitchFamily="2" charset="2"/>
              <a:buChar char="S"/>
            </a:pPr>
            <a:r>
              <a:rPr lang="th-TH" altLang="th-TH" b="1">
                <a:latin typeface="Cordia New" pitchFamily="34" charset="-34"/>
                <a:cs typeface="IrisUPC" pitchFamily="34" charset="-34"/>
              </a:rPr>
              <a:t>  ส. เทศบาล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286000" y="2590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2286000" y="1524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286000" y="1524000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6553200" y="1524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495800" y="1219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6553200" y="2590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486400" y="2895600"/>
            <a:ext cx="236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66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buFont typeface="Wingdings" pitchFamily="2" charset="2"/>
              <a:buChar char="S"/>
            </a:pPr>
            <a:r>
              <a:rPr lang="th-TH" altLang="th-TH" b="1">
                <a:latin typeface="Cordia New" pitchFamily="34" charset="-34"/>
                <a:cs typeface="IrisUPC" pitchFamily="34" charset="-34"/>
              </a:rPr>
              <a:t>  นายก อบจ.</a:t>
            </a:r>
          </a:p>
          <a:p>
            <a:pPr>
              <a:buFont typeface="Wingdings" pitchFamily="2" charset="2"/>
              <a:buChar char="S"/>
            </a:pPr>
            <a:r>
              <a:rPr lang="th-TH" altLang="th-TH" b="1">
                <a:latin typeface="Cordia New" pitchFamily="34" charset="-34"/>
                <a:cs typeface="IrisUPC" pitchFamily="34" charset="-34"/>
              </a:rPr>
              <a:t>  นายก อบต.</a:t>
            </a:r>
          </a:p>
          <a:p>
            <a:pPr>
              <a:buFont typeface="Wingdings" pitchFamily="2" charset="2"/>
              <a:buChar char="S"/>
            </a:pPr>
            <a:r>
              <a:rPr lang="th-TH" altLang="th-TH" b="1">
                <a:latin typeface="Cordia New" pitchFamily="34" charset="-34"/>
                <a:cs typeface="IrisUPC" pitchFamily="34" charset="-34"/>
              </a:rPr>
              <a:t>  นายกเทศมนตรี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267200" y="5943600"/>
            <a:ext cx="4343400" cy="609600"/>
          </a:xfrm>
          <a:prstGeom prst="rect">
            <a:avLst/>
          </a:prstGeom>
          <a:solidFill>
            <a:srgbClr val="FFFF99"/>
          </a:solidFill>
          <a:ln w="28575">
            <a:solidFill>
              <a:srgbClr val="666699"/>
            </a:solidFill>
            <a:miter lim="800000"/>
            <a:headEnd/>
            <a:tailEnd/>
          </a:ln>
          <a:effectLst>
            <a:outerShdw dist="107763" dir="18900000" algn="ctr" rotWithShape="0">
              <a:schemeClr val="hlink"/>
            </a:outerShdw>
          </a:effec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b="1">
                <a:latin typeface="Cordia New" pitchFamily="34" charset="-34"/>
                <a:cs typeface="IrisUPC" pitchFamily="34" charset="-34"/>
              </a:rPr>
              <a:t>พนักงานและข้าราชการส่วนท้องถิ่น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6477000" y="5181600"/>
            <a:ext cx="0" cy="6858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87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03350" y="620713"/>
            <a:ext cx="6551613" cy="8826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5000" b="1">
                <a:solidFill>
                  <a:srgbClr val="FF0000"/>
                </a:solidFill>
                <a:latin typeface="Angsana New" pitchFamily="18" charset="-34"/>
                <a:cs typeface="IrisUPC" pitchFamily="34" charset="-34"/>
              </a:rPr>
              <a:t>ความสัมพันธ์ระหว่างภารกิจ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0600" y="2133600"/>
            <a:ext cx="2209800" cy="5778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3000" b="1">
                <a:solidFill>
                  <a:srgbClr val="FF0000"/>
                </a:solidFill>
                <a:latin typeface="Angsana New" pitchFamily="18" charset="-34"/>
                <a:cs typeface="IrisUPC" pitchFamily="34" charset="-34"/>
              </a:rPr>
              <a:t>ภารกิจรัฐ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257800" y="2209800"/>
            <a:ext cx="2476500" cy="5778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th-TH" sz="3000" b="1">
                <a:solidFill>
                  <a:srgbClr val="FF0000"/>
                </a:solidFill>
                <a:latin typeface="Angsana New" pitchFamily="18" charset="-34"/>
                <a:cs typeface="IrisUPC" pitchFamily="34" charset="-34"/>
              </a:rPr>
              <a:t>ภารกิจท้องถิ่น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2997200"/>
            <a:ext cx="4374356" cy="354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 dirty="0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รักษาความสงบเรียบร้อย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 dirty="0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ป้องกันประเทศ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 dirty="0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การต่างประเทศ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 dirty="0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การอำนวยความยุติธรรม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 dirty="0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การอุตสาหกรรม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 dirty="0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การไฟฟ้า การประปา  การขนส่ง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 dirty="0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การศึกษา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 dirty="0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การสาธารณสุข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 dirty="0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ศิลปวัฒนธรรม</a:t>
            </a:r>
            <a:endParaRPr lang="th-TH" altLang="th-TH" dirty="0">
              <a:solidFill>
                <a:srgbClr val="FF0000"/>
              </a:solidFill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27538" y="2997200"/>
            <a:ext cx="4176712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 กำจัดขยะมูลฝอย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 รักษาความสะอาด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 ให้มีน้ำสะอาดหรือการประปา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 การตลาด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 โรงฆ่าสัตว์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 ให้มีและบำรุงทางบก  ทางน้ำ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Char char="V"/>
            </a:pPr>
            <a:r>
              <a:rPr lang="th-TH" altLang="th-TH" b="1">
                <a:solidFill>
                  <a:srgbClr val="FF0000"/>
                </a:solidFill>
                <a:latin typeface="AngsanaUPC" pitchFamily="18" charset="-34"/>
                <a:cs typeface="IrisUPC" pitchFamily="34" charset="-34"/>
              </a:rPr>
              <a:t>   ดูแลรักษาที่สาธารณะ</a:t>
            </a:r>
            <a:endParaRPr lang="th-TH" altLang="th-TH">
              <a:solidFill>
                <a:srgbClr val="FF0000"/>
              </a:solidFill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416175" y="1795463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526213" y="1773238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411413" y="1773238"/>
            <a:ext cx="411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621213" y="1544638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99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54" y="188640"/>
            <a:ext cx="9478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100" b="1" dirty="0" smtClean="0"/>
              <a:t>ความสัมพันธ์ระหว่างกรมส่งเสริมการปกครองท้องถิ่นกับองค์กรปกครองส่วนท้องถิ่น</a:t>
            </a:r>
            <a:endParaRPr lang="th-TH" sz="31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96952"/>
            <a:ext cx="1407533" cy="1402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052736"/>
            <a:ext cx="86469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วิสัยทัศน์</a:t>
            </a:r>
            <a:r>
              <a:rPr lang="en-US" dirty="0" smtClean="0"/>
              <a:t>: </a:t>
            </a:r>
            <a:r>
              <a:rPr lang="th-TH" dirty="0" smtClean="0"/>
              <a:t>เป็นองค์กรหลักในการส่งเสริมสนับสนุนให้ </a:t>
            </a:r>
            <a:r>
              <a:rPr lang="th-TH" dirty="0" err="1" smtClean="0"/>
              <a:t>อปท</a:t>
            </a:r>
            <a:r>
              <a:rPr lang="th-TH" dirty="0" smtClean="0"/>
              <a:t>.ปฏิบัติงานตามอำนาจหน้าที่</a:t>
            </a:r>
            <a:br>
              <a:rPr lang="th-TH" dirty="0" smtClean="0"/>
            </a:br>
            <a:r>
              <a:rPr lang="th-TH" dirty="0" smtClean="0"/>
              <a:t>                  ภายใต้หลัก</a:t>
            </a:r>
            <a:r>
              <a:rPr lang="th-TH" dirty="0" err="1" smtClean="0"/>
              <a:t>ธรรมาภิ</a:t>
            </a:r>
            <a:r>
              <a:rPr lang="th-TH" dirty="0" smtClean="0"/>
              <a:t>บาล เพื่อประโยชน์สุขของประชาชน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51320" y="3140968"/>
            <a:ext cx="136928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70C0"/>
                </a:solidFill>
              </a:rPr>
              <a:t>กระทรวง</a:t>
            </a:r>
          </a:p>
          <a:p>
            <a:pPr algn="ctr"/>
            <a:r>
              <a:rPr lang="th-TH" sz="3600" b="1" dirty="0" smtClean="0">
                <a:solidFill>
                  <a:srgbClr val="0070C0"/>
                </a:solidFill>
              </a:rPr>
              <a:t>กรม</a:t>
            </a:r>
            <a:endParaRPr lang="th-TH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7492" y="3098077"/>
            <a:ext cx="87075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3600" b="1" dirty="0" err="1" smtClean="0">
                <a:solidFill>
                  <a:srgbClr val="0070C0"/>
                </a:solidFill>
              </a:rPr>
              <a:t>อปท</a:t>
            </a:r>
            <a:r>
              <a:rPr lang="th-TH" sz="36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th-TH" sz="3600" b="1" dirty="0" smtClean="0">
                <a:solidFill>
                  <a:srgbClr val="0070C0"/>
                </a:solidFill>
              </a:rPr>
              <a:t>7,851</a:t>
            </a:r>
            <a:endParaRPr lang="th-TH" sz="3600" b="1" dirty="0">
              <a:solidFill>
                <a:srgbClr val="0070C0"/>
              </a:solidFill>
            </a:endParaRPr>
          </a:p>
        </p:txBody>
      </p:sp>
      <p:sp>
        <p:nvSpPr>
          <p:cNvPr id="7" name="ลูกศรซ้าย-ขวา 6"/>
          <p:cNvSpPr/>
          <p:nvPr/>
        </p:nvSpPr>
        <p:spPr>
          <a:xfrm>
            <a:off x="2123728" y="3356992"/>
            <a:ext cx="1368152" cy="72008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ซ้าย-ขวา 8"/>
          <p:cNvSpPr/>
          <p:nvPr/>
        </p:nvSpPr>
        <p:spPr>
          <a:xfrm>
            <a:off x="2276128" y="3509392"/>
            <a:ext cx="1368152" cy="72008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ซ้าย-ขวา 9"/>
          <p:cNvSpPr/>
          <p:nvPr/>
        </p:nvSpPr>
        <p:spPr>
          <a:xfrm>
            <a:off x="5220072" y="3356992"/>
            <a:ext cx="1368152" cy="72008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195736" y="4869160"/>
            <a:ext cx="5554726" cy="52322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 smtClean="0"/>
              <a:t>1. ที่ปรึกษา  2. นักวิชาการ  3. นักส่งเสริม 4. นักประสาน</a:t>
            </a:r>
            <a:endParaRPr lang="th-TH" dirty="0"/>
          </a:p>
        </p:txBody>
      </p:sp>
      <p:sp>
        <p:nvSpPr>
          <p:cNvPr id="11" name="รูปห้าเหลี่ยม 10"/>
          <p:cNvSpPr/>
          <p:nvPr/>
        </p:nvSpPr>
        <p:spPr>
          <a:xfrm>
            <a:off x="254723" y="4861019"/>
            <a:ext cx="1728192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บทบาท </a:t>
            </a:r>
            <a:r>
              <a:rPr lang="th-TH" dirty="0" err="1" smtClean="0">
                <a:solidFill>
                  <a:schemeClr val="tx1"/>
                </a:solidFill>
              </a:rPr>
              <a:t>สถ</a:t>
            </a:r>
            <a:r>
              <a:rPr lang="th-TH" dirty="0" smtClean="0">
                <a:solidFill>
                  <a:schemeClr val="tx1"/>
                </a:solidFill>
              </a:rPr>
              <a:t>.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8289" y="5544166"/>
            <a:ext cx="6463629" cy="954107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th-TH" dirty="0" smtClean="0"/>
              <a:t>ให้ข้อเสนอแนะเชิงนโยบาย  2. วางหลักเกณฑ์และมาตรฐาน 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การส่งเสริมและสนับสนุน   4.  กำกับ ติดตาม ประเมินผล</a:t>
            </a:r>
            <a:endParaRPr lang="th-TH" dirty="0"/>
          </a:p>
        </p:txBody>
      </p:sp>
      <p:sp>
        <p:nvSpPr>
          <p:cNvPr id="14" name="รูปห้าเหลี่ยม 13"/>
          <p:cNvSpPr/>
          <p:nvPr/>
        </p:nvSpPr>
        <p:spPr>
          <a:xfrm>
            <a:off x="254723" y="5661248"/>
            <a:ext cx="1728192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ภารกิจ  </a:t>
            </a:r>
            <a:r>
              <a:rPr lang="th-TH" dirty="0" err="1" smtClean="0">
                <a:solidFill>
                  <a:schemeClr val="tx1"/>
                </a:solidFill>
              </a:rPr>
              <a:t>สถ</a:t>
            </a:r>
            <a:r>
              <a:rPr lang="th-TH" dirty="0" smtClean="0">
                <a:solidFill>
                  <a:schemeClr val="tx1"/>
                </a:solidFill>
              </a:rPr>
              <a:t>.</a:t>
            </a: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0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738</Words>
  <Application>Microsoft Office PowerPoint</Application>
  <PresentationFormat>นำเสนอทางหน้าจอ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เทศบาล</vt:lpstr>
      <vt:lpstr>การนำนโยบายสู่การปฏิบัติและเตรียมความพร้อมรับมืออุบัติเหตุทางถนนขององค์กรปกครองส่วนท้องถิ่น</vt:lpstr>
      <vt:lpstr>ประเด็นนำเสนอ</vt:lpstr>
      <vt:lpstr>งานนำเสนอ PowerPoint</vt:lpstr>
      <vt:lpstr>งานนำเสนอ PowerPoint</vt:lpstr>
      <vt:lpstr>การกระจายอำนาจและการปกครองท้องถิ่น</vt:lpstr>
      <vt:lpstr>ความเป็นอิสระขององค์กรปกครองส่วนท้องถิ่น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การนำนโยบายสู่การปฏิบัติและเตรียมความพร้อมรับมืออุบัติเหตุทางถนนขององค์กรปกครองส่วนท้องถิ่น</dc:title>
  <dc:creator>NB_09</dc:creator>
  <cp:lastModifiedBy>NB_09</cp:lastModifiedBy>
  <cp:revision>9</cp:revision>
  <dcterms:created xsi:type="dcterms:W3CDTF">2015-11-29T14:36:19Z</dcterms:created>
  <dcterms:modified xsi:type="dcterms:W3CDTF">2015-11-29T15:55:30Z</dcterms:modified>
</cp:coreProperties>
</file>