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91" r:id="rId3"/>
    <p:sldId id="290" r:id="rId4"/>
    <p:sldId id="258" r:id="rId5"/>
    <p:sldId id="275" r:id="rId6"/>
    <p:sldId id="284" r:id="rId7"/>
    <p:sldId id="285" r:id="rId8"/>
    <p:sldId id="286" r:id="rId9"/>
    <p:sldId id="287" r:id="rId10"/>
    <p:sldId id="288" r:id="rId11"/>
    <p:sldId id="276" r:id="rId12"/>
    <p:sldId id="277" r:id="rId13"/>
    <p:sldId id="280" r:id="rId14"/>
    <p:sldId id="289" r:id="rId15"/>
    <p:sldId id="281" r:id="rId16"/>
    <p:sldId id="283" r:id="rId17"/>
    <p:sldId id="282" r:id="rId18"/>
    <p:sldId id="259" r:id="rId19"/>
    <p:sldId id="261" r:id="rId20"/>
    <p:sldId id="262" r:id="rId21"/>
    <p:sldId id="265" r:id="rId22"/>
  </p:sldIdLst>
  <p:sldSz cx="9144000" cy="6858000" type="screen4x3"/>
  <p:notesSz cx="6797675" cy="987425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CC"/>
    <a:srgbClr val="008000"/>
    <a:srgbClr val="CCCCFF"/>
    <a:srgbClr val="CCFFCC"/>
    <a:srgbClr val="CCFF99"/>
    <a:srgbClr val="FF7C80"/>
    <a:srgbClr val="CCFF66"/>
    <a:srgbClr val="CC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80" autoAdjust="0"/>
  </p:normalViewPr>
  <p:slideViewPr>
    <p:cSldViewPr>
      <p:cViewPr>
        <p:scale>
          <a:sx n="70" d="100"/>
          <a:sy n="70" d="100"/>
        </p:scale>
        <p:origin x="-130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&#3585;&#3619;&#3634;&#3615;&#3619;&#3623;&#3617;-&#3619;&#3634;&#3618;&#3650;&#3619;&#3588;%2023%20&#3648;&#3617;.&#3618;.57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601076927239824E-2"/>
          <c:y val="3.6194033203062345E-2"/>
          <c:w val="0.72907933544391168"/>
          <c:h val="0.84531916395535756"/>
        </c:manualLayout>
      </c:layout>
      <c:lineChart>
        <c:grouping val="standar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หลอดเลือดสมอง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dLbls>
            <c:dLbl>
              <c:idx val="0"/>
              <c:layout>
                <c:manualLayout>
                  <c:x val="-3.6082474226804252E-2"/>
                  <c:y val="-3.911980440097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0309278350515762E-2"/>
                  <c:y val="-1.95599022004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5463917525773196E-2"/>
                  <c:y val="1.3039678108696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5463917525773196E-2"/>
                  <c:y val="1.9559902200488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900343642612314E-2"/>
                  <c:y val="-3.585982070089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Sheet3!$B$1:$M$1</c:f>
              <c:numCache>
                <c:formatCode>General</c:formatCode>
                <c:ptCount val="12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</c:numCache>
            </c:numRef>
          </c:cat>
          <c:val>
            <c:numRef>
              <c:f>Sheet3!$B$2:$M$2</c:f>
              <c:numCache>
                <c:formatCode>General</c:formatCode>
                <c:ptCount val="12"/>
                <c:pt idx="0">
                  <c:v>21.5</c:v>
                </c:pt>
                <c:pt idx="1">
                  <c:v>29.1</c:v>
                </c:pt>
                <c:pt idx="2">
                  <c:v>30.8</c:v>
                </c:pt>
                <c:pt idx="3">
                  <c:v>25.3</c:v>
                </c:pt>
                <c:pt idx="4">
                  <c:v>20.6</c:v>
                </c:pt>
                <c:pt idx="5">
                  <c:v>20.8</c:v>
                </c:pt>
                <c:pt idx="6">
                  <c:v>20.8</c:v>
                </c:pt>
                <c:pt idx="7">
                  <c:v>21</c:v>
                </c:pt>
                <c:pt idx="8">
                  <c:v>27.5</c:v>
                </c:pt>
                <c:pt idx="9">
                  <c:v>30</c:v>
                </c:pt>
                <c:pt idx="10">
                  <c:v>31.69</c:v>
                </c:pt>
                <c:pt idx="11">
                  <c:v>36.130000000000003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หัวใจขาดเลือด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dLbls>
            <c:dLbl>
              <c:idx val="0"/>
              <c:layout>
                <c:manualLayout>
                  <c:x val="-2.0618556701030931E-2"/>
                  <c:y val="1.62999185004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336769759450242E-2"/>
                  <c:y val="3.259983700081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546391752577414E-3"/>
                  <c:y val="-1.95599022004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364261168384892E-3"/>
                  <c:y val="9.7799511002445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336769759450242E-2"/>
                  <c:y val="-4.237978810105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8900343642612314E-2"/>
                  <c:y val="-2.933985330073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463917525773196E-2"/>
                  <c:y val="1.95599022004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2027491408934781E-2"/>
                  <c:y val="2.2819885900571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463917525773196E-2"/>
                  <c:y val="-2.9339853300733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Sheet3!$B$1:$M$1</c:f>
              <c:numCache>
                <c:formatCode>General</c:formatCode>
                <c:ptCount val="12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</c:numCache>
            </c:numRef>
          </c:cat>
          <c:val>
            <c:numRef>
              <c:f>Sheet3!$B$3:$M$3</c:f>
              <c:numCache>
                <c:formatCode>General</c:formatCode>
                <c:ptCount val="12"/>
                <c:pt idx="0">
                  <c:v>14.4</c:v>
                </c:pt>
                <c:pt idx="1">
                  <c:v>19.100000000000001</c:v>
                </c:pt>
                <c:pt idx="2">
                  <c:v>17.7</c:v>
                </c:pt>
                <c:pt idx="3">
                  <c:v>18.7</c:v>
                </c:pt>
                <c:pt idx="4">
                  <c:v>19.399999999999999</c:v>
                </c:pt>
                <c:pt idx="5">
                  <c:v>20.8</c:v>
                </c:pt>
                <c:pt idx="6">
                  <c:v>21.2</c:v>
                </c:pt>
                <c:pt idx="7">
                  <c:v>20.7</c:v>
                </c:pt>
                <c:pt idx="8">
                  <c:v>20.5</c:v>
                </c:pt>
                <c:pt idx="9">
                  <c:v>22.5</c:v>
                </c:pt>
                <c:pt idx="10">
                  <c:v>23.45</c:v>
                </c:pt>
                <c:pt idx="11">
                  <c:v>26.91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Sheet3!$A$5</c:f>
              <c:strCache>
                <c:ptCount val="1"/>
                <c:pt idx="0">
                  <c:v>เบาหวาน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Sheet3!$B$1:$M$1</c:f>
              <c:numCache>
                <c:formatCode>General</c:formatCode>
                <c:ptCount val="12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</c:numCache>
            </c:numRef>
          </c:cat>
          <c:val>
            <c:numRef>
              <c:f>Sheet3!$B$5:$M$5</c:f>
              <c:numCache>
                <c:formatCode>General</c:formatCode>
                <c:ptCount val="12"/>
                <c:pt idx="0">
                  <c:v>11.8</c:v>
                </c:pt>
                <c:pt idx="1">
                  <c:v>10.6</c:v>
                </c:pt>
                <c:pt idx="2">
                  <c:v>12.3</c:v>
                </c:pt>
                <c:pt idx="3">
                  <c:v>11.9</c:v>
                </c:pt>
                <c:pt idx="4">
                  <c:v>12</c:v>
                </c:pt>
                <c:pt idx="5">
                  <c:v>12.2</c:v>
                </c:pt>
                <c:pt idx="6">
                  <c:v>12.2</c:v>
                </c:pt>
                <c:pt idx="7">
                  <c:v>11.1</c:v>
                </c:pt>
                <c:pt idx="8">
                  <c:v>10.8</c:v>
                </c:pt>
                <c:pt idx="9">
                  <c:v>11.9</c:v>
                </c:pt>
                <c:pt idx="10">
                  <c:v>12.06</c:v>
                </c:pt>
                <c:pt idx="11">
                  <c:v>14.93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Sheet3!$A$6</c:f>
              <c:strCache>
                <c:ptCount val="1"/>
                <c:pt idx="0">
                  <c:v>ปอดอุดกั้นเรื้อรัง 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dLbls>
            <c:dLbl>
              <c:idx val="11"/>
              <c:layout>
                <c:manualLayout>
                  <c:x val="-6.8728522336769914E-3"/>
                  <c:y val="-1.3039934800325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Sheet3!$B$1:$M$1</c:f>
              <c:numCache>
                <c:formatCode>General</c:formatCode>
                <c:ptCount val="12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</c:numCache>
            </c:numRef>
          </c:cat>
          <c:val>
            <c:numRef>
              <c:f>Sheet3!$B$6:$M$6</c:f>
              <c:numCache>
                <c:formatCode>General</c:formatCode>
                <c:ptCount val="12"/>
                <c:pt idx="4">
                  <c:v>1.1299999999999721</c:v>
                </c:pt>
                <c:pt idx="5">
                  <c:v>1.47</c:v>
                </c:pt>
                <c:pt idx="6">
                  <c:v>1.6900000000000241</c:v>
                </c:pt>
                <c:pt idx="7">
                  <c:v>1.7100000000000199</c:v>
                </c:pt>
                <c:pt idx="8">
                  <c:v>1.7600000000000229</c:v>
                </c:pt>
                <c:pt idx="9">
                  <c:v>2.5299999999999998</c:v>
                </c:pt>
                <c:pt idx="10">
                  <c:v>7.6</c:v>
                </c:pt>
                <c:pt idx="11">
                  <c:v>8.76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Sheet3!$A$7</c:f>
              <c:strCache>
                <c:ptCount val="1"/>
                <c:pt idx="0">
                  <c:v>ความดันโลหิตสูง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dLbls>
            <c:dLbl>
              <c:idx val="11"/>
              <c:layout>
                <c:manualLayout>
                  <c:x val="-1.0309278350515762E-2"/>
                  <c:y val="6.519967400163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Sheet3!$B$1:$M$1</c:f>
              <c:numCache>
                <c:formatCode>General</c:formatCode>
                <c:ptCount val="12"/>
                <c:pt idx="0">
                  <c:v>2545</c:v>
                </c:pt>
                <c:pt idx="1">
                  <c:v>2546</c:v>
                </c:pt>
                <c:pt idx="2">
                  <c:v>2547</c:v>
                </c:pt>
                <c:pt idx="3">
                  <c:v>2548</c:v>
                </c:pt>
                <c:pt idx="4">
                  <c:v>2549</c:v>
                </c:pt>
                <c:pt idx="5">
                  <c:v>2550</c:v>
                </c:pt>
                <c:pt idx="6">
                  <c:v>2551</c:v>
                </c:pt>
                <c:pt idx="7">
                  <c:v>2552</c:v>
                </c:pt>
                <c:pt idx="8">
                  <c:v>2553</c:v>
                </c:pt>
                <c:pt idx="9">
                  <c:v>2554</c:v>
                </c:pt>
                <c:pt idx="10">
                  <c:v>2555</c:v>
                </c:pt>
                <c:pt idx="11">
                  <c:v>2556</c:v>
                </c:pt>
              </c:numCache>
            </c:numRef>
          </c:cat>
          <c:val>
            <c:numRef>
              <c:f>Sheet3!$B$7:$M$7</c:f>
              <c:numCache>
                <c:formatCode>General</c:formatCode>
                <c:ptCount val="12"/>
                <c:pt idx="0">
                  <c:v>5.0999999999999996</c:v>
                </c:pt>
                <c:pt idx="1">
                  <c:v>5.4</c:v>
                </c:pt>
                <c:pt idx="2">
                  <c:v>4</c:v>
                </c:pt>
                <c:pt idx="3">
                  <c:v>3.9</c:v>
                </c:pt>
                <c:pt idx="4">
                  <c:v>3.8</c:v>
                </c:pt>
                <c:pt idx="5">
                  <c:v>3.6</c:v>
                </c:pt>
                <c:pt idx="6">
                  <c:v>3.9</c:v>
                </c:pt>
                <c:pt idx="7">
                  <c:v>3.6</c:v>
                </c:pt>
                <c:pt idx="8">
                  <c:v>3.9</c:v>
                </c:pt>
                <c:pt idx="9">
                  <c:v>5.7</c:v>
                </c:pt>
                <c:pt idx="10">
                  <c:v>5.73</c:v>
                </c:pt>
                <c:pt idx="11">
                  <c:v>7.99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487808"/>
        <c:axId val="174518272"/>
      </c:lineChart>
      <c:catAx>
        <c:axId val="17448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600" b="1"/>
            </a:pPr>
            <a:endParaRPr lang="th-TH"/>
          </a:p>
        </c:txPr>
        <c:crossAx val="174518272"/>
        <c:crosses val="autoZero"/>
        <c:auto val="1"/>
        <c:lblAlgn val="ctr"/>
        <c:lblOffset val="100"/>
        <c:noMultiLvlLbl val="0"/>
      </c:catAx>
      <c:valAx>
        <c:axId val="174518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400" b="1"/>
            </a:pPr>
            <a:endParaRPr lang="th-TH"/>
          </a:p>
        </c:txPr>
        <c:crossAx val="174487808"/>
        <c:crosses val="autoZero"/>
        <c:crossBetween val="between"/>
      </c:valAx>
      <c:spPr>
        <a:ln w="19050"/>
      </c:spPr>
    </c:plotArea>
    <c:legend>
      <c:legendPos val="r"/>
      <c:layout>
        <c:manualLayout>
          <c:xMode val="edge"/>
          <c:yMode val="edge"/>
          <c:x val="0.80229992384576709"/>
          <c:y val="0.13606213303693618"/>
          <c:w val="0.19570670411058724"/>
          <c:h val="0.74049047274229873"/>
        </c:manualLayout>
      </c:layout>
      <c:overlay val="0"/>
      <c:spPr>
        <a:ln w="28575"/>
      </c:spPr>
      <c:txPr>
        <a:bodyPr/>
        <a:lstStyle/>
        <a:p>
          <a:pPr>
            <a:defRPr lang="en-US" sz="1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จังหวัดสิงห์บุรี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34.21</c:v>
                </c:pt>
                <c:pt idx="1">
                  <c:v>36.18</c:v>
                </c:pt>
                <c:pt idx="2">
                  <c:v>30.64</c:v>
                </c:pt>
                <c:pt idx="3">
                  <c:v>38.14</c:v>
                </c:pt>
                <c:pt idx="4">
                  <c:v>43.9</c:v>
                </c:pt>
                <c:pt idx="5">
                  <c:v>44.99</c:v>
                </c:pt>
                <c:pt idx="6">
                  <c:v>55.879999999999995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จังหวัดอ่างทอง</c:v>
                </c:pt>
              </c:strCache>
            </c:strRef>
          </c:tx>
          <c:spPr>
            <a:ln w="50800">
              <a:solidFill>
                <a:srgbClr val="FF33CC"/>
              </a:solidFill>
            </a:ln>
          </c:spPr>
          <c:marker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22.17</c:v>
                </c:pt>
                <c:pt idx="1">
                  <c:v>25.650000000000002</c:v>
                </c:pt>
                <c:pt idx="2">
                  <c:v>27.03</c:v>
                </c:pt>
                <c:pt idx="3">
                  <c:v>41.42</c:v>
                </c:pt>
                <c:pt idx="4">
                  <c:v>33.74</c:v>
                </c:pt>
                <c:pt idx="5">
                  <c:v>38.03</c:v>
                </c:pt>
                <c:pt idx="6">
                  <c:v>50.39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อัตราตายประเทศ</c:v>
                </c:pt>
              </c:strCache>
            </c:strRef>
          </c:tx>
          <c:spPr>
            <a:ln w="5080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20.650000000000002</c:v>
                </c:pt>
                <c:pt idx="1">
                  <c:v>20.779999999999998</c:v>
                </c:pt>
                <c:pt idx="2">
                  <c:v>21.04</c:v>
                </c:pt>
                <c:pt idx="3">
                  <c:v>27.53</c:v>
                </c:pt>
                <c:pt idx="4">
                  <c:v>30.04</c:v>
                </c:pt>
                <c:pt idx="5">
                  <c:v>31.69</c:v>
                </c:pt>
                <c:pt idx="6">
                  <c:v>36.130000000000003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525312"/>
        <c:axId val="160556160"/>
      </c:lineChart>
      <c:catAx>
        <c:axId val="16052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0556160"/>
        <c:crosses val="autoZero"/>
        <c:auto val="1"/>
        <c:lblAlgn val="ctr"/>
        <c:lblOffset val="100"/>
        <c:noMultiLvlLbl val="0"/>
      </c:catAx>
      <c:valAx>
        <c:axId val="160556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05253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FFFF99"/>
    </a:solidFill>
  </c:spPr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CVD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1927</c:v>
                </c:pt>
                <c:pt idx="1">
                  <c:v>2596.86</c:v>
                </c:pt>
                <c:pt idx="2">
                  <c:v>2858.13</c:v>
                </c:pt>
                <c:pt idx="4">
                  <c:v>3258.2</c:v>
                </c:pt>
                <c:pt idx="5">
                  <c:v>3336.88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IHD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</c:numCache>
            </c:numRef>
          </c:cat>
          <c:val>
            <c:numRef>
              <c:f>Sheet1!$C$2:$C$7</c:f>
              <c:numCache>
                <c:formatCode>0.00</c:formatCode>
                <c:ptCount val="6"/>
                <c:pt idx="0">
                  <c:v>347.57003754641653</c:v>
                </c:pt>
                <c:pt idx="1">
                  <c:v>359.34000000000003</c:v>
                </c:pt>
                <c:pt idx="2">
                  <c:v>397.24</c:v>
                </c:pt>
                <c:pt idx="3">
                  <c:v>412.7</c:v>
                </c:pt>
                <c:pt idx="4">
                  <c:v>427.53</c:v>
                </c:pt>
                <c:pt idx="5">
                  <c:v>431.91485061690656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Stroke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</c:numCache>
            </c:numRef>
          </c:cat>
          <c:val>
            <c:numRef>
              <c:f>Sheet1!$D$2:$D$7</c:f>
              <c:numCache>
                <c:formatCode>0.00</c:formatCode>
                <c:ptCount val="6"/>
                <c:pt idx="0">
                  <c:v>140.42246189719995</c:v>
                </c:pt>
                <c:pt idx="1">
                  <c:v>277.67</c:v>
                </c:pt>
                <c:pt idx="2">
                  <c:v>307.92999999999995</c:v>
                </c:pt>
                <c:pt idx="3">
                  <c:v>330.6</c:v>
                </c:pt>
                <c:pt idx="4">
                  <c:v>354.53999999999991</c:v>
                </c:pt>
                <c:pt idx="5">
                  <c:v>366.81247926573815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45056"/>
        <c:axId val="162846976"/>
      </c:lineChart>
      <c:catAx>
        <c:axId val="16284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2846976"/>
        <c:crosses val="autoZero"/>
        <c:auto val="1"/>
        <c:lblAlgn val="ctr"/>
        <c:lblOffset val="100"/>
        <c:noMultiLvlLbl val="0"/>
      </c:catAx>
      <c:valAx>
        <c:axId val="162846976"/>
        <c:scaling>
          <c:orientation val="minMax"/>
          <c:max val="36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2845056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FFFF99"/>
    </a:solidFill>
  </c:spPr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625.07580000000007</c:v>
                </c:pt>
                <c:pt idx="1">
                  <c:v>272.57129999999995</c:v>
                </c:pt>
                <c:pt idx="2">
                  <c:v>497.53139999999985</c:v>
                </c:pt>
                <c:pt idx="3">
                  <c:v>1187.6308999999999</c:v>
                </c:pt>
                <c:pt idx="4">
                  <c:v>523.02209999999991</c:v>
                </c:pt>
                <c:pt idx="5">
                  <c:v>1154.9383</c:v>
                </c:pt>
                <c:pt idx="6">
                  <c:v>587.96059999999989</c:v>
                </c:pt>
                <c:pt idx="7">
                  <c:v>435.87609999999995</c:v>
                </c:pt>
                <c:pt idx="8">
                  <c:v>412.7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2555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643.37759999999992</c:v>
                </c:pt>
                <c:pt idx="1">
                  <c:v>324.24759999999992</c:v>
                </c:pt>
                <c:pt idx="2">
                  <c:v>545.54809999999998</c:v>
                </c:pt>
                <c:pt idx="3">
                  <c:v>1265.6177</c:v>
                </c:pt>
                <c:pt idx="4">
                  <c:v>541.80919999999992</c:v>
                </c:pt>
                <c:pt idx="5">
                  <c:v>1080.1210999999998</c:v>
                </c:pt>
                <c:pt idx="6">
                  <c:v>615.82069999999987</c:v>
                </c:pt>
                <c:pt idx="7">
                  <c:v>566.59670000000017</c:v>
                </c:pt>
                <c:pt idx="8">
                  <c:v>427.53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2556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665.81199036008684</c:v>
                </c:pt>
                <c:pt idx="1">
                  <c:v>304.93589829592389</c:v>
                </c:pt>
                <c:pt idx="2">
                  <c:v>546.53530047502943</c:v>
                </c:pt>
                <c:pt idx="3">
                  <c:v>1127.1744530614112</c:v>
                </c:pt>
                <c:pt idx="4">
                  <c:v>537.3244592785104</c:v>
                </c:pt>
                <c:pt idx="5">
                  <c:v>1087.0943353697762</c:v>
                </c:pt>
                <c:pt idx="6">
                  <c:v>705.55197847803493</c:v>
                </c:pt>
                <c:pt idx="7">
                  <c:v>581.70238900907191</c:v>
                </c:pt>
                <c:pt idx="8">
                  <c:v>431.91485061690656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40480"/>
        <c:axId val="107942272"/>
      </c:barChart>
      <c:catAx>
        <c:axId val="107940480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942272"/>
        <c:crosses val="autoZero"/>
        <c:auto val="1"/>
        <c:lblAlgn val="ctr"/>
        <c:lblOffset val="100"/>
        <c:noMultiLvlLbl val="0"/>
      </c:catAx>
      <c:valAx>
        <c:axId val="10794227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079404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จังหวัดสิงห์บุรี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929.22</c:v>
                </c:pt>
                <c:pt idx="1">
                  <c:v>992.11</c:v>
                </c:pt>
                <c:pt idx="2">
                  <c:v>1073.6899999999998</c:v>
                </c:pt>
                <c:pt idx="3">
                  <c:v>1232.2</c:v>
                </c:pt>
                <c:pt idx="4">
                  <c:v>1154.94</c:v>
                </c:pt>
                <c:pt idx="5">
                  <c:v>1080.1199999999999</c:v>
                </c:pt>
                <c:pt idx="6">
                  <c:v>2078.86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จังหวัดอ่างทอง</c:v>
                </c:pt>
              </c:strCache>
            </c:strRef>
          </c:tx>
          <c:spPr>
            <a:ln w="50800">
              <a:solidFill>
                <a:srgbClr val="FF33CC"/>
              </a:solidFill>
            </a:ln>
          </c:spPr>
          <c:marker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836.45999999999992</c:v>
                </c:pt>
                <c:pt idx="1">
                  <c:v>833.39</c:v>
                </c:pt>
                <c:pt idx="2">
                  <c:v>833.16</c:v>
                </c:pt>
                <c:pt idx="3">
                  <c:v>1073.05</c:v>
                </c:pt>
                <c:pt idx="4">
                  <c:v>1187.6299999999999</c:v>
                </c:pt>
                <c:pt idx="5">
                  <c:v>1265.6199999999999</c:v>
                </c:pt>
                <c:pt idx="6">
                  <c:v>1127.1699999999998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อัตราป่วยในประเทศ</c:v>
                </c:pt>
              </c:strCache>
            </c:strRef>
          </c:tx>
          <c:spPr>
            <a:ln w="5080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328.63</c:v>
                </c:pt>
                <c:pt idx="1">
                  <c:v>347.57</c:v>
                </c:pt>
                <c:pt idx="2">
                  <c:v>359.34000000000003</c:v>
                </c:pt>
                <c:pt idx="3">
                  <c:v>397.24</c:v>
                </c:pt>
                <c:pt idx="4">
                  <c:v>412.7</c:v>
                </c:pt>
                <c:pt idx="5">
                  <c:v>427.53</c:v>
                </c:pt>
                <c:pt idx="6">
                  <c:v>435.18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65824"/>
        <c:axId val="107996672"/>
      </c:lineChart>
      <c:catAx>
        <c:axId val="10796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996672"/>
        <c:crosses val="autoZero"/>
        <c:auto val="1"/>
        <c:lblAlgn val="ctr"/>
        <c:lblOffset val="100"/>
        <c:noMultiLvlLbl val="0"/>
      </c:catAx>
      <c:valAx>
        <c:axId val="107996672"/>
        <c:scaling>
          <c:orientation val="minMax"/>
          <c:max val="22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7965824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FFFF99"/>
    </a:solidFill>
  </c:spPr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292.93679999999995</c:v>
                </c:pt>
                <c:pt idx="1">
                  <c:v>253.43820000000005</c:v>
                </c:pt>
                <c:pt idx="2">
                  <c:v>301.95889999999991</c:v>
                </c:pt>
                <c:pt idx="3">
                  <c:v>519.1273000000001</c:v>
                </c:pt>
                <c:pt idx="4">
                  <c:v>347.6232</c:v>
                </c:pt>
                <c:pt idx="5">
                  <c:v>562.29100000000005</c:v>
                </c:pt>
                <c:pt idx="6">
                  <c:v>556.61569999999983</c:v>
                </c:pt>
                <c:pt idx="7">
                  <c:v>591.0385</c:v>
                </c:pt>
                <c:pt idx="8">
                  <c:v>330.6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2555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312.85610000000003</c:v>
                </c:pt>
                <c:pt idx="1">
                  <c:v>326.59509999999995</c:v>
                </c:pt>
                <c:pt idx="2">
                  <c:v>336.46149999999994</c:v>
                </c:pt>
                <c:pt idx="3">
                  <c:v>562.73160000000007</c:v>
                </c:pt>
                <c:pt idx="4">
                  <c:v>359.92939999999993</c:v>
                </c:pt>
                <c:pt idx="5">
                  <c:v>541.23199999999997</c:v>
                </c:pt>
                <c:pt idx="6">
                  <c:v>581.63519999999994</c:v>
                </c:pt>
                <c:pt idx="7">
                  <c:v>515.12360000000001</c:v>
                </c:pt>
                <c:pt idx="8">
                  <c:v>354.53999999999991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2556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294.17575521792065</c:v>
                </c:pt>
                <c:pt idx="1">
                  <c:v>327.83963170030034</c:v>
                </c:pt>
                <c:pt idx="2">
                  <c:v>361.55025510845252</c:v>
                </c:pt>
                <c:pt idx="3">
                  <c:v>574.33396639265402</c:v>
                </c:pt>
                <c:pt idx="4">
                  <c:v>352.89539125215191</c:v>
                </c:pt>
                <c:pt idx="5">
                  <c:v>586.98398238108882</c:v>
                </c:pt>
                <c:pt idx="6">
                  <c:v>592.55528709765849</c:v>
                </c:pt>
                <c:pt idx="7">
                  <c:v>535.5417421341084</c:v>
                </c:pt>
                <c:pt idx="8">
                  <c:v>366.81247926573815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793152"/>
        <c:axId val="161794688"/>
      </c:barChart>
      <c:catAx>
        <c:axId val="161793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61794688"/>
        <c:crosses val="autoZero"/>
        <c:auto val="1"/>
        <c:lblAlgn val="ctr"/>
        <c:lblOffset val="100"/>
        <c:noMultiLvlLbl val="0"/>
      </c:catAx>
      <c:valAx>
        <c:axId val="161794688"/>
        <c:scaling>
          <c:orientation val="minMax"/>
          <c:max val="800"/>
          <c:min val="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61793152"/>
        <c:crosses val="autoZero"/>
        <c:crossBetween val="between"/>
        <c:majorUnit val="20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จังหวัดสิงห์บุรี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504.83</c:v>
                </c:pt>
                <c:pt idx="1">
                  <c:v>254.99</c:v>
                </c:pt>
                <c:pt idx="2">
                  <c:v>570.03</c:v>
                </c:pt>
                <c:pt idx="3">
                  <c:v>550.28000000000009</c:v>
                </c:pt>
                <c:pt idx="4">
                  <c:v>562.29000000000008</c:v>
                </c:pt>
                <c:pt idx="5">
                  <c:v>541.23</c:v>
                </c:pt>
                <c:pt idx="6">
                  <c:v>586.98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จังหวัดอ่างทอง</c:v>
                </c:pt>
              </c:strCache>
            </c:strRef>
          </c:tx>
          <c:spPr>
            <a:ln w="50800">
              <a:solidFill>
                <a:srgbClr val="FF33CC"/>
              </a:solidFill>
            </a:ln>
          </c:spPr>
          <c:marker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365.96999999999997</c:v>
                </c:pt>
                <c:pt idx="1">
                  <c:v>198.53</c:v>
                </c:pt>
                <c:pt idx="2">
                  <c:v>401.66</c:v>
                </c:pt>
                <c:pt idx="3">
                  <c:v>467.9</c:v>
                </c:pt>
                <c:pt idx="4">
                  <c:v>519.13</c:v>
                </c:pt>
                <c:pt idx="5">
                  <c:v>562.73</c:v>
                </c:pt>
                <c:pt idx="6">
                  <c:v>574.32999999999993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อัตราป่วยในประเทศ</c:v>
                </c:pt>
              </c:strCache>
            </c:strRef>
          </c:tx>
          <c:spPr>
            <a:ln w="5080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255.85000000000002</c:v>
                </c:pt>
                <c:pt idx="1">
                  <c:v>140.41999999999999</c:v>
                </c:pt>
                <c:pt idx="2">
                  <c:v>266.67</c:v>
                </c:pt>
                <c:pt idx="3">
                  <c:v>307.92999999999995</c:v>
                </c:pt>
                <c:pt idx="4">
                  <c:v>330.6</c:v>
                </c:pt>
                <c:pt idx="5">
                  <c:v>354.54</c:v>
                </c:pt>
                <c:pt idx="6">
                  <c:v>366.81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830784"/>
        <c:axId val="161849344"/>
      </c:lineChart>
      <c:catAx>
        <c:axId val="16183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1849344"/>
        <c:crosses val="autoZero"/>
        <c:auto val="1"/>
        <c:lblAlgn val="ctr"/>
        <c:lblOffset val="100"/>
        <c:noMultiLvlLbl val="0"/>
      </c:catAx>
      <c:valAx>
        <c:axId val="1618493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1830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FFFF99"/>
    </a:solidFill>
  </c:spPr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CVD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55.2</c:v>
                </c:pt>
                <c:pt idx="1">
                  <c:v>56</c:v>
                </c:pt>
                <c:pt idx="2">
                  <c:v>55.230000000000004</c:v>
                </c:pt>
                <c:pt idx="3">
                  <c:v>61.94</c:v>
                </c:pt>
                <c:pt idx="4">
                  <c:v>61.94</c:v>
                </c:pt>
                <c:pt idx="5">
                  <c:v>72.11999999999999</c:v>
                </c:pt>
                <c:pt idx="6">
                  <c:v>84.38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IHD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20.8</c:v>
                </c:pt>
                <c:pt idx="1">
                  <c:v>21.2</c:v>
                </c:pt>
                <c:pt idx="2">
                  <c:v>20.7</c:v>
                </c:pt>
                <c:pt idx="3">
                  <c:v>20.5</c:v>
                </c:pt>
                <c:pt idx="4">
                  <c:v>22.5</c:v>
                </c:pt>
                <c:pt idx="5">
                  <c:v>23.5</c:v>
                </c:pt>
                <c:pt idx="6">
                  <c:v>26.91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Stroke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Sheet1!$A$2:$A$8</c:f>
              <c:numCache>
                <c:formatCode>General</c:formatCode>
                <c:ptCount val="7"/>
                <c:pt idx="0">
                  <c:v>2550</c:v>
                </c:pt>
                <c:pt idx="1">
                  <c:v>2551</c:v>
                </c:pt>
                <c:pt idx="2">
                  <c:v>2552</c:v>
                </c:pt>
                <c:pt idx="3">
                  <c:v>2553</c:v>
                </c:pt>
                <c:pt idx="4">
                  <c:v>2554</c:v>
                </c:pt>
                <c:pt idx="5">
                  <c:v>2555</c:v>
                </c:pt>
                <c:pt idx="6">
                  <c:v>2556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20.8</c:v>
                </c:pt>
                <c:pt idx="1">
                  <c:v>20.779999999999998</c:v>
                </c:pt>
                <c:pt idx="2">
                  <c:v>21.04</c:v>
                </c:pt>
                <c:pt idx="3">
                  <c:v>27.53</c:v>
                </c:pt>
                <c:pt idx="4">
                  <c:v>30.04</c:v>
                </c:pt>
                <c:pt idx="5">
                  <c:v>31.69</c:v>
                </c:pt>
                <c:pt idx="6">
                  <c:v>36.130000000000003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08896"/>
        <c:axId val="160469760"/>
      </c:lineChart>
      <c:catAx>
        <c:axId val="1414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0469760"/>
        <c:crosses val="autoZero"/>
        <c:auto val="1"/>
        <c:lblAlgn val="ctr"/>
        <c:lblOffset val="100"/>
        <c:noMultiLvlLbl val="0"/>
      </c:catAx>
      <c:valAx>
        <c:axId val="160469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14088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rgbClr val="FFFF99"/>
    </a:solidFill>
  </c:spPr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เขต 1 </c:v>
                </c:pt>
                <c:pt idx="1">
                  <c:v>เขต.2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ทั่วประเทศ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66.927925359495177</c:v>
                </c:pt>
                <c:pt idx="1">
                  <c:v>69.475025518319484</c:v>
                </c:pt>
                <c:pt idx="2">
                  <c:v>70.142848417088672</c:v>
                </c:pt>
                <c:pt idx="3">
                  <c:v>86.058519793459539</c:v>
                </c:pt>
                <c:pt idx="4">
                  <c:v>67.407882982922473</c:v>
                </c:pt>
                <c:pt idx="5">
                  <c:v>68.792354605145519</c:v>
                </c:pt>
                <c:pt idx="6">
                  <c:v>40.547093567922069</c:v>
                </c:pt>
                <c:pt idx="7">
                  <c:v>35.373999078638995</c:v>
                </c:pt>
                <c:pt idx="8">
                  <c:v>48.76187405027526</c:v>
                </c:pt>
                <c:pt idx="9">
                  <c:v>44.973313694396154</c:v>
                </c:pt>
                <c:pt idx="10">
                  <c:v>53.299666417605003</c:v>
                </c:pt>
                <c:pt idx="11">
                  <c:v>59.165665997658117</c:v>
                </c:pt>
                <c:pt idx="12" formatCode="General">
                  <c:v>61.94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2555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เขต 1 </c:v>
                </c:pt>
                <c:pt idx="1">
                  <c:v>เขต.2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ทั่วประเทศ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81.320913668112084</c:v>
                </c:pt>
                <c:pt idx="1">
                  <c:v>78.03612007436999</c:v>
                </c:pt>
                <c:pt idx="2">
                  <c:v>109.41540485194542</c:v>
                </c:pt>
                <c:pt idx="3">
                  <c:v>93.536949360052844</c:v>
                </c:pt>
                <c:pt idx="4">
                  <c:v>77.53822532147656</c:v>
                </c:pt>
                <c:pt idx="5">
                  <c:v>76.162311370427872</c:v>
                </c:pt>
                <c:pt idx="6">
                  <c:v>56.285474489947859</c:v>
                </c:pt>
                <c:pt idx="7">
                  <c:v>43.839896843840044</c:v>
                </c:pt>
                <c:pt idx="8">
                  <c:v>51.546360838919277</c:v>
                </c:pt>
                <c:pt idx="9">
                  <c:v>56.037073191833279</c:v>
                </c:pt>
                <c:pt idx="10">
                  <c:v>70.813786142833095</c:v>
                </c:pt>
                <c:pt idx="11">
                  <c:v>66.324857505023971</c:v>
                </c:pt>
                <c:pt idx="12">
                  <c:v>72.120151808803854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2556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เขต 1 </c:v>
                </c:pt>
                <c:pt idx="1">
                  <c:v>เขต.2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ทั่วประเทศ</c:v>
                </c:pt>
              </c:strCache>
            </c:strRef>
          </c:cat>
          <c:val>
            <c:numRef>
              <c:f>Sheet1!$D$2:$D$14</c:f>
              <c:numCache>
                <c:formatCode>0.00</c:formatCode>
                <c:ptCount val="13"/>
                <c:pt idx="0">
                  <c:v>92.039278759200201</c:v>
                </c:pt>
                <c:pt idx="1">
                  <c:v>92.841555833912395</c:v>
                </c:pt>
                <c:pt idx="2">
                  <c:v>123.51141526290407</c:v>
                </c:pt>
                <c:pt idx="3">
                  <c:v>108.89440188745093</c:v>
                </c:pt>
                <c:pt idx="4">
                  <c:v>85.212684483212286</c:v>
                </c:pt>
                <c:pt idx="5">
                  <c:v>93.327421315479867</c:v>
                </c:pt>
                <c:pt idx="6">
                  <c:v>68.499219925308012</c:v>
                </c:pt>
                <c:pt idx="7">
                  <c:v>53.793512659674917</c:v>
                </c:pt>
                <c:pt idx="8">
                  <c:v>68.847920900293715</c:v>
                </c:pt>
                <c:pt idx="9">
                  <c:v>70.462653474956099</c:v>
                </c:pt>
                <c:pt idx="10">
                  <c:v>80.570200525897363</c:v>
                </c:pt>
                <c:pt idx="11">
                  <c:v>71.694704753302474</c:v>
                </c:pt>
                <c:pt idx="12">
                  <c:v>84.383938906090108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076736"/>
        <c:axId val="143078528"/>
      </c:barChart>
      <c:catAx>
        <c:axId val="143076736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078528"/>
        <c:crosses val="autoZero"/>
        <c:auto val="1"/>
        <c:lblAlgn val="ctr"/>
        <c:lblOffset val="100"/>
        <c:noMultiLvlLbl val="0"/>
      </c:catAx>
      <c:valAx>
        <c:axId val="143078528"/>
        <c:scaling>
          <c:orientation val="minMax"/>
          <c:min val="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1430767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74.78</c:v>
                </c:pt>
                <c:pt idx="1">
                  <c:v>71.36999999999999</c:v>
                </c:pt>
                <c:pt idx="2">
                  <c:v>101.85</c:v>
                </c:pt>
                <c:pt idx="3">
                  <c:v>89.86</c:v>
                </c:pt>
                <c:pt idx="4">
                  <c:v>80.38</c:v>
                </c:pt>
                <c:pt idx="5">
                  <c:v>92.1</c:v>
                </c:pt>
                <c:pt idx="6">
                  <c:v>117.55</c:v>
                </c:pt>
                <c:pt idx="7">
                  <c:v>93.97</c:v>
                </c:pt>
                <c:pt idx="8">
                  <c:v>61.94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2555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83.116194850505678</c:v>
                </c:pt>
                <c:pt idx="1">
                  <c:v>74.630734364469873</c:v>
                </c:pt>
                <c:pt idx="2">
                  <c:v>101.1914022725059</c:v>
                </c:pt>
                <c:pt idx="3">
                  <c:v>97.192680968546199</c:v>
                </c:pt>
                <c:pt idx="4">
                  <c:v>94.572265230295372</c:v>
                </c:pt>
                <c:pt idx="5">
                  <c:v>92.314036419527469</c:v>
                </c:pt>
                <c:pt idx="6">
                  <c:v>122.4579542299353</c:v>
                </c:pt>
                <c:pt idx="7">
                  <c:v>115.12679664599885</c:v>
                </c:pt>
                <c:pt idx="8">
                  <c:v>72.120151808803854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2556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89.645274519070512</c:v>
                </c:pt>
                <c:pt idx="1">
                  <c:v>82.415107647547018</c:v>
                </c:pt>
                <c:pt idx="2">
                  <c:v>105.9391258451253</c:v>
                </c:pt>
                <c:pt idx="3">
                  <c:v>152.92082295362698</c:v>
                </c:pt>
                <c:pt idx="4">
                  <c:v>117.14807754463959</c:v>
                </c:pt>
                <c:pt idx="5">
                  <c:v>136.18028391241262</c:v>
                </c:pt>
                <c:pt idx="6">
                  <c:v>140.56852157615242</c:v>
                </c:pt>
                <c:pt idx="7">
                  <c:v>138.87313254755918</c:v>
                </c:pt>
                <c:pt idx="8">
                  <c:v>84.383938906090108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03104"/>
        <c:axId val="143104640"/>
      </c:barChart>
      <c:catAx>
        <c:axId val="143103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104640"/>
        <c:crossesAt val="20"/>
        <c:auto val="1"/>
        <c:lblAlgn val="ctr"/>
        <c:lblOffset val="100"/>
        <c:noMultiLvlLbl val="0"/>
      </c:catAx>
      <c:valAx>
        <c:axId val="143104640"/>
        <c:scaling>
          <c:orientation val="minMax"/>
          <c:max val="160"/>
          <c:min val="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431031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เขต.1</c:v>
                </c:pt>
                <c:pt idx="1">
                  <c:v>เขต.2</c:v>
                </c:pt>
                <c:pt idx="2">
                  <c:v>เขต.3</c:v>
                </c:pt>
                <c:pt idx="3">
                  <c:v>เขต.4</c:v>
                </c:pt>
                <c:pt idx="4">
                  <c:v>เขต.5</c:v>
                </c:pt>
                <c:pt idx="5">
                  <c:v>เขต.6</c:v>
                </c:pt>
                <c:pt idx="6">
                  <c:v>เขต.7</c:v>
                </c:pt>
                <c:pt idx="7">
                  <c:v>เขต.8</c:v>
                </c:pt>
                <c:pt idx="8">
                  <c:v>เขต.9</c:v>
                </c:pt>
                <c:pt idx="9">
                  <c:v>เขต.10</c:v>
                </c:pt>
                <c:pt idx="10">
                  <c:v>เขต.11</c:v>
                </c:pt>
                <c:pt idx="11">
                  <c:v>เขต.12</c:v>
                </c:pt>
                <c:pt idx="12">
                  <c:v>ทั่วประเทศ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19.429550512688007</c:v>
                </c:pt>
                <c:pt idx="1">
                  <c:v>24.332267001807747</c:v>
                </c:pt>
                <c:pt idx="2">
                  <c:v>31.868023890395236</c:v>
                </c:pt>
                <c:pt idx="3">
                  <c:v>34.088890765016828</c:v>
                </c:pt>
                <c:pt idx="4">
                  <c:v>24.177409159122767</c:v>
                </c:pt>
                <c:pt idx="5">
                  <c:v>23.743128380259904</c:v>
                </c:pt>
                <c:pt idx="6">
                  <c:v>14.909962837167798</c:v>
                </c:pt>
                <c:pt idx="7">
                  <c:v>11.921820615034269</c:v>
                </c:pt>
                <c:pt idx="8">
                  <c:v>14.108154799246821</c:v>
                </c:pt>
                <c:pt idx="9">
                  <c:v>15.337847632980578</c:v>
                </c:pt>
                <c:pt idx="10">
                  <c:v>27.073968485335168</c:v>
                </c:pt>
                <c:pt idx="11">
                  <c:v>23.760112444625499</c:v>
                </c:pt>
                <c:pt idx="12" formatCode="General">
                  <c:v>22.47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2555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เขต.1</c:v>
                </c:pt>
                <c:pt idx="1">
                  <c:v>เขต.2</c:v>
                </c:pt>
                <c:pt idx="2">
                  <c:v>เขต.3</c:v>
                </c:pt>
                <c:pt idx="3">
                  <c:v>เขต.4</c:v>
                </c:pt>
                <c:pt idx="4">
                  <c:v>เขต.5</c:v>
                </c:pt>
                <c:pt idx="5">
                  <c:v>เขต.6</c:v>
                </c:pt>
                <c:pt idx="6">
                  <c:v>เขต.7</c:v>
                </c:pt>
                <c:pt idx="7">
                  <c:v>เขต.8</c:v>
                </c:pt>
                <c:pt idx="8">
                  <c:v>เขต.9</c:v>
                </c:pt>
                <c:pt idx="9">
                  <c:v>เขต.10</c:v>
                </c:pt>
                <c:pt idx="10">
                  <c:v>เขต.11</c:v>
                </c:pt>
                <c:pt idx="11">
                  <c:v>เขต.12</c:v>
                </c:pt>
                <c:pt idx="12">
                  <c:v>ทั่วประเทศ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22.522617709293051</c:v>
                </c:pt>
                <c:pt idx="1">
                  <c:v>25.37192270874371</c:v>
                </c:pt>
                <c:pt idx="2">
                  <c:v>32.186863175936566</c:v>
                </c:pt>
                <c:pt idx="3">
                  <c:v>35.118210298794331</c:v>
                </c:pt>
                <c:pt idx="4">
                  <c:v>27.342116012066747</c:v>
                </c:pt>
                <c:pt idx="5">
                  <c:v>23.358329695391451</c:v>
                </c:pt>
                <c:pt idx="6">
                  <c:v>15.09074333803645</c:v>
                </c:pt>
                <c:pt idx="7">
                  <c:v>13.03795589860847</c:v>
                </c:pt>
                <c:pt idx="8">
                  <c:v>13.673729227776144</c:v>
                </c:pt>
                <c:pt idx="9">
                  <c:v>16.61910835504154</c:v>
                </c:pt>
                <c:pt idx="10">
                  <c:v>28.596527297534713</c:v>
                </c:pt>
                <c:pt idx="11">
                  <c:v>23.776437297248329</c:v>
                </c:pt>
                <c:pt idx="12" formatCode="General">
                  <c:v>23.45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2556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เขต.1</c:v>
                </c:pt>
                <c:pt idx="1">
                  <c:v>เขต.2</c:v>
                </c:pt>
                <c:pt idx="2">
                  <c:v>เขต.3</c:v>
                </c:pt>
                <c:pt idx="3">
                  <c:v>เขต.4</c:v>
                </c:pt>
                <c:pt idx="4">
                  <c:v>เขต.5</c:v>
                </c:pt>
                <c:pt idx="5">
                  <c:v>เขต.6</c:v>
                </c:pt>
                <c:pt idx="6">
                  <c:v>เขต.7</c:v>
                </c:pt>
                <c:pt idx="7">
                  <c:v>เขต.8</c:v>
                </c:pt>
                <c:pt idx="8">
                  <c:v>เขต.9</c:v>
                </c:pt>
                <c:pt idx="9">
                  <c:v>เขต.10</c:v>
                </c:pt>
                <c:pt idx="10">
                  <c:v>เขต.11</c:v>
                </c:pt>
                <c:pt idx="11">
                  <c:v>เขต.12</c:v>
                </c:pt>
                <c:pt idx="12">
                  <c:v>ทั่วประเทศ</c:v>
                </c:pt>
              </c:strCache>
            </c:strRef>
          </c:cat>
          <c:val>
            <c:numRef>
              <c:f>Sheet1!$D$2:$D$14</c:f>
              <c:numCache>
                <c:formatCode>0.00</c:formatCode>
                <c:ptCount val="13"/>
                <c:pt idx="0">
                  <c:v>26.808921432819144</c:v>
                </c:pt>
                <c:pt idx="1">
                  <c:v>25.476234188467188</c:v>
                </c:pt>
                <c:pt idx="2">
                  <c:v>36.877501305317487</c:v>
                </c:pt>
                <c:pt idx="3">
                  <c:v>42.313141829788805</c:v>
                </c:pt>
                <c:pt idx="4">
                  <c:v>28.951968098061098</c:v>
                </c:pt>
                <c:pt idx="5">
                  <c:v>28.913680695829129</c:v>
                </c:pt>
                <c:pt idx="6">
                  <c:v>17.702269335348486</c:v>
                </c:pt>
                <c:pt idx="7">
                  <c:v>16.333766339710881</c:v>
                </c:pt>
                <c:pt idx="8">
                  <c:v>17.783099933257379</c:v>
                </c:pt>
                <c:pt idx="9">
                  <c:v>19.890424639686607</c:v>
                </c:pt>
                <c:pt idx="10">
                  <c:v>31.671624149172885</c:v>
                </c:pt>
                <c:pt idx="11">
                  <c:v>25.340910516477866</c:v>
                </c:pt>
                <c:pt idx="12">
                  <c:v>26.90753584630653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402048"/>
        <c:axId val="160412032"/>
      </c:barChart>
      <c:catAx>
        <c:axId val="160402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160412032"/>
        <c:crossesAt val="0"/>
        <c:auto val="1"/>
        <c:lblAlgn val="ctr"/>
        <c:lblOffset val="100"/>
        <c:noMultiLvlLbl val="0"/>
      </c:catAx>
      <c:valAx>
        <c:axId val="16041203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60402048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26.52</c:v>
                </c:pt>
                <c:pt idx="1">
                  <c:v>26.35</c:v>
                </c:pt>
                <c:pt idx="2">
                  <c:v>40.130000000000003</c:v>
                </c:pt>
                <c:pt idx="3">
                  <c:v>49.91</c:v>
                </c:pt>
                <c:pt idx="4">
                  <c:v>30.56</c:v>
                </c:pt>
                <c:pt idx="5">
                  <c:v>33.160000000000004</c:v>
                </c:pt>
                <c:pt idx="6">
                  <c:v>44.92</c:v>
                </c:pt>
                <c:pt idx="7">
                  <c:v>46.190000000000005</c:v>
                </c:pt>
                <c:pt idx="8">
                  <c:v>22.47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2555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28.259999999999998</c:v>
                </c:pt>
                <c:pt idx="1">
                  <c:v>28.759999999999998</c:v>
                </c:pt>
                <c:pt idx="2">
                  <c:v>40.480000000000004</c:v>
                </c:pt>
                <c:pt idx="3">
                  <c:v>44.720000000000006</c:v>
                </c:pt>
                <c:pt idx="4">
                  <c:v>31.17</c:v>
                </c:pt>
                <c:pt idx="5">
                  <c:v>37.020000000000003</c:v>
                </c:pt>
                <c:pt idx="6">
                  <c:v>48.47</c:v>
                </c:pt>
                <c:pt idx="7">
                  <c:v>41.260000000000005</c:v>
                </c:pt>
                <c:pt idx="8">
                  <c:v>23.45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2556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31.854534440757092</c:v>
                </c:pt>
                <c:pt idx="1">
                  <c:v>31.241075689651538</c:v>
                </c:pt>
                <c:pt idx="2">
                  <c:v>50.267675371352446</c:v>
                </c:pt>
                <c:pt idx="3">
                  <c:v>67.651608311281933</c:v>
                </c:pt>
                <c:pt idx="4">
                  <c:v>46.437075783460749</c:v>
                </c:pt>
                <c:pt idx="5">
                  <c:v>43.671608289153006</c:v>
                </c:pt>
                <c:pt idx="6">
                  <c:v>50.999917125134672</c:v>
                </c:pt>
                <c:pt idx="7">
                  <c:v>46.943030720301685</c:v>
                </c:pt>
                <c:pt idx="8">
                  <c:v>26.90753584630653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448896"/>
        <c:axId val="160450432"/>
      </c:barChart>
      <c:catAx>
        <c:axId val="160448896"/>
        <c:scaling>
          <c:orientation val="minMax"/>
        </c:scaling>
        <c:delete val="0"/>
        <c:axPos val="b"/>
        <c:majorTickMark val="none"/>
        <c:minorTickMark val="none"/>
        <c:tickLblPos val="nextTo"/>
        <c:crossAx val="160450432"/>
        <c:crosses val="autoZero"/>
        <c:auto val="1"/>
        <c:lblAlgn val="ctr"/>
        <c:lblOffset val="100"/>
        <c:noMultiLvlLbl val="0"/>
      </c:catAx>
      <c:valAx>
        <c:axId val="16045043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604488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เขต.1</c:v>
                </c:pt>
                <c:pt idx="1">
                  <c:v>เขต.2</c:v>
                </c:pt>
                <c:pt idx="2">
                  <c:v>เขต.3</c:v>
                </c:pt>
                <c:pt idx="3">
                  <c:v>เขต.4</c:v>
                </c:pt>
                <c:pt idx="4">
                  <c:v>เขต.5</c:v>
                </c:pt>
                <c:pt idx="5">
                  <c:v>เขต.6</c:v>
                </c:pt>
                <c:pt idx="6">
                  <c:v>เขต.7</c:v>
                </c:pt>
                <c:pt idx="7">
                  <c:v>เขต.8</c:v>
                </c:pt>
                <c:pt idx="8">
                  <c:v>เขต.9</c:v>
                </c:pt>
                <c:pt idx="9">
                  <c:v>เขต.10</c:v>
                </c:pt>
                <c:pt idx="10">
                  <c:v>เขต.11</c:v>
                </c:pt>
                <c:pt idx="11">
                  <c:v>เขต.12</c:v>
                </c:pt>
                <c:pt idx="12">
                  <c:v>ทั่วประเทศ</c:v>
                </c:pt>
              </c:strCache>
            </c:strRef>
          </c:cat>
          <c:val>
            <c:numRef>
              <c:f>Sheet1!$B$2:$B$14</c:f>
              <c:numCache>
                <c:formatCode>0.00</c:formatCode>
                <c:ptCount val="13"/>
                <c:pt idx="0">
                  <c:v>33.851848443158772</c:v>
                </c:pt>
                <c:pt idx="1">
                  <c:v>33.733370161597108</c:v>
                </c:pt>
                <c:pt idx="2">
                  <c:v>49.030282589701848</c:v>
                </c:pt>
                <c:pt idx="3">
                  <c:v>37.971679140705085</c:v>
                </c:pt>
                <c:pt idx="4">
                  <c:v>33.713834048400322</c:v>
                </c:pt>
                <c:pt idx="5">
                  <c:v>36.573377376687148</c:v>
                </c:pt>
                <c:pt idx="6">
                  <c:v>24.55640859222132</c:v>
                </c:pt>
                <c:pt idx="7">
                  <c:v>16.975249054839836</c:v>
                </c:pt>
                <c:pt idx="8">
                  <c:v>27.133380871899007</c:v>
                </c:pt>
                <c:pt idx="9">
                  <c:v>21.38003003385171</c:v>
                </c:pt>
                <c:pt idx="10">
                  <c:v>25.495242733796907</c:v>
                </c:pt>
                <c:pt idx="11">
                  <c:v>20.79543055072698</c:v>
                </c:pt>
                <c:pt idx="12" formatCode="General">
                  <c:v>30.04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2555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เขต.1</c:v>
                </c:pt>
                <c:pt idx="1">
                  <c:v>เขต.2</c:v>
                </c:pt>
                <c:pt idx="2">
                  <c:v>เขต.3</c:v>
                </c:pt>
                <c:pt idx="3">
                  <c:v>เขต.4</c:v>
                </c:pt>
                <c:pt idx="4">
                  <c:v>เขต.5</c:v>
                </c:pt>
                <c:pt idx="5">
                  <c:v>เขต.6</c:v>
                </c:pt>
                <c:pt idx="6">
                  <c:v>เขต.7</c:v>
                </c:pt>
                <c:pt idx="7">
                  <c:v>เขต.8</c:v>
                </c:pt>
                <c:pt idx="8">
                  <c:v>เขต.9</c:v>
                </c:pt>
                <c:pt idx="9">
                  <c:v>เขต.10</c:v>
                </c:pt>
                <c:pt idx="10">
                  <c:v>เขต.11</c:v>
                </c:pt>
                <c:pt idx="11">
                  <c:v>เขต.12</c:v>
                </c:pt>
                <c:pt idx="12">
                  <c:v>ทั่วประเทศ</c:v>
                </c:pt>
              </c:strCache>
            </c:strRef>
          </c:cat>
          <c:val>
            <c:numRef>
              <c:f>Sheet1!$C$2:$C$14</c:f>
              <c:numCache>
                <c:formatCode>0.00</c:formatCode>
                <c:ptCount val="13"/>
                <c:pt idx="0">
                  <c:v>35.183885991530502</c:v>
                </c:pt>
                <c:pt idx="1">
                  <c:v>32.966041776383747</c:v>
                </c:pt>
                <c:pt idx="2">
                  <c:v>55.172734504882008</c:v>
                </c:pt>
                <c:pt idx="3">
                  <c:v>42.326996035955688</c:v>
                </c:pt>
                <c:pt idx="4">
                  <c:v>34.074300084152298</c:v>
                </c:pt>
                <c:pt idx="5">
                  <c:v>36.700890748668087</c:v>
                </c:pt>
                <c:pt idx="6">
                  <c:v>26.783570957574621</c:v>
                </c:pt>
                <c:pt idx="7">
                  <c:v>18.168547853067928</c:v>
                </c:pt>
                <c:pt idx="8">
                  <c:v>25.833152916072692</c:v>
                </c:pt>
                <c:pt idx="9">
                  <c:v>23.946523990996102</c:v>
                </c:pt>
                <c:pt idx="10">
                  <c:v>27.615273909874215</c:v>
                </c:pt>
                <c:pt idx="11">
                  <c:v>22.995151169363616</c:v>
                </c:pt>
                <c:pt idx="12" formatCode="General">
                  <c:v>31.69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2556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Sheet1!$A$2:$A$14</c:f>
              <c:strCache>
                <c:ptCount val="13"/>
                <c:pt idx="0">
                  <c:v>เขต.1</c:v>
                </c:pt>
                <c:pt idx="1">
                  <c:v>เขต.2</c:v>
                </c:pt>
                <c:pt idx="2">
                  <c:v>เขต.3</c:v>
                </c:pt>
                <c:pt idx="3">
                  <c:v>เขต.4</c:v>
                </c:pt>
                <c:pt idx="4">
                  <c:v>เขต.5</c:v>
                </c:pt>
                <c:pt idx="5">
                  <c:v>เขต.6</c:v>
                </c:pt>
                <c:pt idx="6">
                  <c:v>เขต.7</c:v>
                </c:pt>
                <c:pt idx="7">
                  <c:v>เขต.8</c:v>
                </c:pt>
                <c:pt idx="8">
                  <c:v>เขต.9</c:v>
                </c:pt>
                <c:pt idx="9">
                  <c:v>เขต.10</c:v>
                </c:pt>
                <c:pt idx="10">
                  <c:v>เขต.11</c:v>
                </c:pt>
                <c:pt idx="11">
                  <c:v>เขต.12</c:v>
                </c:pt>
                <c:pt idx="12">
                  <c:v>ทั่วประเทศ</c:v>
                </c:pt>
              </c:strCache>
            </c:strRef>
          </c:cat>
          <c:val>
            <c:numRef>
              <c:f>Sheet1!$D$2:$D$14</c:f>
              <c:numCache>
                <c:formatCode>0.00</c:formatCode>
                <c:ptCount val="13"/>
                <c:pt idx="0">
                  <c:v>39.036319412663254</c:v>
                </c:pt>
                <c:pt idx="1">
                  <c:v>39.971833800833359</c:v>
                </c:pt>
                <c:pt idx="2">
                  <c:v>60.311809065492227</c:v>
                </c:pt>
                <c:pt idx="3">
                  <c:v>45.922146550171909</c:v>
                </c:pt>
                <c:pt idx="4">
                  <c:v>36.913759325027911</c:v>
                </c:pt>
                <c:pt idx="5">
                  <c:v>42.348496680779341</c:v>
                </c:pt>
                <c:pt idx="6">
                  <c:v>30.685261018866157</c:v>
                </c:pt>
                <c:pt idx="7">
                  <c:v>21.510088707166847</c:v>
                </c:pt>
                <c:pt idx="8">
                  <c:v>32.311190810721222</c:v>
                </c:pt>
                <c:pt idx="9">
                  <c:v>28.901556244406503</c:v>
                </c:pt>
                <c:pt idx="10">
                  <c:v>31.787552495253312</c:v>
                </c:pt>
                <c:pt idx="11">
                  <c:v>24.50457683606605</c:v>
                </c:pt>
                <c:pt idx="12">
                  <c:v>36.133595698830092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004288"/>
        <c:axId val="107006976"/>
      </c:barChart>
      <c:catAx>
        <c:axId val="107004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7006976"/>
        <c:crosses val="autoZero"/>
        <c:auto val="1"/>
        <c:lblAlgn val="ctr"/>
        <c:lblOffset val="100"/>
        <c:noMultiLvlLbl val="0"/>
      </c:catAx>
      <c:valAx>
        <c:axId val="10700697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07004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 2554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30.57</c:v>
                </c:pt>
                <c:pt idx="1">
                  <c:v>25.74</c:v>
                </c:pt>
                <c:pt idx="2">
                  <c:v>34.910000000000004</c:v>
                </c:pt>
                <c:pt idx="3">
                  <c:v>33.74</c:v>
                </c:pt>
                <c:pt idx="4">
                  <c:v>41.8</c:v>
                </c:pt>
                <c:pt idx="5">
                  <c:v>43.9</c:v>
                </c:pt>
                <c:pt idx="6">
                  <c:v>66.08</c:v>
                </c:pt>
                <c:pt idx="7">
                  <c:v>47.77</c:v>
                </c:pt>
                <c:pt idx="8">
                  <c:v>30.04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 2555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32.949999999999996</c:v>
                </c:pt>
                <c:pt idx="1">
                  <c:v>32.770000000000003</c:v>
                </c:pt>
                <c:pt idx="2">
                  <c:v>44.78</c:v>
                </c:pt>
                <c:pt idx="3">
                  <c:v>38.03</c:v>
                </c:pt>
                <c:pt idx="4">
                  <c:v>46.89</c:v>
                </c:pt>
                <c:pt idx="5">
                  <c:v>44.99</c:v>
                </c:pt>
                <c:pt idx="6">
                  <c:v>62.11</c:v>
                </c:pt>
                <c:pt idx="7">
                  <c:v>55.4</c:v>
                </c:pt>
                <c:pt idx="8">
                  <c:v>31.69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 2556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นนทบุรี</c:v>
                </c:pt>
                <c:pt idx="1">
                  <c:v>ปทุมธานี</c:v>
                </c:pt>
                <c:pt idx="2">
                  <c:v>พระนครศรีอยุธยา</c:v>
                </c:pt>
                <c:pt idx="3">
                  <c:v>อ่างทอง</c:v>
                </c:pt>
                <c:pt idx="4">
                  <c:v>ลพบุรี</c:v>
                </c:pt>
                <c:pt idx="5">
                  <c:v>สิงห์บุรี</c:v>
                </c:pt>
                <c:pt idx="6">
                  <c:v>สระบุรี</c:v>
                </c:pt>
                <c:pt idx="7">
                  <c:v>นครนายก</c:v>
                </c:pt>
                <c:pt idx="8">
                  <c:v>ทั่วประเทศ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34.030390618404439</c:v>
                </c:pt>
                <c:pt idx="1">
                  <c:v>35.745157154110501</c:v>
                </c:pt>
                <c:pt idx="2">
                  <c:v>45.115238645788835</c:v>
                </c:pt>
                <c:pt idx="3">
                  <c:v>50.386354106840201</c:v>
                </c:pt>
                <c:pt idx="4">
                  <c:v>49.867087062920909</c:v>
                </c:pt>
                <c:pt idx="5">
                  <c:v>55.880875122679655</c:v>
                </c:pt>
                <c:pt idx="6">
                  <c:v>69.168637600963891</c:v>
                </c:pt>
                <c:pt idx="7">
                  <c:v>61.417131859061364</c:v>
                </c:pt>
                <c:pt idx="8">
                  <c:v>36.133595698830092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968704"/>
        <c:axId val="162970240"/>
      </c:barChart>
      <c:catAx>
        <c:axId val="162968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2970240"/>
        <c:crosses val="autoZero"/>
        <c:auto val="1"/>
        <c:lblAlgn val="ctr"/>
        <c:lblOffset val="100"/>
        <c:noMultiLvlLbl val="0"/>
      </c:catAx>
      <c:valAx>
        <c:axId val="162970240"/>
        <c:scaling>
          <c:orientation val="minMax"/>
          <c:max val="80"/>
          <c:min val="0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62968704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ahoma" pitchFamily="34" charset="0"/>
          <a:ea typeface="Tahoma" pitchFamily="34" charset="0"/>
          <a:cs typeface="Tahoma" pitchFamily="34" charset="0"/>
        </a:defRPr>
      </a:pPr>
      <a:endParaRPr lang="th-TH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จังหวัดสิงห์บุรี</c:v>
                </c:pt>
              </c:strCache>
            </c:strRef>
          </c:tx>
          <c:spPr>
            <a:ln w="50800">
              <a:solidFill>
                <a:srgbClr val="008000"/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39.89</c:v>
                </c:pt>
                <c:pt idx="1">
                  <c:v>45.96</c:v>
                </c:pt>
                <c:pt idx="2">
                  <c:v>40.93</c:v>
                </c:pt>
                <c:pt idx="3">
                  <c:v>33.160000000000004</c:v>
                </c:pt>
                <c:pt idx="4">
                  <c:v>37.020000000000003</c:v>
                </c:pt>
                <c:pt idx="5">
                  <c:v>43.67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จังหวัดอ่างทอง</c:v>
                </c:pt>
              </c:strCache>
            </c:strRef>
          </c:tx>
          <c:spPr>
            <a:ln w="50800">
              <a:solidFill>
                <a:srgbClr val="FF33CC"/>
              </a:solidFill>
            </a:ln>
          </c:spPr>
          <c:marker>
            <c:spPr>
              <a:solidFill>
                <a:srgbClr val="FF33CC"/>
              </a:solidFill>
              <a:ln>
                <a:solidFill>
                  <a:srgbClr val="FF33CC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34.08</c:v>
                </c:pt>
                <c:pt idx="1">
                  <c:v>30.55</c:v>
                </c:pt>
                <c:pt idx="2">
                  <c:v>33</c:v>
                </c:pt>
                <c:pt idx="3">
                  <c:v>49.91</c:v>
                </c:pt>
                <c:pt idx="4">
                  <c:v>44.720000000000006</c:v>
                </c:pt>
                <c:pt idx="5">
                  <c:v>67.649999999999991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อัตราตายประเทศ</c:v>
                </c:pt>
              </c:strCache>
            </c:strRef>
          </c:tx>
          <c:spPr>
            <a:ln w="50800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2551</c:v>
                </c:pt>
                <c:pt idx="1">
                  <c:v>2552</c:v>
                </c:pt>
                <c:pt idx="2">
                  <c:v>2553</c:v>
                </c:pt>
                <c:pt idx="3">
                  <c:v>2554</c:v>
                </c:pt>
                <c:pt idx="4">
                  <c:v>2555</c:v>
                </c:pt>
                <c:pt idx="5">
                  <c:v>2556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21.19</c:v>
                </c:pt>
                <c:pt idx="1">
                  <c:v>20.68</c:v>
                </c:pt>
                <c:pt idx="2">
                  <c:v>20.47</c:v>
                </c:pt>
                <c:pt idx="3">
                  <c:v>22.47</c:v>
                </c:pt>
                <c:pt idx="4">
                  <c:v>23.45</c:v>
                </c:pt>
                <c:pt idx="5">
                  <c:v>26.91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42400"/>
        <c:axId val="107544576"/>
      </c:lineChart>
      <c:catAx>
        <c:axId val="10754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7544576"/>
        <c:crosses val="autoZero"/>
        <c:auto val="1"/>
        <c:lblAlgn val="ctr"/>
        <c:lblOffset val="100"/>
        <c:noMultiLvlLbl val="0"/>
      </c:catAx>
      <c:valAx>
        <c:axId val="107544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  <c:crossAx val="1075424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th-TH"/>
          </a:p>
        </c:txPr>
      </c:dTable>
    </c:plotArea>
    <c:plotVisOnly val="1"/>
    <c:dispBlanksAs val="gap"/>
    <c:showDLblsOverMax val="0"/>
  </c:chart>
  <c:spPr>
    <a:solidFill>
      <a:srgbClr val="FFFF99"/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8945-51BC-46FC-93E3-62D9425AB866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79FDE-A1C3-4588-8D3D-679F8CCCED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6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cs typeface="Cordia New" pitchFamily="34" charset="-34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87C3BE-6FE1-47B7-841E-485B0F20CA9C}" type="slidenum">
              <a:rPr lang="en-US" altLang="en-US" sz="1100">
                <a:solidFill>
                  <a:srgbClr val="000000"/>
                </a:solidFill>
                <a:cs typeface="Angsana New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z="1100" dirty="0">
              <a:solidFill>
                <a:srgbClr val="000000"/>
              </a:solidFill>
              <a:cs typeface="Angsana New" pitchFamily="18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E7EE1B-6234-4DAD-8B6B-FCB9719E0400}" type="datetimeFigureOut">
              <a:rPr lang="th-TH" smtClean="0"/>
              <a:pPr/>
              <a:t>05/01/58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EF6C59-C4FC-45B4-83BB-56FF571801C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06748" y="114901"/>
            <a:ext cx="8568952" cy="1513900"/>
          </a:xfrm>
        </p:spPr>
        <p:txBody>
          <a:bodyPr anchor="t">
            <a:normAutofit/>
          </a:bodyPr>
          <a:lstStyle/>
          <a:p>
            <a:pPr marL="182880" indent="0" algn="ctr">
              <a:buNone/>
            </a:pPr>
            <a:r>
              <a:rPr lang="th-TH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โครงการนำร่องการลดโอกาสเสี่ยงต่อการเกิด</a:t>
            </a:r>
            <a:br>
              <a:rPr lang="th-TH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โรคหัวใจและหลอดเลือด</a:t>
            </a:r>
            <a:endParaRPr lang="th-TH" b="1" dirty="0"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841" y="4769388"/>
            <a:ext cx="693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วันจันทร์ที่ ๒๒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ธันวาคม ๒๕๕๗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ณ  โรงแรม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โกลเด้นด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ราก้อนรี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สอร์ท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จังหวัดสิงห์บุรี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22" y="1916832"/>
            <a:ext cx="1855015" cy="251828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91" y="1894709"/>
            <a:ext cx="1850251" cy="251828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37" y="1916832"/>
            <a:ext cx="1777854" cy="251828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B0F0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44244"/>
            <a:ext cx="1331640" cy="1273281"/>
          </a:xfrm>
          <a:prstGeom prst="ellipse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3558" y="5969717"/>
            <a:ext cx="615787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ดร.นพ.ภา</a:t>
            </a:r>
            <a:r>
              <a:rPr lang="th-TH" sz="24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นุวัฒน์</a:t>
            </a:r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ปานเกตุ </a:t>
            </a:r>
          </a:p>
          <a:p>
            <a:pPr algn="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ผู้อำนวยการสำนักโรคไม่ติดต่อ</a:t>
            </a:r>
            <a:endParaRPr lang="th-TH" sz="2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3" name="Picture 5" descr="http://thaincd.com/images/theme/green/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2" y="6074336"/>
            <a:ext cx="2220928" cy="7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3541927601"/>
              </p:ext>
            </p:extLst>
          </p:nvPr>
        </p:nvGraphicFramePr>
        <p:xfrm>
          <a:off x="71152" y="1196752"/>
          <a:ext cx="902377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/>
        </p:nvSpPr>
        <p:spPr>
          <a:xfrm>
            <a:off x="116054" y="188640"/>
            <a:ext cx="8933968" cy="792088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ตายด้วยโรค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Stroke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 ข้อมูลปี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2554-2556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จำแนกรายจังหวัด  ในเขตบริการสาธารณสุขที่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en-US" alt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200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โรคหลอดเลือดหัวใจ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I20-I25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) , โรคหลอดเลือดสมอง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I60-I69),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โรคหัวใจและหลอดเลือด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I00-I99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       ข้อมูล 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จากสำนักนโยบายและยุทธศาสตร์ </a:t>
            </a:r>
            <a:r>
              <a:rPr lang="th-TH" sz="1200" b="1" dirty="0" err="1"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541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5322" y="116632"/>
            <a:ext cx="8976999" cy="864096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อัตราตายด้วยโรค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IHD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ต่อประชากรแสนคนจังหวัดสิงห์บุรี อ่างทองและระดับประเทศ </a:t>
            </a: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 ปี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2550-2556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8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84374"/>
              </p:ext>
            </p:extLst>
          </p:nvPr>
        </p:nvGraphicFramePr>
        <p:xfrm>
          <a:off x="65322" y="1124744"/>
          <a:ext cx="889916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608952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200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โรคหลอดเลือดหัวใจ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I20-I25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) , โรคหลอดเลือดสมอง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I60-I69),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โรคหัวใจและหลอดเลือด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I00-I99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       ข้อมูล 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จากสำนักนโยบายและยุทธศาสตร์ </a:t>
            </a:r>
            <a:r>
              <a:rPr lang="th-TH" sz="1200" b="1" dirty="0" err="1"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38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52912" y="55928"/>
            <a:ext cx="9036496" cy="924800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อัตราตายด้วยโรค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Stroke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 จังหวัดสิงห์บุรี อ่างทองและระดับประเทศ </a:t>
            </a:r>
          </a:p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ข้อมูล ปี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2550-2556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485281"/>
              </p:ext>
            </p:extLst>
          </p:nvPr>
        </p:nvGraphicFramePr>
        <p:xfrm>
          <a:off x="214676" y="1268760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27584" y="60212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200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โรคหลอดเลือดหัวใจ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I20-I25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) , โรคหลอดเลือดสมอง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I60-I69),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โรคหัวใจและหลอดเลือด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I00-I99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       ข้อมูล 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จากสำนักนโยบายและยุทธศาสตร์ </a:t>
            </a:r>
            <a:r>
              <a:rPr lang="th-TH" sz="1200" b="1" dirty="0" err="1"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12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95536" y="145850"/>
            <a:ext cx="8964488" cy="61885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อัตราป่วยในด้วยโรค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CVD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IHD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Stroke</a:t>
            </a:r>
            <a:r>
              <a:rPr 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ต่อประชากรแสน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คน ข้อมูล ปี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2551 - 2556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985329"/>
            <a:ext cx="835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b="1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200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โรคหลอดเลือดหัวใจ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I20-I25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) , โรคหลอดเลือดสมอง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I60-I69),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โรคหัวใจและหลอดเลือด (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I00-I99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 ข้อมูล ปี 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2554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ไม่มีข้อมูล        ข้อมูล 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จากสำนักนโยบายและยุทธศาสตร์ </a:t>
            </a:r>
            <a:r>
              <a:rPr lang="th-TH" sz="1200" b="1" dirty="0" err="1"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200" b="1" dirty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en-US" sz="12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185292" y="1052736"/>
            <a:ext cx="8784976" cy="4824536"/>
            <a:chOff x="185292" y="1052736"/>
            <a:chExt cx="8784976" cy="4824536"/>
          </a:xfrm>
        </p:grpSpPr>
        <p:graphicFrame>
          <p:nvGraphicFramePr>
            <p:cNvPr id="10" name="ตัวแทนเนื้อหา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65833091"/>
                </p:ext>
              </p:extLst>
            </p:nvPr>
          </p:nvGraphicFramePr>
          <p:xfrm>
            <a:off x="185292" y="1052736"/>
            <a:ext cx="8784976" cy="4824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3" name="ตัวเชื่อมต่อตรง 2"/>
            <p:cNvCxnSpPr/>
            <p:nvPr/>
          </p:nvCxnSpPr>
          <p:spPr>
            <a:xfrm flipV="1">
              <a:off x="4427984" y="1570440"/>
              <a:ext cx="2520280" cy="360040"/>
            </a:xfrm>
            <a:prstGeom prst="line">
              <a:avLst/>
            </a:prstGeom>
            <a:ln w="508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78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2154332427"/>
              </p:ext>
            </p:extLst>
          </p:nvPr>
        </p:nvGraphicFramePr>
        <p:xfrm>
          <a:off x="52760" y="1268760"/>
          <a:ext cx="902377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/>
        </p:nvSpPr>
        <p:spPr>
          <a:xfrm>
            <a:off x="21555" y="188640"/>
            <a:ext cx="9086183" cy="864096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อัตราป่วยในด้วยโรค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IHD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 ข้อมูลปี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2554 - 2556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จำแนกรายจังหวัด </a:t>
            </a:r>
          </a:p>
          <a:p>
            <a:pPr algn="ctr"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ในเขตบริการสาธารณสุขที่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en-US" alt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25692" y="6093296"/>
            <a:ext cx="73820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 :  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ฐานข้อมูลผู้ป่วยในราย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บุคคล หลักประกันสุขภาพถ้วนหน้า และสวัสดิการรักษาพยาบาลข้าราชการและครอบครัว      </a:t>
            </a:r>
          </a:p>
        </p:txBody>
      </p:sp>
    </p:spTree>
    <p:extLst>
      <p:ext uri="{BB962C8B-B14F-4D97-AF65-F5344CB8AC3E}">
        <p14:creationId xmlns:p14="http://schemas.microsoft.com/office/powerpoint/2010/main" val="36264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765205" y="6313790"/>
            <a:ext cx="73820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แหล่งข้อมูล :  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ฐานข้อมูลผู้ป่วยในราย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บุคคล หลักประกันสุขภาพถ้วนหน้า และสวัสดิการรักษาพยาบาลข้าราชการและครอบครัว      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60573" y="188640"/>
            <a:ext cx="8964489" cy="1080120"/>
          </a:xfrm>
          <a:prstGeom prst="rect">
            <a:avLst/>
          </a:prstGeom>
          <a:solidFill>
            <a:srgbClr val="CCCCFF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อัตราป่วยในด้วยโรค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IHD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 จังหวัดสิงห์บุรี อ่างทอง และระดับประเทศข้อมูล ปี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2550-2556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858830"/>
              </p:ext>
            </p:extLst>
          </p:nvPr>
        </p:nvGraphicFramePr>
        <p:xfrm>
          <a:off x="60573" y="1556792"/>
          <a:ext cx="897963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2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/>
          <p:cNvGraphicFramePr/>
          <p:nvPr>
            <p:extLst>
              <p:ext uri="{D42A27DB-BD31-4B8C-83A1-F6EECF244321}">
                <p14:modId xmlns:p14="http://schemas.microsoft.com/office/powerpoint/2010/main" val="3743426354"/>
              </p:ext>
            </p:extLst>
          </p:nvPr>
        </p:nvGraphicFramePr>
        <p:xfrm>
          <a:off x="31119" y="1268760"/>
          <a:ext cx="902377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/>
        </p:nvSpPr>
        <p:spPr>
          <a:xfrm>
            <a:off x="91622" y="145944"/>
            <a:ext cx="8968402" cy="978800"/>
          </a:xfrm>
          <a:prstGeom prst="rect">
            <a:avLst/>
          </a:prstGeom>
          <a:solidFill>
            <a:srgbClr val="CCFF66"/>
          </a:solidFill>
          <a:ln w="9525" cap="flat" cmpd="sng" algn="ctr">
            <a:solidFill>
              <a:srgbClr val="CCFF6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อัตราป่วยในด้วยโรค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Stroke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 ข้อมูลปี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2554-2556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จำแนกรายจังหวัด </a:t>
            </a:r>
          </a:p>
          <a:p>
            <a:pPr algn="ctr"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ในเขตบริการสาธารณสุขที่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en-US" alt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8693" y="6093296"/>
            <a:ext cx="9289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11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โรคหลอดเลือดหัวใจ (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I20-I25) 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โรคหลอดเลือดสมอง (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I60-I69)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แหล่งข้อมูล :  ฐานข้อมูลผู้ป่วยในรายบุคคล หลักประกันสุขภาพถ้วนหน้า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68240" y="89336"/>
            <a:ext cx="9036496" cy="945984"/>
          </a:xfrm>
          <a:prstGeom prst="rect">
            <a:avLst/>
          </a:prstGeom>
          <a:solidFill>
            <a:srgbClr val="CCFF66"/>
          </a:solidFill>
          <a:ln>
            <a:solidFill>
              <a:srgbClr val="CCFF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อัตราป่วยในด้วยโรค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Stroke </a:t>
            </a:r>
            <a:r>
              <a:rPr 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 จังหวัดสิงห์บุรี อ่างทอง และระดับประเทศ ข้อมูล ปี </a:t>
            </a:r>
            <a:r>
              <a:rPr lang="en-US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2550-2556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658924"/>
              </p:ext>
            </p:extLst>
          </p:nvPr>
        </p:nvGraphicFramePr>
        <p:xfrm>
          <a:off x="80459" y="1196752"/>
          <a:ext cx="89115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116576" y="6165304"/>
            <a:ext cx="9289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1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 </a:t>
            </a:r>
            <a:r>
              <a:rPr lang="en-US" sz="11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โรคหลอดเลือดหัวใจ (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I20-I25) </a:t>
            </a:r>
            <a:r>
              <a:rPr lang="th-TH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โรคหลอดเลือดสมอง (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I60-I69)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 แหล่งข้อมูล :  ฐานข้อมูลผู้ป่วยในรายบุคคล หลักประกันสุขภาพถ้วนหน้า</a:t>
            </a:r>
            <a:r>
              <a:rPr lang="en-US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endParaRPr lang="en-US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5162" y="0"/>
            <a:ext cx="9138838" cy="126876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วัตถุประสงค์โครงการ</a:t>
            </a:r>
            <a:endParaRPr lang="th-TH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712968" cy="3450696"/>
          </a:xfrm>
        </p:spPr>
        <p:txBody>
          <a:bodyPr>
            <a:noAutofit/>
          </a:bodyPr>
          <a:lstStyle/>
          <a:p>
            <a:pPr marL="722313" lvl="1" indent="-722313">
              <a:buClrTx/>
              <a:buSzPct val="100000"/>
              <a:buFont typeface="+mj-cs"/>
              <a:buAutoNum type="thaiNumPeriod"/>
            </a:pPr>
            <a:r>
              <a:rPr lang="th-TH" sz="4000" b="1" dirty="0">
                <a:solidFill>
                  <a:schemeClr val="tx1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เพื่อลดโอกาสเสี่ยงต่อการเกิดโรคหัวใจและหลอดเลือด และเชื่อมโยงกระบวนการจัดการโรคได้อย่างเหมาะสม</a:t>
            </a:r>
            <a:endParaRPr lang="en-US" sz="4000" b="1" dirty="0">
              <a:solidFill>
                <a:schemeClr val="tx1"/>
              </a:solidFill>
              <a:latin typeface="TH SarabunPSK" pitchFamily="34" charset="-34"/>
              <a:ea typeface="Times New Roman"/>
              <a:cs typeface="TH SarabunPSK" pitchFamily="34" charset="-34"/>
            </a:endParaRPr>
          </a:p>
          <a:p>
            <a:pPr marL="742950" indent="-742950">
              <a:buClrTx/>
              <a:buSzPct val="100000"/>
              <a:buFont typeface="+mj-cs"/>
              <a:buAutoNum type="thaiNumPeriod" startAt="2"/>
            </a:pPr>
            <a:r>
              <a:rPr lang="th-TH" sz="4000" b="1" dirty="0" smtClean="0">
                <a:solidFill>
                  <a:schemeClr val="tx1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เพื่อศึกษากระบวนการลดโอกาสเสี่ยงต่อการเกิดโรคหัวใจและหลอดเลือดในพื้นที่นำร่องจังหวัดสิงห์บุรีและจังหวัดอ่างทอง</a:t>
            </a:r>
            <a:endParaRPr lang="th-TH" sz="4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85184"/>
            <a:ext cx="2769096" cy="156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85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157576"/>
            <a:ext cx="8784976" cy="9906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th-TH" sz="4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กิจกรรมดำเนินงาน</a:t>
            </a:r>
            <a:endParaRPr lang="th-TH" sz="4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48486"/>
              </p:ext>
            </p:extLst>
          </p:nvPr>
        </p:nvGraphicFramePr>
        <p:xfrm>
          <a:off x="24295" y="1657590"/>
          <a:ext cx="9084209" cy="3135254"/>
        </p:xfrm>
        <a:graphic>
          <a:graphicData uri="http://schemas.openxmlformats.org/drawingml/2006/table">
            <a:tbl>
              <a:tblPr firstRow="1" bandRow="1"/>
              <a:tblGrid>
                <a:gridCol w="2747505"/>
                <a:gridCol w="432048"/>
                <a:gridCol w="419905"/>
                <a:gridCol w="557987"/>
                <a:gridCol w="557987"/>
                <a:gridCol w="637700"/>
                <a:gridCol w="557987"/>
                <a:gridCol w="557987"/>
                <a:gridCol w="557987"/>
                <a:gridCol w="557987"/>
                <a:gridCol w="491017"/>
                <a:gridCol w="504056"/>
                <a:gridCol w="504056"/>
              </a:tblGrid>
              <a:tr h="653792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กิจกรรมขั้นตอนการดำเนินงาน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ปี พ.ศ.๒๕๕๗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9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ปี</a:t>
                      </a:r>
                      <a:r>
                        <a:rPr lang="th-TH" sz="24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พ.ศ.๒๕๕๘</a:t>
                      </a:r>
                      <a:endParaRPr lang="th-TH" sz="2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b="1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00FF"/>
                    </a:solidFill>
                  </a:tcPr>
                </a:tc>
              </a:tr>
              <a:tr h="317382">
                <a:tc vMerge="1">
                  <a:txBody>
                    <a:bodyPr/>
                    <a:lstStyle/>
                    <a:p>
                      <a:endParaRPr lang="th-TH" sz="11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ต.ค.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พ.ย.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ธ.ค.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ม.ค.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ก.พ.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มี.ค.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เม.ย.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พ.ค.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มิ.ย.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ก.ค.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ส.ค.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ก.ย.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1738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๑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.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 ประชุมเชิงปฏิบัติการชี้แจงโครงการฯ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1738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๒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.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ดำเนินกิจกรรมตามโครงการ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17382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๓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.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ติดตามความก้าวหน้า ผลการดำเนินงาน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17382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๔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.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จัดเวทีแลกเปลี่ยนเรียนรู้กระบวนการขับเคลื่อนและรูปแบบการลดโอกาสเสี่ยงต่อการเกิดโรคหัวใจและหลอดเลือด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17382"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๕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.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ea typeface="Tahoma" pitchFamily="34" charset="0"/>
                          <a:cs typeface="TH SarabunPSK" pitchFamily="34" charset="-34"/>
                        </a:rPr>
                        <a:t>ประชุม สรุป ประเมินผลการดำเนินงาน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600" b="1" dirty="0">
                        <a:solidFill>
                          <a:schemeClr val="tx1"/>
                        </a:solidFill>
                        <a:latin typeface="TH SarabunPSK" pitchFamily="34" charset="-34"/>
                        <a:ea typeface="Tahoma" pitchFamily="34" charset="0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cxnSp>
        <p:nvCxnSpPr>
          <p:cNvPr id="9" name="ลูกศรเชื่อมต่อแบบตรง 8"/>
          <p:cNvCxnSpPr/>
          <p:nvPr/>
        </p:nvCxnSpPr>
        <p:spPr>
          <a:xfrm>
            <a:off x="3649544" y="2782661"/>
            <a:ext cx="533552" cy="0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8115140" y="3469345"/>
            <a:ext cx="461544" cy="0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8115140" y="4005064"/>
            <a:ext cx="461544" cy="0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8638212" y="4653136"/>
            <a:ext cx="461544" cy="0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11799" y="2671457"/>
            <a:ext cx="3273364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วันที่ ๒๒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ธันวาคม ๒๕๕๗</a:t>
            </a:r>
            <a:r>
              <a:rPr lang="en-US" sz="1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ณ โรงแรม</a:t>
            </a:r>
            <a:r>
              <a:rPr lang="th-TH" sz="1200" b="1" dirty="0" err="1" smtClean="0">
                <a:latin typeface="TH SarabunPSK" pitchFamily="34" charset="-34"/>
                <a:cs typeface="TH SarabunPSK" pitchFamily="34" charset="-34"/>
              </a:rPr>
              <a:t>โกลเด้นด</a:t>
            </a:r>
            <a:r>
              <a:rPr lang="th-TH" sz="1200" b="1" dirty="0" smtClean="0">
                <a:latin typeface="TH SarabunPSK" pitchFamily="34" charset="-34"/>
                <a:cs typeface="TH SarabunPSK" pitchFamily="34" charset="-34"/>
              </a:rPr>
              <a:t>ราก้อน จ.สิงห์บุรี</a:t>
            </a:r>
            <a:endParaRPr lang="th-TH" sz="1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487" y="5229200"/>
            <a:ext cx="83054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หมายเหตุ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: 1.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การติดตามความก้าวหน้า โดย สำนักโรคไม่ติดต่อ  ครั้งที่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จะเป็นสัปดาห์ที่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ของเดือนสิงหาคม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2558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         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เวทีแลกเปลี่ยนฯ ในสัปดาห์ที่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ของเดือน สิงหาคม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2558</a:t>
            </a:r>
          </a:p>
        </p:txBody>
      </p:sp>
      <p:cxnSp>
        <p:nvCxnSpPr>
          <p:cNvPr id="17" name="ลูกศรเชื่อมต่อแบบตรง 16"/>
          <p:cNvCxnSpPr/>
          <p:nvPr/>
        </p:nvCxnSpPr>
        <p:spPr>
          <a:xfrm>
            <a:off x="3648956" y="3137200"/>
            <a:ext cx="5463860" cy="0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5984961" y="3469024"/>
            <a:ext cx="461544" cy="0"/>
          </a:xfrm>
          <a:prstGeom prst="straightConnector1">
            <a:avLst/>
          </a:prstGeom>
          <a:ln w="254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6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404664"/>
            <a:ext cx="8643998" cy="6239046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กลุ่มโรคเอ็นซีดี </a:t>
            </a:r>
            <a:r>
              <a:rPr lang="en-US" sz="40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(NCDs)</a:t>
            </a:r>
          </a:p>
          <a:p>
            <a:pPr lvl="1"/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ปัญหาอันดับหนึ่ง 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: 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ร้อยละ 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73 (3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ใน 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4)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 ของการเสียชีวิตของคนไทยในปี 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2552 (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จำนวน 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314,340 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ราย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) 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สูญเสียทางเศรษฐกิจ 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198,152 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ล้านบาท (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2.2% GDP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) หรือ </a:t>
            </a:r>
            <a:r>
              <a:rPr lang="en-US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3,128 </a:t>
            </a:r>
            <a:r>
              <a:rPr lang="th-TH" sz="32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บาทต่อหัวประชากร</a:t>
            </a:r>
          </a:p>
          <a:p>
            <a:pPr lvl="1"/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ในช่วง </a:t>
            </a:r>
            <a:r>
              <a:rPr lang="en-US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5 </a:t>
            </a:r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ปีที่ผ่านมา (</a:t>
            </a:r>
            <a:r>
              <a:rPr lang="en-US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2552 – 2556) </a:t>
            </a:r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อัตราตายด้วยโรค </a:t>
            </a:r>
            <a:r>
              <a:rPr lang="en-US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NCD </a:t>
            </a:r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ที่สำคัญมีแนวโน้มเพิ่มขึ้น</a:t>
            </a:r>
          </a:p>
          <a:p>
            <a:pPr lvl="1"/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การเข้าถึงบริการดีขึ้น แต่..</a:t>
            </a:r>
          </a:p>
          <a:p>
            <a:pPr lvl="1"/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การควบคุมสภาวะของโรค โดยเฉพาะเบาหวานยังไม่ดีเท่าที่ควร</a:t>
            </a:r>
          </a:p>
          <a:p>
            <a:pPr lvl="1"/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ภาวะแทรกซ้อนทางไตค่อนข้างสูง</a:t>
            </a:r>
          </a:p>
          <a:p>
            <a:pPr lvl="1"/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ปัจจัยเสี่ยง โดยเฉพาะอ้วน มีแนวโน้มเพิ่มขึ้นต่อเนื่อง</a:t>
            </a:r>
          </a:p>
          <a:p>
            <a:pPr lvl="1"/>
            <a:r>
              <a:rPr lang="th-TH" sz="2800" b="1" dirty="0" smtClean="0"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พฤติกรรมเสี่ยงมีแนวโน้มลดลง แต่ยังไม่ดีพอ</a:t>
            </a:r>
            <a:endParaRPr lang="en-US" sz="4400" b="1" dirty="0" smtClean="0"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25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ประโยชน์ที่คาดว่าจะได้รับ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4853136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00000"/>
              <a:buFont typeface="+mj-cs"/>
              <a:buAutoNum type="thaiNumPeriod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อัตราป่วยรายใหม่ต่อประชากรแสนคนด้วยโรคหัวใจ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และหลอด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เลือดลดลง</a:t>
            </a:r>
          </a:p>
          <a:p>
            <a:pPr marL="514350" indent="-514350">
              <a:buClrTx/>
              <a:buSzPct val="100000"/>
              <a:buFont typeface="+mj-cs"/>
              <a:buAutoNum type="thaiNumPeriod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ได้รูปแบบ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การดำเนินการลดโอกาสเสี่ยงต่อการเกิดโรคหัวใจและหลอด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เลือด</a:t>
            </a:r>
          </a:p>
        </p:txBody>
      </p:sp>
    </p:spTree>
    <p:extLst>
      <p:ext uri="{BB962C8B-B14F-4D97-AF65-F5344CB8AC3E}">
        <p14:creationId xmlns:p14="http://schemas.microsoft.com/office/powerpoint/2010/main" val="20823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23728" y="4724697"/>
            <a:ext cx="51125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8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ขอบคุณครับ</a:t>
            </a:r>
            <a:endParaRPr lang="th-TH" sz="8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76" y="1543322"/>
            <a:ext cx="6578871" cy="293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5760029" y="2636846"/>
            <a:ext cx="1503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NCD</a:t>
            </a:r>
            <a:endParaRPr lang="th-TH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1030" name="Picture 6" descr="http://thaincd.com/images/theme/green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4" y="-58992"/>
            <a:ext cx="40767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5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7500958" y="5643578"/>
            <a:ext cx="1428760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defTabSz="457200">
              <a:buFont typeface="Arial" charset="0"/>
              <a:buNone/>
            </a:pPr>
            <a:r>
              <a:rPr lang="th-TH" altLang="en-US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ที่มา</a:t>
            </a:r>
            <a:r>
              <a:rPr lang="en-US" altLang="en-US" sz="12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altLang="en-US" sz="12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สนย.</a:t>
            </a:r>
            <a:r>
              <a:rPr lang="th-TH" altLang="en-US" sz="12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          </a:t>
            </a:r>
            <a:endParaRPr lang="th-TH" altLang="en-US" sz="1200" dirty="0">
              <a:solidFill>
                <a:srgbClr val="000000"/>
              </a:solidFill>
              <a:cs typeface="Cordia New" pitchFamily="34" charset="-34"/>
            </a:endParaRPr>
          </a:p>
        </p:txBody>
      </p:sp>
      <p:graphicFrame>
        <p:nvGraphicFramePr>
          <p:cNvPr id="12" name="แผนภูมิ 11"/>
          <p:cNvGraphicFramePr/>
          <p:nvPr/>
        </p:nvGraphicFramePr>
        <p:xfrm>
          <a:off x="157858" y="895351"/>
          <a:ext cx="8786117" cy="5315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357158" y="214291"/>
            <a:ext cx="8429684" cy="428627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altLang="en-US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อัตราตายต่อประชากรแสนคนด้วยโรคไม่ติดต่อที่สำคัญ ปี</a:t>
            </a:r>
            <a:r>
              <a:rPr lang="en-US" altLang="en-US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en-US" sz="20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พ.ศ.2545 - 2556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785918" y="6357958"/>
            <a:ext cx="6885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ที่มา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สำนักนโยบายและยุทธศาสตร์ สำนักงานปลัดกระทรวงสาธารณสุข</a:t>
            </a:r>
            <a:endParaRPr lang="th-TH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284905"/>
              </p:ext>
            </p:extLst>
          </p:nvPr>
        </p:nvGraphicFramePr>
        <p:xfrm>
          <a:off x="179512" y="1628800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18076" y="201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สภาพปัญหาและความสำคัญของปัญหา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1632" y="639313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ข้อมูล จากสำนักนโยบายและยุทธศาสตร์ </a:t>
            </a:r>
            <a:r>
              <a:rPr lang="th-TH" sz="1400" b="1" dirty="0" err="1" smtClean="0"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84961" y="88488"/>
            <a:ext cx="8964488" cy="1094853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37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สภาพปัญหาและความสำคัญของ</a:t>
            </a:r>
            <a:r>
              <a:rPr lang="th-TH" sz="37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ปัญหา</a:t>
            </a:r>
            <a:endParaRPr lang="th-TH" sz="37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อัตราตายต่อประชากรแสนคนด้วยโรค </a:t>
            </a:r>
            <a:r>
              <a:rPr lang="en-US" sz="2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CVD</a:t>
            </a:r>
            <a:r>
              <a:rPr lang="th-TH" sz="2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2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IHD </a:t>
            </a:r>
            <a:r>
              <a:rPr lang="th-TH" sz="2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Stroke</a:t>
            </a:r>
            <a:r>
              <a:rPr lang="th-TH" sz="2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ข้อมูล ปี </a:t>
            </a:r>
            <a:r>
              <a:rPr lang="en-US" sz="29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2550 - 2556</a:t>
            </a:r>
            <a:endParaRPr lang="th-TH" sz="29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319" y="6423044"/>
            <a:ext cx="561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400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โรคหลอดเลือดหัวใจ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I20-I25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 , โรคหลอดเลือดสมอง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I60-I69),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โรคหัวใจและหลอดเลือด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I00-I99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35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/>
        </p:nvSpPr>
        <p:spPr>
          <a:xfrm>
            <a:off x="167000" y="89336"/>
            <a:ext cx="8797487" cy="864096"/>
          </a:xfrm>
          <a:prstGeom prst="rect">
            <a:avLst/>
          </a:prstGeom>
          <a:solidFill>
            <a:srgbClr val="CCFF66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th-TH" sz="2800" b="1" spc="-7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altLang="th-TH" sz="2800" b="1" spc="-7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ตายด้วยโรค</a:t>
            </a:r>
            <a:r>
              <a:rPr lang="en-US" altLang="th-TH" sz="2800" b="1" spc="-7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CVD</a:t>
            </a:r>
            <a:r>
              <a:rPr lang="th-TH" altLang="th-TH" sz="2800" b="1" spc="-7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ต่อ</a:t>
            </a:r>
            <a:r>
              <a:rPr lang="th-TH" altLang="th-TH" sz="2800" b="1" spc="-70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ประชากรแสนคน</a:t>
            </a:r>
            <a:r>
              <a:rPr lang="en-US" altLang="th-TH" sz="2800" b="1" spc="-7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altLang="th-TH" sz="2800" b="1" spc="-7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ข้อมูลปี </a:t>
            </a:r>
            <a:r>
              <a:rPr lang="en-US" altLang="th-TH" sz="2800" b="1" spc="-7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2554-2556 </a:t>
            </a:r>
            <a:r>
              <a:rPr lang="th-TH" altLang="th-TH" sz="2800" b="1" spc="-7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จำแนกราย</a:t>
            </a:r>
          </a:p>
          <a:p>
            <a:pPr algn="ctr">
              <a:defRPr/>
            </a:pPr>
            <a:r>
              <a:rPr lang="th-TH" altLang="th-TH" sz="2800" b="1" spc="-7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เขตบริการสาธารณสุข</a:t>
            </a:r>
            <a:endParaRPr lang="en-US" altLang="th-TH" sz="2800" b="1" spc="-7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1" name="แผนภูมิ 10"/>
          <p:cNvGraphicFramePr/>
          <p:nvPr>
            <p:extLst>
              <p:ext uri="{D42A27DB-BD31-4B8C-83A1-F6EECF244321}">
                <p14:modId xmlns:p14="http://schemas.microsoft.com/office/powerpoint/2010/main" val="3152166036"/>
              </p:ext>
            </p:extLst>
          </p:nvPr>
        </p:nvGraphicFramePr>
        <p:xfrm>
          <a:off x="-85536" y="1268760"/>
          <a:ext cx="92295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31632" y="641063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ข้อมูล จากสำนักนโยบายและยุทธศาสตร์ </a:t>
            </a:r>
            <a:r>
              <a:rPr lang="th-TH" sz="1400" b="1" dirty="0" err="1" smtClean="0"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319" y="6423044"/>
            <a:ext cx="561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400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โรคหลอดเลือดหัวใจ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I20-I25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 , โรคหลอดเลือดสมอง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I60-I69),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โรคหัวใจและหลอดเลือด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I00-I99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12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07504" y="198962"/>
            <a:ext cx="8893651" cy="781766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ตายด้วยโรค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 CVD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 ข้อมูลปี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2554-2556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จำแนกรายจังหวัดใน</a:t>
            </a:r>
          </a:p>
          <a:p>
            <a:pPr algn="ctr"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เขตบริการสาธารณสุขที่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en-US" alt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1645778241"/>
              </p:ext>
            </p:extLst>
          </p:nvPr>
        </p:nvGraphicFramePr>
        <p:xfrm>
          <a:off x="42443" y="1196752"/>
          <a:ext cx="902377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31632" y="659310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ข้อมูล จากสำนักนโยบายและยุทธศาสตร์ </a:t>
            </a:r>
            <a:r>
              <a:rPr lang="th-TH" sz="1400" b="1" dirty="0" err="1" smtClean="0"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19" y="6602990"/>
            <a:ext cx="561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400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โรคหลอดเลือดหัวใจ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I20-I25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 , โรคหลอดเลือดสมอง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I60-I69),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โรคหัวใจและหลอดเลือด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I00-I99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70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454806988"/>
              </p:ext>
            </p:extLst>
          </p:nvPr>
        </p:nvGraphicFramePr>
        <p:xfrm>
          <a:off x="-74641" y="1340768"/>
          <a:ext cx="9218641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/>
        </p:nvSpPr>
        <p:spPr>
          <a:xfrm>
            <a:off x="188063" y="188640"/>
            <a:ext cx="8715404" cy="864096"/>
          </a:xfrm>
          <a:prstGeom prst="rect">
            <a:avLst/>
          </a:prstGeom>
          <a:solidFill>
            <a:srgbClr val="CCCCFF"/>
          </a:solidFill>
          <a:ln w="9525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ตายด้วยโรค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IHD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 ข้อมูลปี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 – 2556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จำแนกราย</a:t>
            </a:r>
          </a:p>
          <a:p>
            <a:pPr algn="ctr"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เขตบริการสาธารณสุข</a:t>
            </a:r>
            <a:endParaRPr lang="en-US" alt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1632" y="625190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ข้อมูล จากสำนักนโยบายและยุทธศาสตร์ </a:t>
            </a:r>
            <a:r>
              <a:rPr lang="th-TH" sz="1400" b="1" dirty="0" err="1" smtClean="0"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19" y="6259268"/>
            <a:ext cx="561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400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โรคหลอดเลือดหัวใจ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I20-I25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 , โรคหลอดเลือดสมอง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I60-I69),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โรคหัวใจและหลอดเลือด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I00-I99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43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4208478771"/>
              </p:ext>
            </p:extLst>
          </p:nvPr>
        </p:nvGraphicFramePr>
        <p:xfrm>
          <a:off x="8957" y="1268760"/>
          <a:ext cx="9023771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/>
        </p:nvSpPr>
        <p:spPr>
          <a:xfrm>
            <a:off x="98761" y="188640"/>
            <a:ext cx="8933967" cy="792088"/>
          </a:xfrm>
          <a:prstGeom prst="rect">
            <a:avLst/>
          </a:prstGeom>
          <a:solidFill>
            <a:srgbClr val="CCFF66"/>
          </a:solidFill>
          <a:ln w="9525" cap="flat" cmpd="sng" algn="ctr">
            <a:solidFill>
              <a:srgbClr val="CCFF6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ตายด้วยโรค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IHD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 ข้อมูลปี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2554-2556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จำแนกรายจังหวัด</a:t>
            </a:r>
          </a:p>
          <a:p>
            <a:pPr algn="ctr"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ในเขตบริการสาธารณสุขที่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en-US" alt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1632" y="6088127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ข้อมูล จากสำนักนโยบายและยุทธศาสตร์ </a:t>
            </a:r>
            <a:r>
              <a:rPr lang="th-TH" sz="1400" b="1" dirty="0" err="1" smtClean="0"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19" y="6095492"/>
            <a:ext cx="561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400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โรคหลอดเลือดหัวใจ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I20-I25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 , โรคหลอดเลือดสมอง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I60-I69),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โรคหัวใจและหลอดเลือด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I00-I99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05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3455580533"/>
              </p:ext>
            </p:extLst>
          </p:nvPr>
        </p:nvGraphicFramePr>
        <p:xfrm>
          <a:off x="-52295" y="1268760"/>
          <a:ext cx="919629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>
            <a:spLocks noGrp="1"/>
          </p:cNvSpPr>
          <p:nvPr/>
        </p:nvSpPr>
        <p:spPr>
          <a:xfrm>
            <a:off x="79612" y="126512"/>
            <a:ext cx="8976999" cy="792088"/>
          </a:xfrm>
          <a:prstGeom prst="rect">
            <a:avLst/>
          </a:prstGeom>
          <a:solidFill>
            <a:srgbClr val="CCFF66"/>
          </a:solidFill>
          <a:ln w="9525" cap="flat" cmpd="sng" algn="ctr">
            <a:solidFill>
              <a:srgbClr val="CCFF6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altLang="th-TH" sz="2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อัตรา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ตายด้วยโรค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Stroke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ต่อประชากรแสนคน ข้อมูลปี </a:t>
            </a:r>
            <a:r>
              <a:rPr lang="en-US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2554 – 2556 </a:t>
            </a: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จำแนกราย</a:t>
            </a:r>
          </a:p>
          <a:p>
            <a:pPr algn="ctr">
              <a:defRPr/>
            </a:pPr>
            <a:r>
              <a:rPr lang="th-TH" altLang="th-TH" sz="28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เขตบริการสาธารณสุข</a:t>
            </a:r>
            <a:endParaRPr lang="en-US" alt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1632" y="6210959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ข้อมูล จากสำนักนโยบายและยุทธศาสตร์ </a:t>
            </a:r>
            <a:r>
              <a:rPr lang="th-TH" sz="1400" b="1" dirty="0" err="1" smtClean="0">
                <a:latin typeface="TH SarabunPSK" pitchFamily="34" charset="-34"/>
                <a:cs typeface="TH SarabunPSK" pitchFamily="34" charset="-34"/>
              </a:rPr>
              <a:t>สป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.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319" y="6218324"/>
            <a:ext cx="5613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u="sng" dirty="0" smtClean="0">
                <a:latin typeface="TH SarabunPSK" pitchFamily="34" charset="-34"/>
                <a:cs typeface="TH SarabunPSK" pitchFamily="34" charset="-34"/>
              </a:rPr>
              <a:t>หมายเหตุ </a:t>
            </a:r>
            <a:r>
              <a:rPr lang="en-US" sz="1400" b="1" u="sng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 โรคหลอดเลือดหัวใจ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I20-I25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 , โรคหลอดเลือดสมอง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I60-I69),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โรคหัวใจและหลอดเลือด (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I00-I99</a:t>
            </a:r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1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12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1183</TotalTime>
  <Words>1097</Words>
  <Application>Microsoft Office PowerPoint</Application>
  <PresentationFormat>นำเสนอทางหน้าจอ (4:3)</PresentationFormat>
  <Paragraphs>114</Paragraphs>
  <Slides>21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ตรงกลาง</vt:lpstr>
      <vt:lpstr>โครงการนำร่องการลดโอกาสเสี่ยงต่อการเกิด โรคหัวใจและหลอดเลือด</vt:lpstr>
      <vt:lpstr>งานนำเสนอ PowerPoint</vt:lpstr>
      <vt:lpstr>อัตราตายต่อประชากรแสนคนด้วยโรคไม่ติดต่อที่สำคัญ ปี พ.ศ.2545 - 2556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วัตถุประสงค์โครงการ</vt:lpstr>
      <vt:lpstr>กิจกรรมดำเนินงาน</vt:lpstr>
      <vt:lpstr>ประโยชน์ที่คาดว่าจะได้รับ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โครงการนำร่องลดโอกาสเสี่ยงต่อการเกิดโรคหัวใจและหลอดเลือด</dc:title>
  <dc:creator>Windows User</dc:creator>
  <cp:lastModifiedBy>aejung</cp:lastModifiedBy>
  <cp:revision>106</cp:revision>
  <cp:lastPrinted>2014-12-18T11:47:46Z</cp:lastPrinted>
  <dcterms:created xsi:type="dcterms:W3CDTF">2014-12-11T02:41:08Z</dcterms:created>
  <dcterms:modified xsi:type="dcterms:W3CDTF">2015-01-05T04:25:59Z</dcterms:modified>
</cp:coreProperties>
</file>