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5" r:id="rId3"/>
    <p:sldId id="266" r:id="rId4"/>
    <p:sldId id="269" r:id="rId5"/>
    <p:sldId id="268" r:id="rId6"/>
    <p:sldId id="267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87" r:id="rId16"/>
    <p:sldId id="279" r:id="rId17"/>
    <p:sldId id="278" r:id="rId18"/>
    <p:sldId id="280" r:id="rId19"/>
    <p:sldId id="283" r:id="rId20"/>
    <p:sldId id="284" r:id="rId21"/>
    <p:sldId id="281" r:id="rId22"/>
    <p:sldId id="282" r:id="rId23"/>
    <p:sldId id="261" r:id="rId24"/>
    <p:sldId id="264" r:id="rId25"/>
    <p:sldId id="257" r:id="rId26"/>
    <p:sldId id="258" r:id="rId27"/>
    <p:sldId id="259" r:id="rId28"/>
    <p:sldId id="260" r:id="rId29"/>
    <p:sldId id="285" r:id="rId30"/>
    <p:sldId id="262" r:id="rId31"/>
    <p:sldId id="286" r:id="rId32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7" autoAdjust="0"/>
    <p:restoredTop sz="94660"/>
  </p:normalViewPr>
  <p:slideViewPr>
    <p:cSldViewPr snapToGrid="0">
      <p:cViewPr>
        <p:scale>
          <a:sx n="60" d="100"/>
          <a:sy n="60" d="100"/>
        </p:scale>
        <p:origin x="-138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99904E0-56BC-4644-AE62-BE456AF1AF80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016E746-611F-4E9F-A6E3-739A9E363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075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11200"/>
            <a:ext cx="6315075" cy="35528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60021" y="9003225"/>
            <a:ext cx="3105408" cy="474488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38" rIns="99075" bIns="49538" anchor="b" anchorCtr="0" compatLnSpc="1"/>
          <a:lstStyle/>
          <a:p>
            <a:pPr algn="r" defTabSz="9907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DB7A9C-BFCC-4DC3-A72F-18BD9813DC4C}" type="slidenum">
              <a:rPr/>
              <a:pPr algn="r" defTabSz="9907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th-TH" sz="1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43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11200"/>
            <a:ext cx="6315075" cy="35528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60021" y="9003225"/>
            <a:ext cx="3105408" cy="474488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38" rIns="99075" bIns="49538" anchor="b" anchorCtr="0" compatLnSpc="1"/>
          <a:lstStyle/>
          <a:p>
            <a:pPr algn="r" defTabSz="9907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7D3F73-2170-48ED-8AE5-698C21206C4D}" type="slidenum">
              <a:rPr/>
              <a:pPr algn="r" defTabSz="9907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</a:t>
            </a:fld>
            <a:endParaRPr lang="th-TH" sz="1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092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11200"/>
            <a:ext cx="6315075" cy="35528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60021" y="9003225"/>
            <a:ext cx="3105408" cy="474488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38" rIns="99075" bIns="49538" anchor="b" anchorCtr="0" compatLnSpc="1"/>
          <a:lstStyle/>
          <a:p>
            <a:pPr algn="r" defTabSz="9907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7D3F73-2170-48ED-8AE5-698C21206C4D}" type="slidenum">
              <a:rPr/>
              <a:pPr algn="r" defTabSz="9907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</a:t>
            </a:fld>
            <a:endParaRPr lang="th-TH" sz="1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5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0792-FD6A-4E44-8F35-84DB7E848C0C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097A-8F3D-49EC-8442-6C7B1ADBB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210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0792-FD6A-4E44-8F35-84DB7E848C0C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097A-8F3D-49EC-8442-6C7B1ADBB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71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0792-FD6A-4E44-8F35-84DB7E848C0C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097A-8F3D-49EC-8442-6C7B1ADBB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1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0792-FD6A-4E44-8F35-84DB7E848C0C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097A-8F3D-49EC-8442-6C7B1ADBB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61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0792-FD6A-4E44-8F35-84DB7E848C0C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097A-8F3D-49EC-8442-6C7B1ADBB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80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0792-FD6A-4E44-8F35-84DB7E848C0C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097A-8F3D-49EC-8442-6C7B1ADBB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07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0792-FD6A-4E44-8F35-84DB7E848C0C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097A-8F3D-49EC-8442-6C7B1ADBB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993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0792-FD6A-4E44-8F35-84DB7E848C0C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097A-8F3D-49EC-8442-6C7B1ADBB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96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0792-FD6A-4E44-8F35-84DB7E848C0C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097A-8F3D-49EC-8442-6C7B1ADBB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93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0792-FD6A-4E44-8F35-84DB7E848C0C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097A-8F3D-49EC-8442-6C7B1ADBB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16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0792-FD6A-4E44-8F35-84DB7E848C0C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097A-8F3D-49EC-8442-6C7B1ADBB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02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20792-FD6A-4E44-8F35-84DB7E848C0C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097A-8F3D-49EC-8442-6C7B1ADBB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112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43111"/>
          </a:xfrm>
        </p:spPr>
        <p:txBody>
          <a:bodyPr>
            <a:normAutofit/>
          </a:bodyPr>
          <a:lstStyle/>
          <a:p>
            <a:r>
              <a:rPr lang="th-T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การวิจัยประเมินประสิทธิผลแผนงาน/มาตรการป้องกันควบคุมโรคไม่ติดต่อ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307" y="408582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ดร.นพ.สัมฤทธิ์ ศรีธำรงสวัสดิ์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ภาควิชาเวชศาสตร์ชุมชน คณะแพทยศาสตร์โรงพยาบาลรามาธิบดี มหาวิทยาลัยมหิดล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วันที่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กุมภาพันธ์ พ.ศ.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2561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ทฤษฏีที่ใช้ในการวิจัยประเมินผล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การประเมินผลเชิงคุณภาพหรือมนุษยวิทยา 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(Qualitative/ anthropological models)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เข้าใจบริบท และกระบวนการดำเนินงาน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รูปแบบการวิจัยแบบมีส่วนร่วม 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(participant-oriented models)</a:t>
            </a:r>
            <a:endParaRPr lang="th-TH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3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มิติ/มุมมองในการวัดผล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ประสิททธิผลโครงการ 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(Effectiveness)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ประสิทธิภาพโครงการ 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(Efficiency)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การตอบสนองต่อความคาดหวังของประชาชน 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(responsiveness) </a:t>
            </a:r>
            <a:endParaRPr lang="th-TH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การเคารพต่อผู้ป่วย 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ให้เกียรติ, มีอิสระในการตัดสินใจ, การสื่อสาร, รักษาความลับ)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ยึดผู้ป่วยเป็นที่ตั้ง 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สิ่งอำนวยความสะดวก, ให้การดูแลอย่างทันท่วงที, การเลือกผู้ให้บริการ,การเข้าถึงความช่วยเหลือทางสังคม)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ความเป็นธรรม 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(Equity)</a:t>
            </a: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12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4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CIPP model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916" y="1090119"/>
            <a:ext cx="7728863" cy="54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0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การวิจัยประเมินการนำนโยบาย/แผนงาน/โครงการไปดำเนินงาน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(translation research)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94884"/>
            <a:ext cx="10515600" cy="501856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งานวิจัย</a:t>
            </a:r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ที่มุ่งเน้นไปที่กระบวนการแปลงนโยบาย/มาตรการ/เทคโนโลยีที่มีประสิทธิผลไปยัง</a:t>
            </a: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กลุ่มเป้าหมาย</a:t>
            </a:r>
            <a:endParaRPr lang="en-US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ประเมินประสิทธิผลของ 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intervention </a:t>
            </a: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เมื่อนำไปปฏิบัติ</a:t>
            </a:r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จริง (</a:t>
            </a:r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effectiveness research) </a:t>
            </a:r>
            <a:endParaRPr lang="en-US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วิจัยหาช่องทางในการกระจาย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intervention </a:t>
            </a: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</a:t>
            </a:r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มีเป้าหมายไปยัง</a:t>
            </a: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กลุ่มเป้าหมายเพื่อให้</a:t>
            </a:r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เกิดการนำไปใช้และมีผลกระทบต่อสุขภาพ (</a:t>
            </a:r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Dissemination research) </a:t>
            </a:r>
            <a:endParaRPr lang="en-US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วิจัยหาปัจจัย</a:t>
            </a:r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ความสำเร็จของการที่ผู้เกี่ยวข้องและประชากรเป้าหมายยอมรับและ</a:t>
            </a: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intervention </a:t>
            </a: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ไปใช้ </a:t>
            </a:r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Diffusion research) </a:t>
            </a:r>
            <a:endParaRPr lang="en-US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วิจัยประเมินกลยุทธ์/มาตรการของนโยบาย/แผนงาน/โครงการ ว่าถูก</a:t>
            </a:r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บูรณาการเข้าไปสู่ในระบบได้อย่างไร (</a:t>
            </a:r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research) </a:t>
            </a:r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ซึ่งเน้นการทำความเข้าใจเกี่ยวกับกระบวนการ</a:t>
            </a: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ดำเนินงานหรือ</a:t>
            </a:r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นำมาตรการ</a:t>
            </a: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ไปใช้และ</a:t>
            </a:r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ปัจจัยที่มีผลต่อความสำเร็จในการดำเนินงานในบริบทของ</a:t>
            </a: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ระบบที่เป็นอยู่</a:t>
            </a:r>
            <a:endParaRPr lang="th-TH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32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การวิจัยประเมินการนำนโยบาย/แผนงาน/โครงการไปดำเนินงาน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(Implementation Research and Delivery Science: IRDS)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935126"/>
            <a:ext cx="10515600" cy="45294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ศึกษา</a:t>
            </a: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กระบวนการนำนโยบาย/แผนงาน/โครงการไปสู่</a:t>
            </a:r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การปฏิบัติและการขยายพื้นที่ดำเนินงาน </a:t>
            </a:r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(scaling 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up) </a:t>
            </a:r>
            <a:endParaRPr lang="th-TH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เน้นประเมินกลยุทธ์การ</a:t>
            </a:r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ดำเนินงาน คือ </a:t>
            </a: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 และเครื่องมือ ใน</a:t>
            </a:r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การเสริมสร้างความเป็นธรรม ประสิทธิภาพ ส่งเสริมให้เกิดวัฒนธรรมการเรียนรู้การใช้ข้อมูล การมีส่วนร่วมของผู้มีส่วนได้เสีย เพื่อให้การตัดสินใจมีประสิทธิผลมากขึ้นและนำไปสู่ผลลัพธ์ทางสุขภาพที่ดีขึ้น</a:t>
            </a:r>
          </a:p>
        </p:txBody>
      </p:sp>
    </p:spTree>
    <p:extLst>
      <p:ext uri="{BB962C8B-B14F-4D97-AF65-F5344CB8AC3E}">
        <p14:creationId xmlns:p14="http://schemas.microsoft.com/office/powerpoint/2010/main" xmlns="" val="2063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43316" y="610649"/>
            <a:ext cx="2826840" cy="1314995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แหล่งทรัพยากร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43316" y="2145600"/>
            <a:ext cx="2826840" cy="1737084"/>
          </a:xfrm>
          <a:prstGeom prst="roundRect">
            <a:avLst/>
          </a:prstGeom>
          <a:solidFill>
            <a:srgbClr val="00B0F0">
              <a:alpha val="19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ผู้จัดการให้ข้อมูล/ความรู้ไปยังผู้ใช้นวัตกรรม</a:t>
            </a:r>
          </a:p>
          <a:p>
            <a:pPr algn="ctr"/>
            <a:endParaRPr lang="th-TH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3316" y="4095457"/>
            <a:ext cx="2826840" cy="1476837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ผู้จัดการการเปลี่ยนแปลง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47859" y="252663"/>
            <a:ext cx="4117959" cy="6167649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1356" y="436002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บริบทภายในองค์กร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92255" y="2573612"/>
            <a:ext cx="2562018" cy="6173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ความพร้อมขององค์กรในการรับนวัตกรรม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40088" y="3758384"/>
            <a:ext cx="2412134" cy="5956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การยอมรับ</a:t>
            </a:r>
            <a:endPara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ของปัจเจก/องค์กร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959311" y="4867238"/>
            <a:ext cx="2395471" cy="444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การดำเนินงานในระบบ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94851" y="5976092"/>
            <a:ext cx="2395471" cy="444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ผลลัพธ์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09898" y="1318568"/>
            <a:ext cx="2395471" cy="52727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นวัตกรรม</a:t>
            </a:r>
            <a:endParaRPr lang="en-US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37503" y="3662995"/>
            <a:ext cx="2311892" cy="599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กระจายอย่างมีแผน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Dissemination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Straight Arrow Connector 18"/>
          <p:cNvCxnSpPr>
            <a:stCxn id="13" idx="2"/>
            <a:endCxn id="14" idx="0"/>
          </p:cNvCxnSpPr>
          <p:nvPr/>
        </p:nvCxnSpPr>
        <p:spPr>
          <a:xfrm flipH="1">
            <a:off x="2493449" y="1845841"/>
            <a:ext cx="2514185" cy="181715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</p:cNvCxnSpPr>
          <p:nvPr/>
        </p:nvCxnSpPr>
        <p:spPr>
          <a:xfrm>
            <a:off x="5007634" y="1845841"/>
            <a:ext cx="2932454" cy="211691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774019" y="2535378"/>
            <a:ext cx="2110322" cy="599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กระจายอย่างไม่วางแผน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Diffusion 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Straight Arrow Connector 22"/>
          <p:cNvCxnSpPr>
            <a:stCxn id="14" idx="3"/>
          </p:cNvCxnSpPr>
          <p:nvPr/>
        </p:nvCxnSpPr>
        <p:spPr>
          <a:xfrm>
            <a:off x="3649395" y="3962753"/>
            <a:ext cx="4199205" cy="13270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154486" y="1342281"/>
            <a:ext cx="0" cy="126781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959310" y="874348"/>
            <a:ext cx="2395471" cy="444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ลักษณะองค์กร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Left-Right Arrow 30"/>
          <p:cNvSpPr/>
          <p:nvPr/>
        </p:nvSpPr>
        <p:spPr>
          <a:xfrm>
            <a:off x="4471756" y="508642"/>
            <a:ext cx="2636238" cy="732118"/>
          </a:xfrm>
          <a:prstGeom prst="leftRightArrow">
            <a:avLst>
              <a:gd name="adj1" fmla="val 56939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การเชื่อมโยง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Left-Right Arrow 31"/>
          <p:cNvSpPr/>
          <p:nvPr/>
        </p:nvSpPr>
        <p:spPr>
          <a:xfrm>
            <a:off x="4397656" y="4490024"/>
            <a:ext cx="2636238" cy="788407"/>
          </a:xfrm>
          <a:prstGeom prst="leftRightArrow">
            <a:avLst>
              <a:gd name="adj1" fmla="val 53801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การเชื่อมโยง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5" name="Straight Arrow Connector 34"/>
          <p:cNvCxnSpPr>
            <a:stCxn id="9" idx="2"/>
            <a:endCxn id="10" idx="0"/>
          </p:cNvCxnSpPr>
          <p:nvPr/>
        </p:nvCxnSpPr>
        <p:spPr>
          <a:xfrm flipH="1">
            <a:off x="9146155" y="3190926"/>
            <a:ext cx="27109" cy="56745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1" idx="0"/>
          </p:cNvCxnSpPr>
          <p:nvPr/>
        </p:nvCxnSpPr>
        <p:spPr>
          <a:xfrm>
            <a:off x="9146155" y="4354003"/>
            <a:ext cx="10892" cy="51323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9099724" y="5278432"/>
            <a:ext cx="16663" cy="74055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205369" y="1582204"/>
            <a:ext cx="2881655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12" idx="3"/>
          </p:cNvCxnSpPr>
          <p:nvPr/>
        </p:nvCxnSpPr>
        <p:spPr>
          <a:xfrm>
            <a:off x="10390322" y="6198202"/>
            <a:ext cx="191346" cy="570898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2" idx="3"/>
            <a:endCxn id="12" idx="3"/>
          </p:cNvCxnSpPr>
          <p:nvPr/>
        </p:nvCxnSpPr>
        <p:spPr>
          <a:xfrm>
            <a:off x="10390322" y="61982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2" idx="3"/>
          </p:cNvCxnSpPr>
          <p:nvPr/>
        </p:nvCxnSpPr>
        <p:spPr>
          <a:xfrm>
            <a:off x="10390322" y="6198202"/>
            <a:ext cx="3310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10625695" y="1096458"/>
            <a:ext cx="95673" cy="51017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10390322" y="1096458"/>
            <a:ext cx="23537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537124" y="5704998"/>
            <a:ext cx="283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บริบทภายนอกองค์กร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5802" y="174965"/>
            <a:ext cx="390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Greenhalgh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T. et al (2005)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42" y="6131185"/>
            <a:ext cx="7155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Conceptual Framework: Diffusion of Innovation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0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43055" y="155424"/>
            <a:ext cx="10777870" cy="94799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Consolidated Framework for Advancing Implementation Research (CFIR) </a:t>
            </a:r>
            <a:endParaRPr lang="en-US" sz="36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167843" y="1290375"/>
          <a:ext cx="9702210" cy="5046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0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19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2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1595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FF">
                        <a:alpha val="4078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35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746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13669" y="3434870"/>
            <a:ext cx="283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กลยุทธ์/มาตรการ/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6204" y="1596540"/>
            <a:ext cx="419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บริบทภาบนอก</a:t>
            </a:r>
          </a:p>
          <a:p>
            <a:pPr algn="ctr"/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เศรษฐกิจ, สังคม, การเมือง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8104" y="2151746"/>
            <a:ext cx="1967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บริบทภายใน</a:t>
            </a:r>
          </a:p>
          <a:p>
            <a:pPr algn="ctr"/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วัฒนธรรมองค์กร, โครงสร้างองค์กร. เครือข่าย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9440" y="5123508"/>
            <a:ext cx="4155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กระบวนการดำเนินนโยบาย</a:t>
            </a:r>
          </a:p>
          <a:p>
            <a:pPr algn="ctr"/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ยุทธศาสตร์และแผนการนำนโยบายไปสู่การปฏิบัติ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0298" y="2996202"/>
            <a:ext cx="22077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ผู้เกี่ยวข้อง</a:t>
            </a:r>
          </a:p>
          <a:p>
            <a:pPr algn="ctr"/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ผู้กำหนดนโยบาย, ผู้บริหาร, </a:t>
            </a:r>
          </a:p>
          <a:p>
            <a:pPr algn="ctr"/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ผู้ให้บริการ, อปท.</a:t>
            </a:r>
          </a:p>
          <a:p>
            <a:pPr algn="ctr"/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ผู้ใช้บริการ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748800" y="2546036"/>
            <a:ext cx="562707" cy="900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638811" y="3567679"/>
            <a:ext cx="970671" cy="492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7734044" y="3689139"/>
            <a:ext cx="970671" cy="492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5544817" y="4287012"/>
            <a:ext cx="970671" cy="492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09083" y="6323837"/>
            <a:ext cx="410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Damschroder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(2009)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8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การวัดผลลัพธ์ของ 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research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512" y="1616149"/>
            <a:ext cx="9824483" cy="4673009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43000" y="6363586"/>
            <a:ext cx="343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Proctor, E.K. et al. (2009)</a:t>
            </a:r>
          </a:p>
        </p:txBody>
      </p:sp>
    </p:spTree>
    <p:extLst>
      <p:ext uri="{BB962C8B-B14F-4D97-AF65-F5344CB8AC3E}">
        <p14:creationId xmlns:p14="http://schemas.microsoft.com/office/powerpoint/2010/main" xmlns="" val="26650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140"/>
          </a:xfrm>
        </p:spPr>
        <p:txBody>
          <a:bodyPr/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เกณฑ์การวัด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outcomes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42646914"/>
              </p:ext>
            </p:extLst>
          </p:nvPr>
        </p:nvGraphicFramePr>
        <p:xfrm>
          <a:off x="563526" y="1403498"/>
          <a:ext cx="11047227" cy="5119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3505">
                  <a:extLst>
                    <a:ext uri="{9D8B030D-6E8A-4147-A177-3AD203B41FA5}">
                      <a16:colId xmlns:a16="http://schemas.microsoft.com/office/drawing/2014/main" xmlns="" val="1214991455"/>
                    </a:ext>
                  </a:extLst>
                </a:gridCol>
                <a:gridCol w="2871098">
                  <a:extLst>
                    <a:ext uri="{9D8B030D-6E8A-4147-A177-3AD203B41FA5}">
                      <a16:colId xmlns:a16="http://schemas.microsoft.com/office/drawing/2014/main" xmlns="" val="2148243231"/>
                    </a:ext>
                  </a:extLst>
                </a:gridCol>
                <a:gridCol w="2552087">
                  <a:extLst>
                    <a:ext uri="{9D8B030D-6E8A-4147-A177-3AD203B41FA5}">
                      <a16:colId xmlns:a16="http://schemas.microsoft.com/office/drawing/2014/main" xmlns="" val="649056928"/>
                    </a:ext>
                  </a:extLst>
                </a:gridCol>
                <a:gridCol w="3290537">
                  <a:extLst>
                    <a:ext uri="{9D8B030D-6E8A-4147-A177-3AD203B41FA5}">
                      <a16:colId xmlns:a16="http://schemas.microsoft.com/office/drawing/2014/main" xmlns="" val="197643030"/>
                    </a:ext>
                  </a:extLst>
                </a:gridCol>
              </a:tblGrid>
              <a:tr h="3656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ระดับการวัด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ระยะการวัด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แหล่งข้อมูล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25746720"/>
                  </a:ext>
                </a:extLst>
              </a:tr>
              <a:tr h="7313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การยอมรับ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ผู้มีส่วนเกี่ยวข้อง ผู้ให้บริการและผู้รับบริการ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ทุกระยะตั้งแต่เริ่มรับมาดำเนินการ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สำรวจเชิงปริมาณ/ เชิงคุณภาพ/ฐานข้อมูลบริการ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33602927"/>
                  </a:ext>
                </a:extLst>
              </a:tr>
              <a:tr h="7313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การรับมาดำเนินการ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ผู้ให้บริการรายบุคคลและระดับองค์กร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ระยะแรก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สำรวจเชิงปริมาณ/ เชิงคุณภาพ/ฐานข้อมูลบริการ/การสังเกต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7485155"/>
                  </a:ext>
                </a:extLst>
              </a:tr>
              <a:tr h="7313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ความเหมาะสม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ระดับปัจเจก </a:t>
                      </a:r>
                      <a:r>
                        <a:rPr lang="en-US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ผู้ให้และผู้รับบริการ) และระดับองค์กร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ระยะแรกก่อนรับมาดำเนินการ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สำรวจเชิงปริมาณ/สัมภาษณ์/สนทนากลุ่ม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02643074"/>
                  </a:ext>
                </a:extLst>
              </a:tr>
              <a:tr h="3656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ต้นทุนที่เพิ่มขึ้น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ทุกระยะ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ข้อมูลหน่วยบริการ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63562464"/>
                  </a:ext>
                </a:extLst>
              </a:tr>
              <a:tr h="7313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ความเป็นไปได้ที่จะดำเนินการ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ผู้ให้บริการและหน่วยบริการ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ระยะแรก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สำรวจ/ข้อมูลหน่วยบริการ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89854193"/>
                  </a:ext>
                </a:extLst>
              </a:tr>
              <a:tr h="7313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ดำเนินการได้ตามแนวทางที่กำหนด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ผู้ให้บริการ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ระยะแรกและกลาง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สังเกต/ </a:t>
                      </a:r>
                      <a:r>
                        <a:rPr lang="en-US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check list/ self- report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26855626"/>
                  </a:ext>
                </a:extLst>
              </a:tr>
              <a:tr h="3656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บูรณาการเข้าระบบ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ระดับองค์กร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ระยะกลางและท้าย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Audit/ check list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08502167"/>
                  </a:ext>
                </a:extLst>
              </a:tr>
              <a:tr h="3656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ความยั่งยืน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ผู้บริหาร/ องค์กร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ระยะท้าย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สัมภาษณ์/ </a:t>
                      </a: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check list/ audit </a:t>
                      </a: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1268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04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กลยุทธ์/มาตรการในการนำนโยบาย/แผนงาน/โครงการไปสู่การปฏิบัติ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935126"/>
            <a:ext cx="10515600" cy="45294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มาตรการด้านการศึกษา ฝึกอบรมเป็นทางการหรือไม่เป็นทางการ จัดทำคู่มือ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มาตการด้านการบริหารจัดการ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กลไกการอภิบาลระบบ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ระบบข้อมูลเพื่อติดตามความก้าวหน้า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มาตรการด้านการควบคุม ตรวจสอบ ลงโทษ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มาตรการสร้างแรงจูงใจ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แรงจูงใจด้านการเงิน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แรงจูงใจที่ไม่ใช่ด้านการเงิน </a:t>
            </a:r>
            <a:endParaRPr lang="th-TH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24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กรอบการนำเสนอ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การวิจัยประเมินผล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กรอบแนวคิดในการวิจัยประเมินผล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กรอบแนวคิดมาตรการที่ใช้ในการออกแบบโครงการ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ตัวอย่างการวิจัยประเมินผลโครงการ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การวิจัยประเมินผลโครงการ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NCD</a:t>
            </a:r>
            <a:endPara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30442" y="1740718"/>
            <a:ext cx="9559637" cy="18833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32" y="207555"/>
            <a:ext cx="10949250" cy="801603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ตัวอย่างกลยุทธ์/มาตรการในการส่งเสริมการใช้ยาอย่างสมเหตุผล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4887" y="2241392"/>
            <a:ext cx="939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facilities 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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Laboratories 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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Pharmacies 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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Drug Shops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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Communities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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Households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5730" y="2970342"/>
            <a:ext cx="1360515" cy="1055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Private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77103" y="2963308"/>
            <a:ext cx="1795976" cy="1195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Providers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Prescribers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Dispensers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Technicians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51471" y="3033646"/>
            <a:ext cx="1577926" cy="1055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 users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Patients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 givers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46245" y="3278102"/>
            <a:ext cx="1752599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98871" y="3278102"/>
            <a:ext cx="1752600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433176" y="4454493"/>
            <a:ext cx="5907258" cy="17277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Strategies to improve use</a:t>
            </a:r>
          </a:p>
          <a:p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 : formal and informal training </a:t>
            </a:r>
          </a:p>
          <a:p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 : guided decision making </a:t>
            </a:r>
          </a:p>
          <a:p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Regulation :  standards enforcement and accreditation </a:t>
            </a:r>
          </a:p>
          <a:p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 : cost sharing and incentives/ disincentives</a:t>
            </a: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[selected examples]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Elbow Connector 14"/>
          <p:cNvCxnSpPr>
            <a:endCxn id="13" idx="1"/>
          </p:cNvCxnSpPr>
          <p:nvPr/>
        </p:nvCxnSpPr>
        <p:spPr>
          <a:xfrm>
            <a:off x="1528762" y="3624083"/>
            <a:ext cx="1904414" cy="1694264"/>
          </a:xfrm>
          <a:prstGeom prst="bentConnector3">
            <a:avLst>
              <a:gd name="adj1" fmla="val 573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13" idx="3"/>
          </p:cNvCxnSpPr>
          <p:nvPr/>
        </p:nvCxnSpPr>
        <p:spPr>
          <a:xfrm rot="5400000">
            <a:off x="9028462" y="3936057"/>
            <a:ext cx="1694262" cy="1070318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542" y="6168598"/>
            <a:ext cx="3705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modified from CPM/MSH 2011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315936" y="1086332"/>
            <a:ext cx="3184752" cy="978766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&amp; local contexts and related movements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80018" y="1086332"/>
            <a:ext cx="1960416" cy="9787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Antibiotics use in agriculture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28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94214" y="982719"/>
            <a:ext cx="1948106" cy="33447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ระบบบริการดูแลระยะยาวในชุมชน</a:t>
            </a:r>
            <a:endParaRPr lang="en-US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ขอบเขตบริการ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กลุ่มเป้าหมายกำลังคน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แหล่งงบประมาณและการบูร</a:t>
            </a:r>
            <a:r>
              <a:rPr lang="th-TH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ณา</a:t>
            </a:r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07994" y="728330"/>
            <a:ext cx="1893195" cy="39127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ผลลัพธ์ดำเนินงาน</a:t>
            </a: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การยอมรับของภาคี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การเป็นเจ้าภาพ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การระดมและ</a:t>
            </a:r>
            <a:r>
              <a:rPr lang="th-TH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</a:t>
            </a:r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การงบ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ครอบคลุมทั้งกลุ่มเสี่ยงและกลุ่มที่มีภาวะพึ่งพิง</a:t>
            </a:r>
            <a:endPara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การบูร</a:t>
            </a:r>
            <a:r>
              <a:rPr lang="th-TH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ณา</a:t>
            </a:r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การบริการสุขภาพและบริการสังคม</a:t>
            </a:r>
            <a:endPara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6670" y="5553005"/>
            <a:ext cx="7108748" cy="91219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การวิจัยประเมินนโยบายการดูแลระยะยาวในชุมชน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(LTC) </a:t>
            </a:r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ในปีแรก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1159099" y="4529470"/>
            <a:ext cx="340092" cy="1023535"/>
          </a:xfrm>
          <a:prstGeom prst="upArrow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3955543" y="4403595"/>
            <a:ext cx="289742" cy="1141642"/>
          </a:xfrm>
          <a:prstGeom prst="upArrow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6638418" y="4641111"/>
            <a:ext cx="326602" cy="898035"/>
          </a:xfrm>
          <a:prstGeom prst="upArrow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8848350" y="4403596"/>
            <a:ext cx="348813" cy="1135551"/>
          </a:xfrm>
          <a:prstGeom prst="upArrow">
            <a:avLst/>
          </a:prstGeom>
          <a:solidFill>
            <a:schemeClr val="accent1">
              <a:alpha val="2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10963499" y="4529470"/>
            <a:ext cx="333594" cy="1023535"/>
          </a:xfrm>
          <a:prstGeom prst="upArrow">
            <a:avLst/>
          </a:prstGeom>
          <a:solidFill>
            <a:schemeClr val="accent1">
              <a:alpha val="2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771032" y="1271410"/>
            <a:ext cx="2673803" cy="2884514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บริบทภายในอำเภอ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endParaRPr lang="th-TH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21139" y="3491661"/>
            <a:ext cx="2079402" cy="490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การสนับสนุนจาก </a:t>
            </a:r>
            <a:r>
              <a:rPr lang="en-US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DHS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951864" y="191900"/>
            <a:ext cx="2295201" cy="6180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กลไกและระบบสนับสนุนภายนอก</a:t>
            </a:r>
            <a:endPara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Up-Down Arrow 11"/>
          <p:cNvSpPr/>
          <p:nvPr/>
        </p:nvSpPr>
        <p:spPr>
          <a:xfrm>
            <a:off x="3927833" y="2515360"/>
            <a:ext cx="339367" cy="890239"/>
          </a:xfrm>
          <a:prstGeom prst="up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502121" y="2609501"/>
            <a:ext cx="3492202" cy="74067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กระบวนการดำเนินงาน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823855" y="826697"/>
            <a:ext cx="421430" cy="389293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168251" y="5539146"/>
            <a:ext cx="3658966" cy="91219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การวิจัยประเมินการดำเนินงาน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LTC</a:t>
            </a:r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ในชุมชนในปีต่อๆไป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326582" y="826697"/>
            <a:ext cx="1493501" cy="341527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ผลลัพธ์การจัดบริการ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ความครอบคลุม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ความปลอดภัย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ประสิทธิผล</a:t>
            </a:r>
            <a:endPara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ประสิทธิภาพ</a:t>
            </a:r>
            <a:endPara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ความเป็นธรรม</a:t>
            </a:r>
            <a:endPara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Responsiveness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235128" y="826697"/>
            <a:ext cx="1736108" cy="364429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ผลลัพธ์ต่อผู้สูงอายุ/ผู้ดูแล</a:t>
            </a:r>
            <a:endParaRPr lang="en-US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ลดปวด/ทรมา</a:t>
            </a:r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</a:t>
            </a:r>
            <a:endParaRPr lang="th-TH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QOL </a:t>
            </a:r>
            <a:r>
              <a:rPr lang="th-TH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ผส</a:t>
            </a:r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./ญาติ</a:t>
            </a:r>
            <a:endPara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 (ADLs, </a:t>
            </a:r>
            <a:r>
              <a:rPr lang="en-US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iADLs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cognitive)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ความพึงพอใจ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คุณภาพบริการ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ภาระค่าใช้จ่าย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914860" y="2673924"/>
            <a:ext cx="411722" cy="579271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9861748" y="2670843"/>
            <a:ext cx="411722" cy="579271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7994069" y="295110"/>
            <a:ext cx="86940" cy="63827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968801" y="1801847"/>
            <a:ext cx="2278264" cy="7135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กลไกกองทุนตำบล/ อนุ 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09341" y="89423"/>
            <a:ext cx="1739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endParaRPr lang="en-US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9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7"/>
          <p:cNvSpPr txBox="1">
            <a:spLocks noChangeArrowheads="1"/>
          </p:cNvSpPr>
          <p:nvPr/>
        </p:nvSpPr>
        <p:spPr bwMode="auto">
          <a:xfrm>
            <a:off x="8456054" y="5532438"/>
            <a:ext cx="180237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marL="2857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1500"/>
              </a:lnSpc>
              <a:buFont typeface="Arial" pitchFamily="34" charset="0"/>
              <a:buChar char="•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ระบบการผลิต</a:t>
            </a:r>
          </a:p>
          <a:p>
            <a:pPr eaLnBrk="1" hangingPunct="1">
              <a:lnSpc>
                <a:spcPts val="1500"/>
              </a:lnSpc>
              <a:buFont typeface="Arial" pitchFamily="34" charset="0"/>
              <a:buChar char="•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การออมและการใช้จ่าย</a:t>
            </a:r>
          </a:p>
          <a:p>
            <a:pPr eaLnBrk="1" hangingPunct="1">
              <a:lnSpc>
                <a:spcPts val="1500"/>
              </a:lnSpc>
              <a:buFont typeface="Arial" pitchFamily="34" charset="0"/>
              <a:buChar char="•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การใช้จ่ายภาครัฐ</a:t>
            </a:r>
          </a:p>
        </p:txBody>
      </p:sp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1802407" y="657151"/>
            <a:ext cx="8677235" cy="6089650"/>
            <a:chOff x="-1588" y="240705"/>
            <a:chExt cx="8678341" cy="6090478"/>
          </a:xfrm>
        </p:grpSpPr>
        <p:sp>
          <p:nvSpPr>
            <p:cNvPr id="4101" name="TextBox 2"/>
            <p:cNvSpPr txBox="1">
              <a:spLocks noChangeArrowheads="1"/>
            </p:cNvSpPr>
            <p:nvPr/>
          </p:nvSpPr>
          <p:spPr bwMode="auto">
            <a:xfrm>
              <a:off x="3276600" y="1825625"/>
              <a:ext cx="1582738" cy="40005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lIns="36000" rIns="3600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UCS</a:t>
              </a:r>
              <a:endParaRPr lang="th-TH" sz="2000">
                <a:solidFill>
                  <a:schemeClr val="bg1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4" name="Cloud 3"/>
            <p:cNvSpPr/>
            <p:nvPr/>
          </p:nvSpPr>
          <p:spPr>
            <a:xfrm>
              <a:off x="2627607" y="521731"/>
              <a:ext cx="3205572" cy="839901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 </a:t>
              </a:r>
              <a:r>
                <a:rPr lang="th-TH" sz="16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กระบวนการนโยบายและการออกแบบระบบ</a:t>
              </a:r>
            </a:p>
          </p:txBody>
        </p:sp>
        <p:sp>
          <p:nvSpPr>
            <p:cNvPr id="4103" name="TextBox 4"/>
            <p:cNvSpPr txBox="1">
              <a:spLocks noChangeArrowheads="1"/>
            </p:cNvSpPr>
            <p:nvPr/>
          </p:nvSpPr>
          <p:spPr bwMode="auto">
            <a:xfrm>
              <a:off x="2771775" y="333375"/>
              <a:ext cx="6127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ใคร</a:t>
              </a:r>
            </a:p>
          </p:txBody>
        </p:sp>
        <p:sp>
          <p:nvSpPr>
            <p:cNvPr id="4104" name="TextBox 5"/>
            <p:cNvSpPr txBox="1">
              <a:spLocks noChangeArrowheads="1"/>
            </p:cNvSpPr>
            <p:nvPr/>
          </p:nvSpPr>
          <p:spPr bwMode="auto">
            <a:xfrm>
              <a:off x="5435600" y="354013"/>
              <a:ext cx="792916" cy="3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ทำไม</a:t>
              </a:r>
            </a:p>
          </p:txBody>
        </p:sp>
        <p:sp>
          <p:nvSpPr>
            <p:cNvPr id="4105" name="TextBox 6"/>
            <p:cNvSpPr txBox="1">
              <a:spLocks noChangeArrowheads="1"/>
            </p:cNvSpPr>
            <p:nvPr/>
          </p:nvSpPr>
          <p:spPr bwMode="auto">
            <a:xfrm>
              <a:off x="3851275" y="240705"/>
              <a:ext cx="923132" cy="307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อย่างไร</a:t>
              </a:r>
            </a:p>
          </p:txBody>
        </p:sp>
        <p:sp>
          <p:nvSpPr>
            <p:cNvPr id="8" name="Down Arrow 7"/>
            <p:cNvSpPr/>
            <p:nvPr/>
          </p:nvSpPr>
          <p:spPr>
            <a:xfrm>
              <a:off x="3851726" y="1361632"/>
              <a:ext cx="504889" cy="358824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12" name="Right Arrow Callout 11"/>
            <p:cNvSpPr/>
            <p:nvPr/>
          </p:nvSpPr>
          <p:spPr>
            <a:xfrm>
              <a:off x="1119194" y="1620019"/>
              <a:ext cx="1990979" cy="612858"/>
            </a:xfrm>
            <a:prstGeom prst="rightArrowCallout">
              <a:avLst>
                <a:gd name="adj1" fmla="val 44153"/>
                <a:gd name="adj2" fmla="val 38407"/>
                <a:gd name="adj3" fmla="val 25000"/>
                <a:gd name="adj4" fmla="val 7793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4. </a:t>
              </a:r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การอภิบาลระบบ</a:t>
              </a:r>
            </a:p>
          </p:txBody>
        </p:sp>
        <p:sp>
          <p:nvSpPr>
            <p:cNvPr id="4108" name="TextBox 12"/>
            <p:cNvSpPr txBox="1">
              <a:spLocks noChangeArrowheads="1"/>
            </p:cNvSpPr>
            <p:nvPr/>
          </p:nvSpPr>
          <p:spPr bwMode="auto">
            <a:xfrm>
              <a:off x="1141544" y="1218024"/>
              <a:ext cx="1211861" cy="3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โครงสร้าง</a:t>
              </a:r>
            </a:p>
          </p:txBody>
        </p:sp>
        <p:sp>
          <p:nvSpPr>
            <p:cNvPr id="4110" name="TextBox 14"/>
            <p:cNvSpPr txBox="1">
              <a:spLocks noChangeArrowheads="1"/>
            </p:cNvSpPr>
            <p:nvPr/>
          </p:nvSpPr>
          <p:spPr bwMode="auto">
            <a:xfrm>
              <a:off x="-1588" y="1825625"/>
              <a:ext cx="9731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อำนาจ</a:t>
              </a: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3851726" y="2322201"/>
              <a:ext cx="569985" cy="419157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23" name="Left Arrow Callout 22"/>
            <p:cNvSpPr/>
            <p:nvPr/>
          </p:nvSpPr>
          <p:spPr>
            <a:xfrm>
              <a:off x="5652180" y="764651"/>
              <a:ext cx="3024573" cy="2668951"/>
            </a:xfrm>
            <a:prstGeom prst="leftArrowCallout">
              <a:avLst>
                <a:gd name="adj1" fmla="val 27109"/>
                <a:gd name="adj2" fmla="val 19424"/>
                <a:gd name="adj3" fmla="val 16695"/>
                <a:gd name="adj4" fmla="val 7675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r>
                <a:rPr lang="th-TH" sz="16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นโยบายรัฐ/ การปฏิรูปอื่น</a:t>
              </a:r>
              <a:endParaRPr lang="en-US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 </a:t>
              </a: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ปฏิรูปโครงสร้าง กสธ.</a:t>
              </a:r>
              <a:endPara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นโยบายลดขนาดภาครัฐ</a:t>
              </a:r>
              <a:endPara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กระจายอำนาจ</a:t>
              </a:r>
              <a:endPara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ศูนย์กลางบริการสุขภาพ</a:t>
              </a:r>
              <a:endPara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-Compulsory Licensing</a:t>
              </a:r>
            </a:p>
            <a:p>
              <a:pPr>
                <a:defRPr/>
              </a:pP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-นโยบายกำลังคน</a:t>
              </a:r>
              <a:endPara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ระบบสารสนเทศ</a:t>
              </a:r>
              <a:endPara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การอภิบาลระบบสุขภาพ</a:t>
              </a:r>
              <a:endPara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3851726" y="3860697"/>
              <a:ext cx="569985" cy="411219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grpSp>
          <p:nvGrpSpPr>
            <p:cNvPr id="4114" name="Group 2"/>
            <p:cNvGrpSpPr>
              <a:grpSpLocks/>
            </p:cNvGrpSpPr>
            <p:nvPr/>
          </p:nvGrpSpPr>
          <p:grpSpPr bwMode="auto">
            <a:xfrm>
              <a:off x="395297" y="4221109"/>
              <a:ext cx="8065528" cy="2110074"/>
              <a:chOff x="539511" y="4365646"/>
              <a:chExt cx="8065528" cy="2110074"/>
            </a:xfrm>
          </p:grpSpPr>
          <p:sp>
            <p:nvSpPr>
              <p:cNvPr id="4124" name="TextBox 24"/>
              <p:cNvSpPr txBox="1">
                <a:spLocks noChangeArrowheads="1"/>
              </p:cNvSpPr>
              <p:nvPr/>
            </p:nvSpPr>
            <p:spPr bwMode="auto">
              <a:xfrm>
                <a:off x="4932363" y="4797425"/>
                <a:ext cx="1309687" cy="338138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ประชาชน</a:t>
                </a:r>
              </a:p>
            </p:txBody>
          </p:sp>
          <p:sp>
            <p:nvSpPr>
              <p:cNvPr id="4125" name="TextBox 25"/>
              <p:cNvSpPr txBox="1">
                <a:spLocks noChangeArrowheads="1"/>
              </p:cNvSpPr>
              <p:nvPr/>
            </p:nvSpPr>
            <p:spPr bwMode="auto">
              <a:xfrm>
                <a:off x="3203574" y="4797425"/>
                <a:ext cx="1253481" cy="338600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โรงพยาบาล</a:t>
                </a:r>
                <a:r>
                  <a:rPr lang="en-US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26" name="TextBox 26"/>
              <p:cNvSpPr txBox="1">
                <a:spLocks noChangeArrowheads="1"/>
              </p:cNvSpPr>
              <p:nvPr/>
            </p:nvSpPr>
            <p:spPr bwMode="auto">
              <a:xfrm>
                <a:off x="684213" y="4818063"/>
                <a:ext cx="1813406" cy="338600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ระบบสาธารณสุข</a:t>
                </a:r>
              </a:p>
            </p:txBody>
          </p:sp>
          <p:sp>
            <p:nvSpPr>
              <p:cNvPr id="4127" name="TextBox 27"/>
              <p:cNvSpPr txBox="1">
                <a:spLocks noChangeArrowheads="1"/>
              </p:cNvSpPr>
              <p:nvPr/>
            </p:nvSpPr>
            <p:spPr bwMode="auto">
              <a:xfrm>
                <a:off x="4964113" y="5229225"/>
                <a:ext cx="2200275" cy="1054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rIns="36000">
                <a:spAutoFit/>
              </a:bodyPr>
              <a:lstStyle>
                <a:lvl1pPr marL="2857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ts val="1500"/>
                  </a:lnSpc>
                  <a:buFont typeface="Arial" pitchFamily="34" charset="0"/>
                  <a:buChar char="•"/>
                </a:pPr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การใช้บริการ</a:t>
                </a:r>
              </a:p>
              <a:p>
                <a:pPr eaLnBrk="1" hangingPunct="1">
                  <a:lnSpc>
                    <a:spcPts val="1500"/>
                  </a:lnSpc>
                  <a:buFont typeface="Arial" pitchFamily="34" charset="0"/>
                  <a:buChar char="•"/>
                </a:pPr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การล้มลายของครัวเรือน</a:t>
                </a:r>
              </a:p>
              <a:p>
                <a:pPr eaLnBrk="1" hangingPunct="1">
                  <a:lnSpc>
                    <a:spcPts val="1500"/>
                  </a:lnSpc>
                  <a:buFont typeface="Arial" pitchFamily="34" charset="0"/>
                  <a:buChar char="•"/>
                </a:pPr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ความพึงพอใจ</a:t>
                </a:r>
              </a:p>
              <a:p>
                <a:pPr eaLnBrk="1" hangingPunct="1">
                  <a:lnSpc>
                    <a:spcPts val="1500"/>
                  </a:lnSpc>
                  <a:buFont typeface="Arial" pitchFamily="34" charset="0"/>
                  <a:buChar char="•"/>
                </a:pPr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สุขภาพ</a:t>
                </a:r>
              </a:p>
            </p:txBody>
          </p:sp>
          <p:sp>
            <p:nvSpPr>
              <p:cNvPr id="4128" name="TextBox 30"/>
              <p:cNvSpPr txBox="1">
                <a:spLocks noChangeArrowheads="1"/>
              </p:cNvSpPr>
              <p:nvPr/>
            </p:nvSpPr>
            <p:spPr bwMode="auto">
              <a:xfrm>
                <a:off x="3200400" y="5229225"/>
                <a:ext cx="1876425" cy="875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rIns="36000">
                <a:spAutoFit/>
              </a:bodyPr>
              <a:lstStyle>
                <a:lvl1pPr marL="2857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ts val="1500"/>
                  </a:lnSpc>
                  <a:buFont typeface="Arial" pitchFamily="34" charset="0"/>
                  <a:buChar char="•"/>
                </a:pPr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ภาระงาน</a:t>
                </a:r>
                <a:endPara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ts val="1500"/>
                  </a:lnSpc>
                  <a:buFont typeface="Arial" pitchFamily="34" charset="0"/>
                  <a:buChar char="•"/>
                </a:pPr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การคลังรพ.</a:t>
                </a:r>
                <a:r>
                  <a:rPr lang="en-US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eaLnBrk="1" hangingPunct="1">
                  <a:lnSpc>
                    <a:spcPts val="1500"/>
                  </a:lnSpc>
                  <a:buFont typeface="Arial" pitchFamily="34" charset="0"/>
                  <a:buChar char="•"/>
                </a:pPr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ประสิทธิภาพ</a:t>
                </a:r>
                <a:r>
                  <a:rPr lang="en-US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0" indent="0" eaLnBrk="1" hangingPunct="1">
                  <a:lnSpc>
                    <a:spcPts val="1500"/>
                  </a:lnSpc>
                </a:pPr>
                <a:r>
                  <a:rPr lang="en-US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29" name="TextBox 31"/>
              <p:cNvSpPr txBox="1">
                <a:spLocks noChangeArrowheads="1"/>
              </p:cNvSpPr>
              <p:nvPr/>
            </p:nvSpPr>
            <p:spPr bwMode="auto">
              <a:xfrm>
                <a:off x="681038" y="5229225"/>
                <a:ext cx="2738437" cy="12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rIns="36000">
                <a:spAutoFit/>
              </a:bodyPr>
              <a:lstStyle>
                <a:lvl1pPr marL="2857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ts val="1500"/>
                  </a:lnSpc>
                  <a:buFont typeface="Arial" pitchFamily="34" charset="0"/>
                  <a:buChar char="•"/>
                </a:pPr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บริการปฐมภูมิ</a:t>
                </a:r>
                <a:endPara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ts val="1500"/>
                  </a:lnSpc>
                  <a:buFont typeface="Arial" pitchFamily="34" charset="0"/>
                  <a:buChar char="•"/>
                </a:pPr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บริการโรงพยาบาล</a:t>
                </a:r>
                <a:endPara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ts val="1500"/>
                  </a:lnSpc>
                  <a:buFont typeface="Arial" pitchFamily="34" charset="0"/>
                  <a:buChar char="•"/>
                </a:pPr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การสาธารณสุข</a:t>
                </a:r>
                <a:endPara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ts val="1500"/>
                  </a:lnSpc>
                  <a:buFont typeface="Arial" pitchFamily="34" charset="0"/>
                  <a:buChar char="•"/>
                </a:pPr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ระบบข้อมูลสารสนเทศ</a:t>
                </a:r>
                <a:endPara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ts val="1500"/>
                  </a:lnSpc>
                  <a:buFont typeface="Arial" pitchFamily="34" charset="0"/>
                  <a:buChar char="•"/>
                </a:pPr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กำลังคน</a:t>
                </a:r>
                <a:endPara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ts val="1500"/>
                  </a:lnSpc>
                  <a:buFont typeface="Arial" pitchFamily="34" charset="0"/>
                  <a:buChar char="•"/>
                </a:pPr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ความยืดหยุ่นของระบบ</a:t>
                </a:r>
                <a:endPara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39511" y="4365646"/>
                <a:ext cx="8065528" cy="2110074"/>
              </a:xfrm>
              <a:prstGeom prst="rect">
                <a:avLst/>
              </a:prstGeom>
              <a:noFill/>
              <a:ln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lang="th-TH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31" name="TextBox 36"/>
              <p:cNvSpPr txBox="1">
                <a:spLocks noChangeArrowheads="1"/>
              </p:cNvSpPr>
              <p:nvPr/>
            </p:nvSpPr>
            <p:spPr bwMode="auto">
              <a:xfrm>
                <a:off x="6802438" y="4819877"/>
                <a:ext cx="1657350" cy="338138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ระบบเศรษฐกิจ</a:t>
                </a:r>
              </a:p>
            </p:txBody>
          </p:sp>
          <p:sp>
            <p:nvSpPr>
              <p:cNvPr id="4132" name="Rectangle 38"/>
              <p:cNvSpPr>
                <a:spLocks noChangeArrowheads="1"/>
              </p:cNvSpPr>
              <p:nvPr/>
            </p:nvSpPr>
            <p:spPr bwMode="auto">
              <a:xfrm>
                <a:off x="611188" y="4437063"/>
                <a:ext cx="1504130" cy="369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5. </a:t>
                </a:r>
                <a:r>
                  <a:rPr lang="th-TH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ผลกระทบ</a:t>
                </a:r>
                <a:endParaRPr lang="en-US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115" name="Group 4"/>
            <p:cNvGrpSpPr>
              <a:grpSpLocks/>
            </p:cNvGrpSpPr>
            <p:nvPr/>
          </p:nvGrpSpPr>
          <p:grpSpPr bwMode="auto">
            <a:xfrm>
              <a:off x="323851" y="2709604"/>
              <a:ext cx="5904665" cy="1200120"/>
              <a:chOff x="323851" y="2742297"/>
              <a:chExt cx="5904665" cy="1200120"/>
            </a:xfrm>
          </p:grpSpPr>
          <p:sp>
            <p:nvSpPr>
              <p:cNvPr id="4116" name="TextBox 15"/>
              <p:cNvSpPr txBox="1">
                <a:spLocks noChangeArrowheads="1"/>
              </p:cNvSpPr>
              <p:nvPr/>
            </p:nvSpPr>
            <p:spPr bwMode="auto">
              <a:xfrm>
                <a:off x="3176588" y="2873375"/>
                <a:ext cx="747712" cy="338138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กสธ.</a:t>
                </a:r>
              </a:p>
            </p:txBody>
          </p:sp>
          <p:sp>
            <p:nvSpPr>
              <p:cNvPr id="4117" name="TextBox 16"/>
              <p:cNvSpPr txBox="1">
                <a:spLocks noChangeArrowheads="1"/>
              </p:cNvSpPr>
              <p:nvPr/>
            </p:nvSpPr>
            <p:spPr bwMode="auto">
              <a:xfrm>
                <a:off x="4400549" y="2873375"/>
                <a:ext cx="905560" cy="338600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สปสช.</a:t>
                </a:r>
              </a:p>
            </p:txBody>
          </p:sp>
          <p:sp>
            <p:nvSpPr>
              <p:cNvPr id="4118" name="TextBox 17"/>
              <p:cNvSpPr txBox="1">
                <a:spLocks noChangeArrowheads="1"/>
              </p:cNvSpPr>
              <p:nvPr/>
            </p:nvSpPr>
            <p:spPr bwMode="auto">
              <a:xfrm>
                <a:off x="395536" y="3357563"/>
                <a:ext cx="2160588" cy="58485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th-TH" sz="1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การแยกบทบาทผู้ซื้อ-ผู้ให้บริการ</a:t>
                </a:r>
                <a:endPara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9" name="TextBox 18"/>
              <p:cNvSpPr txBox="1">
                <a:spLocks noChangeArrowheads="1"/>
              </p:cNvSpPr>
              <p:nvPr/>
            </p:nvSpPr>
            <p:spPr bwMode="auto">
              <a:xfrm>
                <a:off x="4644008" y="3357563"/>
                <a:ext cx="1441450" cy="58485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th-TH" sz="1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บูรณาการสามกองทุน</a:t>
                </a:r>
                <a:endPara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20" name="TextBox 19"/>
              <p:cNvSpPr txBox="1">
                <a:spLocks noChangeArrowheads="1"/>
              </p:cNvSpPr>
              <p:nvPr/>
            </p:nvSpPr>
            <p:spPr bwMode="auto">
              <a:xfrm>
                <a:off x="2699792" y="3357563"/>
                <a:ext cx="1871662" cy="58485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th-TH" sz="1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การซื้ออย่างมีกลยุทธ์</a:t>
                </a:r>
                <a:endPara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3851" y="2742297"/>
                <a:ext cx="5904665" cy="1151094"/>
              </a:xfrm>
              <a:prstGeom prst="rect">
                <a:avLst/>
              </a:prstGeom>
              <a:noFill/>
              <a:ln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4" name="Left-Right Arrow 23"/>
              <p:cNvSpPr/>
              <p:nvPr/>
            </p:nvSpPr>
            <p:spPr>
              <a:xfrm>
                <a:off x="3996206" y="2945525"/>
                <a:ext cx="333418" cy="169885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16375" y="2853437"/>
                <a:ext cx="2180682" cy="369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b="1" dirty="0">
                    <a:solidFill>
                      <a:srgbClr val="C00000"/>
                    </a:solidFill>
                    <a:cs typeface="Arial" charset="0"/>
                  </a:rPr>
                  <a:t>3.</a:t>
                </a:r>
                <a:r>
                  <a:rPr lang="th-TH" b="1" dirty="0">
                    <a:solidFill>
                      <a:srgbClr val="C00000"/>
                    </a:solidFill>
                    <a:cs typeface="Arial" charset="0"/>
                  </a:rPr>
                  <a:t>การดำเนินนโยบาย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639616" y="68907"/>
            <a:ext cx="8028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กรอบประเมินหนึ่งทศวรรษระบบประกันสุขภาพถ้วนหน้า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9434" y="147017"/>
            <a:ext cx="1739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endParaRPr lang="en-US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9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สถานการณ์โรคเบาหวานความดันโลหิตสูง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77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อัตราความชุกโรคเบาหวานและความดันโลหิตสูงและปัจจัยเสี่ยง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72" y="1470054"/>
            <a:ext cx="11004697" cy="4939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909" y="6428509"/>
            <a:ext cx="242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NHES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05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909" y="6428509"/>
            <a:ext cx="242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NHES V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04" y="1228061"/>
            <a:ext cx="11659272" cy="5331796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00986" y="146543"/>
            <a:ext cx="10515600" cy="1325563"/>
          </a:xfrm>
        </p:spPr>
        <p:txBody>
          <a:bodyPr>
            <a:normAutofit/>
          </a:bodyPr>
          <a:lstStyle/>
          <a:p>
            <a:r>
              <a:rPr lang="th-TH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ข้อมูลการสำรวจสุขภาพโดยการตรวจร่างกายครั้งที่ 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3 - 5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7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574159" y="761997"/>
            <a:ext cx="9636642" cy="609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7309" y="404664"/>
            <a:ext cx="10716491" cy="1143000"/>
          </a:xfrm>
        </p:spPr>
        <p:txBody>
          <a:bodyPr>
            <a:normAutofit/>
          </a:bodyPr>
          <a:lstStyle/>
          <a:p>
            <a:pPr lvl="0"/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ผลการศึกษาตามตัวชี้วัดผู้ป่วยเบาหวานชนิดที่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ปี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2553- </a:t>
            </a:r>
            <a:r>
              <a:rPr lang="th-T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2558</a:t>
            </a:r>
            <a:endParaRPr lang="th-TH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Group 66"/>
          <p:cNvGraphicFramePr>
            <a:graphicFrameLocks noGrp="1"/>
          </p:cNvGraphicFramePr>
          <p:nvPr>
            <p:ph idx="1"/>
            <p:extLst/>
          </p:nvPr>
        </p:nvGraphicFramePr>
        <p:xfrm>
          <a:off x="734288" y="1547662"/>
          <a:ext cx="10619512" cy="45067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241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3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3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3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3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83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66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1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1871" marR="31871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1871" marR="31871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2553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2554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2555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2556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2557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2558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1871" marR="31871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1871" marR="31871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lang="en-US" sz="15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1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1871" marR="31871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จำนวนผู้ป่วยโรคเบาหวาน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1871" marR="31871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23,443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26,320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28,649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27,512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33,288</a:t>
                      </a:r>
                      <a:endParaRPr lang="th-TH" sz="15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th-TH" sz="15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15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15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596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69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1871" marR="31871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มีการตรวจหาระดับ 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FPG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1871" marR="31871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89.4%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84.1%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86.2%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88.9%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91.0%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93.2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19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1871" marR="31871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มีระดับ 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FPG </a:t>
                      </a: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อยู่ในเกณฑ์ที่ควบคุมได้  (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70-130 mg/</a:t>
                      </a:r>
                      <a:r>
                        <a:rPr kumimoji="0" lang="en-US" sz="15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dL</a:t>
                      </a: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1871" marR="31871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42.6%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40.7%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39.2%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37.8%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37.9%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th-TH" sz="15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8.2</a:t>
                      </a:r>
                      <a:r>
                        <a:rPr lang="en-US" sz="15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19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1871" marR="31871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มีการตรวจหาระดับ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HbA1C </a:t>
                      </a: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ประจำปี อย่างน้อย 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ครั้งต่อปี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1871" marR="31871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73.8%</a:t>
                      </a:r>
                      <a:endParaRPr lang="th-TH" sz="15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74.0%</a:t>
                      </a:r>
                      <a:endParaRPr lang="th-TH" sz="15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78.9%</a:t>
                      </a:r>
                      <a:endParaRPr lang="th-TH" sz="15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79.0%</a:t>
                      </a:r>
                      <a:endParaRPr lang="th-TH" sz="15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77.6%</a:t>
                      </a:r>
                      <a:endParaRPr lang="th-TH" sz="15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500" b="1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80.8</a:t>
                      </a:r>
                      <a:r>
                        <a:rPr lang="en-US" sz="1500" b="1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5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232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1871" marR="31871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การมีระดับ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HbA1C &lt; 7%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1871" marR="31871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35.6%</a:t>
                      </a:r>
                      <a:endParaRPr lang="th-TH" sz="15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34.6%</a:t>
                      </a:r>
                      <a:endParaRPr lang="th-TH" sz="15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33.4%</a:t>
                      </a:r>
                      <a:endParaRPr lang="th-TH" sz="15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35.1%</a:t>
                      </a:r>
                      <a:endParaRPr lang="th-TH" sz="15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35.6%</a:t>
                      </a:r>
                      <a:endParaRPr lang="th-TH" sz="15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500" b="1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1500" b="1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th-TH" sz="1500" b="1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.3</a:t>
                      </a:r>
                      <a:r>
                        <a:rPr lang="en-US" sz="1500" b="1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5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659" marR="10659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4F626B-2101-44D9-983A-E6898CFB0738}" type="slidenum">
              <a:rPr lang="th-TH" sz="2000"/>
              <a:pPr lvl="0"/>
              <a:t>26</a:t>
            </a:fld>
            <a:endParaRPr lang="th-TH" sz="2000"/>
          </a:p>
        </p:txBody>
      </p:sp>
      <p:sp>
        <p:nvSpPr>
          <p:cNvPr id="4" name="TextBox 3"/>
          <p:cNvSpPr txBox="1"/>
          <p:nvPr/>
        </p:nvSpPr>
        <p:spPr>
          <a:xfrm>
            <a:off x="900545" y="6284191"/>
            <a:ext cx="2341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MedResNet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6052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1981200" y="2514600"/>
            <a:ext cx="8229600" cy="3276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742950" lvl="1" indent="-285750"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400" ker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742950" lvl="1" indent="-285750"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1847529" y="1196753"/>
            <a:ext cx="8382003" cy="609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dirty="0">
              <a:solidFill>
                <a:srgbClr val="000000"/>
              </a:solidFill>
              <a:latin typeface="TH SarabunPSK" pitchFamily="34" charset="-34"/>
              <a:ea typeface="Arial Unicode MS" pitchFamily="34"/>
              <a:cs typeface="TH SarabunPSK" pitchFamily="34" charset="-34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7527" y="341784"/>
            <a:ext cx="10356273" cy="1143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ผลการศึกษาตามตัวชี้วัดในผู้ป่วยโรคความดันโลหิตสูง</a:t>
            </a:r>
          </a:p>
        </p:txBody>
      </p:sp>
      <p:graphicFrame>
        <p:nvGraphicFramePr>
          <p:cNvPr id="8" name="Group 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3778306"/>
              </p:ext>
            </p:extLst>
          </p:nvPr>
        </p:nvGraphicFramePr>
        <p:xfrm>
          <a:off x="775856" y="1498640"/>
          <a:ext cx="10861962" cy="45048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5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00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6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33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33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00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33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00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626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2553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2554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2555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2556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2557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2558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27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Arial Unicode MS" pitchFamily="34" charset="-128"/>
                        <a:cs typeface="TH SarabunPSK" pitchFamily="34" charset="-34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Arial Unicode MS" pitchFamily="34" charset="-128"/>
                        <a:cs typeface="TH SarabunPSK" pitchFamily="34" charset="-34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จำนวนผู้ป่วยโรคความดันโลหิตสูง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45,533</a:t>
                      </a:r>
                      <a:endParaRPr lang="th-TH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49,965</a:t>
                      </a:r>
                      <a:endParaRPr lang="th-TH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52,428</a:t>
                      </a:r>
                      <a:endParaRPr lang="th-TH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53,839</a:t>
                      </a:r>
                      <a:endParaRPr lang="th-TH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33,227</a:t>
                      </a:r>
                      <a:endParaRPr lang="th-TH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32,420</a:t>
                      </a:r>
                      <a:endParaRPr lang="th-TH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1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357" marR="62357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ผู้ป่วยความดันโลหิตสูงที่มีระดับความดันโลหิตสูง</a:t>
                      </a:r>
                      <a:r>
                        <a:rPr kumimoji="0" lang="th-TH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ที่ควบคุมได้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(HT&lt;140/90 mmHg </a:t>
                      </a:r>
                      <a:r>
                        <a:rPr kumimoji="0" lang="th-TH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DM&amp;HT</a:t>
                      </a:r>
                      <a:r>
                        <a:rPr kumimoji="0" lang="th-TH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≤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130/80 mmHg)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ในช่วง 12 เดือนที่ผ่านมา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357" marR="62357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4554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357" marR="62357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3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ควบคุมได้ 1 ครั้งล่าสุด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357" marR="62357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61.8%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59.5%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59.5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60.0%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65.3%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60.9%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357" marR="62357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3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ควบคุมได้ 2 ครั้ง </a:t>
                      </a:r>
                      <a:r>
                        <a:rPr kumimoji="0" lang="th-TH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ติดต่อกัน</a:t>
                      </a:r>
                      <a:endParaRPr kumimoji="0" lang="en-US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357" marR="62357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47.7%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40.3%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41.7%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42.7%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41.5%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9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357" marR="62357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3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ควบคุมได้ 3 ครั้ง ติดต่อกัน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357" marR="62357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30.5%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32.3%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6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357" marR="62357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การมีระดับความดันโลหิตอยู่ในเกณฑ์ที่ควบคุมได้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(HT&lt;140/90 mmHg </a:t>
                      </a:r>
                      <a:r>
                        <a:rPr kumimoji="0" lang="th-TH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DM&amp;HT&lt;140/80 mmHg)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357" marR="62357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56.1%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59.7%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59.9%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61.2%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65.5%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61.7%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4F626B-2101-44D9-983A-E6898CFB0738}" type="slidenum">
              <a:rPr lang="th-TH" sz="2000"/>
              <a:pPr lvl="0"/>
              <a:t>27</a:t>
            </a:fld>
            <a:endParaRPr lang="th-TH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00545" y="6284191"/>
            <a:ext cx="2341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MedResNet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6106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847529" y="1196753"/>
            <a:ext cx="8382003" cy="609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dirty="0">
              <a:latin typeface="TH SarabunPSK" pitchFamily="34" charset="-34"/>
              <a:ea typeface="Arial Unicode MS" pitchFamily="34"/>
              <a:cs typeface="TH SarabunPSK" pitchFamily="34" charset="-34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86691" y="341784"/>
            <a:ext cx="10467109" cy="1143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ผลการศึกษาตามตัวชี้วัดในผู้ป่วยโรคความดันโลหิตสูง</a:t>
            </a:r>
          </a:p>
        </p:txBody>
      </p:sp>
      <p:graphicFrame>
        <p:nvGraphicFramePr>
          <p:cNvPr id="8" name="Group 66"/>
          <p:cNvGraphicFramePr>
            <a:graphicFrameLocks noGrp="1"/>
          </p:cNvGraphicFramePr>
          <p:nvPr>
            <p:ph idx="1"/>
            <p:extLst/>
          </p:nvPr>
        </p:nvGraphicFramePr>
        <p:xfrm>
          <a:off x="755074" y="1914277"/>
          <a:ext cx="10598726" cy="42509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4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46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32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19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07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8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95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7577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6248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2553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2554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2555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2556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2557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2558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971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Arial Unicode MS" pitchFamily="34" charset="-128"/>
                        <a:cs typeface="TH SarabunPSK" pitchFamily="34" charset="-34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Arial Unicode MS" pitchFamily="34" charset="-128"/>
                        <a:cs typeface="TH SarabunPSK" pitchFamily="34" charset="-34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จำนวนผู้ป่วยโรคความดันโลหิตสูง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45,533</a:t>
                      </a:r>
                      <a:endParaRPr lang="th-TH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49,965</a:t>
                      </a:r>
                      <a:endParaRPr lang="th-TH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52,428</a:t>
                      </a:r>
                      <a:endParaRPr lang="th-TH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53,839</a:t>
                      </a:r>
                      <a:endParaRPr lang="th-TH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33,227</a:t>
                      </a:r>
                      <a:endParaRPr lang="th-TH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32,420</a:t>
                      </a:r>
                      <a:endParaRPr lang="th-TH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2357" marR="62357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การมีระดับ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LDL &lt; 100 mg/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357" marR="62357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37.3%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37.5%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37.6%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35.5%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36.6%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704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357" marR="62357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ภาวะแทรกซ้อนของโรคหลอดเลือดสมอง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ที่พบทั้งหมด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6325" marR="66325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2.2%</a:t>
                      </a:r>
                    </a:p>
                  </a:txBody>
                  <a:tcPr marL="30292" marR="30292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3.7%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3.6%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3.6%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4.4%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3.9%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7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2357" marR="62357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3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ภาวะแทรกซ้อนของหัวใจและหลอดเลือดหัวใจ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ที่พบทั้งหมด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6325" marR="66325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5.3%</a:t>
                      </a:r>
                    </a:p>
                  </a:txBody>
                  <a:tcPr marL="30292" marR="30292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7.2%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6.9%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6.7%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8.0%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7.0%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6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2357" marR="62357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3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ภาวะแทรกซ้อนทางไต </a:t>
                      </a:r>
                      <a:r>
                        <a:rPr kumimoji="0" lang="th-TH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ที่พบทั้งหมด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6325" marR="66325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4.3%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292" marR="30292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9.3%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10.1%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8.9%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12.8%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13.1%</a:t>
                      </a:r>
                    </a:p>
                  </a:txBody>
                  <a:tcPr marL="28480" marR="28480" marT="0" marB="0" anchor="ctr" horzOverflow="overflow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4F626B-2101-44D9-983A-E6898CFB0738}" type="slidenum">
              <a:rPr lang="th-TH" sz="2000"/>
              <a:pPr lvl="0"/>
              <a:t>28</a:t>
            </a:fld>
            <a:endParaRPr lang="th-TH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00545" y="6284191"/>
            <a:ext cx="2341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MedResNet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7555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ข้อมูลสถานการณ์ดังกล่าวบอกอะไรเราบ้าง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99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การวิจัยประเมินผล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การวิจัย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กระบวนการแสวงหาข้อเท็จจริง ค้นหาคำตอบ หรือหาความรู้ความเข้าใจในปรากฏการณ์ต่างๆที่เกิดขึ้น โดยใช้วิธีการศึกษาอย่างมีระเบียบและมีหลักเกณฑ์ทางวิทยาศาสตร์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(scientific methods)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การประเมินผล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มักเรียกว่า การติดตามประเมินผล เป็นกระบวนการติดตามกำกับความก้าวหน้าของของภารกิจและหรือประเมินว่าภารกิจสำเร็จตามวัตถุประสงค์ที่กำหนดไว้หรือไม่ ปกติมักต้องมีการกำหนดตัวชี้วัดและเป้าหมายเพื่อเป็นเกณฑ์ในการพิจารณาว่าบรรลุหรือไม่บรรลุตามเป้าหมายที่กำหนด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68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แผนงานควบคุมโรคไม่ติดต่อ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2560 – 2564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มาตรการขับเคลื่อนนโยบายและสร้างพันธมิตรความร่วมมือ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มาตรการส่งเสริมและลดความเสี่ยง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มาตรการเสริมสมรรถนะของระบบบริการสุขภาพ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มาตรการเฝ้าระวังและติดตามประเมินผล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8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เราจะวางแผนการวิจัยประเมินแผนงาน/โครงการ 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NCD </a:t>
            </a:r>
            <a:r>
              <a:rPr lang="th-TH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อย่างไร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25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เปรียบเทียบการวิจัยและการประเมินผล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30" y="2141021"/>
            <a:ext cx="3232482" cy="689897"/>
          </a:xfrm>
        </p:spPr>
        <p:txBody>
          <a:bodyPr>
            <a:normAutofit/>
          </a:bodyPr>
          <a:lstStyle/>
          <a:p>
            <a:pPr algn="ctr"/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การวิจัย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281252"/>
            <a:ext cx="3928914" cy="3077018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เน้น</a:t>
            </a:r>
            <a:r>
              <a:rPr lang="th-TH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สร้างองค์ความรู้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คำถามมาจากนักวิจัย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พิสูจน์สมมุติฐาน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ดำเนินการในบริบทควบคุม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บทบาทการวิจัยชัดเจน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มักตีพิมพ์ในวารสารวิชาการ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1056" y="2093174"/>
            <a:ext cx="4109484" cy="689897"/>
          </a:xfrm>
        </p:spPr>
        <p:txBody>
          <a:bodyPr>
            <a:normAutofit/>
          </a:bodyPr>
          <a:lstStyle/>
          <a:p>
            <a:pPr algn="ctr"/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การประเมินผล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6493" y="3185558"/>
            <a:ext cx="4858895" cy="3077018"/>
          </a:xfrm>
        </p:spPr>
        <p:txBody>
          <a:bodyPr>
            <a:noAutofit/>
          </a:bodyPr>
          <a:lstStyle/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เน้นความรู้ไป</a:t>
            </a:r>
            <a:r>
              <a:rPr lang="th-TH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ใช้ปรับปรุงโครงการ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คำถามมาจากโครงการหรือแหล่งทุน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ประเมินคุณค่าโครงการ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ดำเนินการในบริบทจริง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มักมีความขัดแย้งของบทบาท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มักไม่มีการตีพิมพ์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3694814" y="2141021"/>
            <a:ext cx="3051544" cy="820146"/>
          </a:xfrm>
          <a:prstGeom prst="left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</a:t>
            </a:r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ระเบียบวิธีวิทยาศาสตร์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38353" y="1706636"/>
            <a:ext cx="299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การวิจัยประเมินผล</a:t>
            </a:r>
            <a:endParaRPr lang="en-US" sz="2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50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ประเภทการวิจัยทางการแพทย์และสาธารณสุข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86" y="1933558"/>
            <a:ext cx="10495534" cy="445610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863314" y="1759000"/>
            <a:ext cx="2062719" cy="49395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39447" y="1201624"/>
            <a:ext cx="315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การวิจัยประเมินผล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431619" y="1558966"/>
            <a:ext cx="653902" cy="5722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5321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การวิจัยประเมินผล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(Evaluation Research)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เรียกอีกอย่างหนึ่งว่า การประเมินผลโครงการ 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(Program evaluation)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กระบวนการทางวิทยาศาสตร์ มีระเบียบวิธีที่เข้มงวดเพื่อพิสูจน์ว่า กลยุทธ์หรือมาตรการ 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(strategies or interventions) </a:t>
            </a: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ที่ใช้ของ นโยบาย/แผนงาน/โครงการ นั้นๆ บรรลุผลตามอย่างที่คาดหวังหรือที่ระบุในวัตถุประสงค์หรือไม่ รวมถึงมีผลกระทบที่ไม่ได้คาดหวัง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วัตถุประสงค์หลักของการประเมินคือ เพื่อเป็นข้อมูลสะท้อนกลับในการตัดสินใจในการพัฒนาปรับปรุง นโยบาย/แผนงาน/โครงการ</a:t>
            </a: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6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ประเภทของการวิจัยประเมินผล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การประเมินก่อนและระหว่างดำเนินการ 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(formative evaluation)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ประเมินความจำเป็น 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(needs assessment) </a:t>
            </a: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กลุ่มเป้าหมาย ขนาด มาตรการ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ความเป็นไปได้ในการประเมิน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การพัฒนากรอบแนวคิดโครงการ (กลยุทธ์ กลุ่มเป้าหมาย มาตรการ ผลลัพธ์)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การประเมินการดำเนินงาน 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(implementation research)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การประเมินการจัดบริการ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(process evaluation)</a:t>
            </a:r>
            <a:endParaRPr lang="th-TH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5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ประเภทของการวิจัยประเมินผล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การประเมินเมื่อเสร็จสิ้นโครงการ 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(summative evaluation)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Outcome evaluation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 evaluation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Cost-effectiveness and cost-benefit analysis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Secondary analysis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Meta-analysis </a:t>
            </a:r>
            <a:endParaRPr lang="th-TH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9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ทฤษฏี/กรอบคิดที่ใช้ในวิจัยประเมินผล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การทดลองทางวิทยาศาสตร์ 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(Scientific-experimental models)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การวิจัยแบบทดลอง 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Scientific-experimental model –Randomized Control Trial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การวิจัยกึ่งทดลอง 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Quasi-experimental design: pre-post, case-control,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 evaluation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Management-oriented system models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 (Program Evaluation and Review Technique) and CAM (Critical Path Method)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Logical Framework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UTOS (Units, Treatments, Observing Observation, Settings)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CIPP (Context, Input, Process, Product)</a:t>
            </a:r>
            <a:endParaRPr lang="th-TH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77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2101</Words>
  <Application>Microsoft Office PowerPoint</Application>
  <PresentationFormat>กำหนดเอง</PresentationFormat>
  <Paragraphs>454</Paragraphs>
  <Slides>31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31</vt:i4>
      </vt:variant>
    </vt:vector>
  </HeadingPairs>
  <TitlesOfParts>
    <vt:vector size="32" baseType="lpstr">
      <vt:lpstr>Office Theme</vt:lpstr>
      <vt:lpstr>การวิจัยประเมินประสิทธิผลแผนงาน/มาตรการป้องกันควบคุมโรคไม่ติดต่อ</vt:lpstr>
      <vt:lpstr>กรอบการนำเสนอ</vt:lpstr>
      <vt:lpstr>การวิจัยประเมินผล</vt:lpstr>
      <vt:lpstr>เปรียบเทียบการวิจัยและการประเมินผล</vt:lpstr>
      <vt:lpstr>ประเภทการวิจัยทางการแพทย์และสาธารณสุข</vt:lpstr>
      <vt:lpstr>การวิจัยประเมินผล (Evaluation Research)</vt:lpstr>
      <vt:lpstr>ประเภทของการวิจัยประเมินผล</vt:lpstr>
      <vt:lpstr>ประเภทของการวิจัยประเมินผล</vt:lpstr>
      <vt:lpstr>ทฤษฏี/กรอบคิดที่ใช้ในวิจัยประเมินผล</vt:lpstr>
      <vt:lpstr>ทฤษฏีที่ใช้ในการวิจัยประเมินผล</vt:lpstr>
      <vt:lpstr>มิติ/มุมมองในการวัดผล</vt:lpstr>
      <vt:lpstr>CIPP model</vt:lpstr>
      <vt:lpstr>การวิจัยประเมินการนำนโยบาย/แผนงาน/โครงการไปดำเนินงาน (translation research)</vt:lpstr>
      <vt:lpstr>การวิจัยประเมินการนำนโยบาย/แผนงาน/โครงการไปดำเนินงาน (Implementation Research and Delivery Science: IRDS)</vt:lpstr>
      <vt:lpstr>ภาพนิ่ง 15</vt:lpstr>
      <vt:lpstr>Consolidated Framework for Advancing Implementation Research (CFIR) </vt:lpstr>
      <vt:lpstr>การวัดผลลัพธ์ของ implementation research</vt:lpstr>
      <vt:lpstr>เกณฑ์การวัด implementation outcomes</vt:lpstr>
      <vt:lpstr>กลยุทธ์/มาตรการในการนำนโยบาย/แผนงาน/โครงการไปสู่การปฏิบัติ</vt:lpstr>
      <vt:lpstr>ตัวอย่างกลยุทธ์/มาตรการในการส่งเสริมการใช้ยาอย่างสมเหตุผล</vt:lpstr>
      <vt:lpstr>ภาพนิ่ง 21</vt:lpstr>
      <vt:lpstr>ภาพนิ่ง 22</vt:lpstr>
      <vt:lpstr>สถานการณ์โรคเบาหวานความดันโลหิตสูง</vt:lpstr>
      <vt:lpstr>อัตราความชุกโรคเบาหวานและความดันโลหิตสูงและปัจจัยเสี่ยง</vt:lpstr>
      <vt:lpstr>ข้อมูลการสำรวจสุขภาพโดยการตรวจร่างกายครั้งที่ 3 - 5</vt:lpstr>
      <vt:lpstr>ผลการศึกษาตามตัวชี้วัดผู้ป่วยเบาหวานชนิดที่ 2 ปี 2553- 2558</vt:lpstr>
      <vt:lpstr>ผลการศึกษาตามตัวชี้วัดในผู้ป่วยโรคความดันโลหิตสูง</vt:lpstr>
      <vt:lpstr>ผลการศึกษาตามตัวชี้วัดในผู้ป่วยโรคความดันโลหิตสูง</vt:lpstr>
      <vt:lpstr>ข้อมูลสถานการณ์ดังกล่าวบอกอะไรเราบ้าง?</vt:lpstr>
      <vt:lpstr>แผนงานควบคุมโรคไม่ติดต่อ 2560 – 2564</vt:lpstr>
      <vt:lpstr>เราจะวางแผนการวิจัยประเมินแผนงาน/โครงการ NCD อย่างไร?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การวิจัยประเมินประสิทธิผลแผนงาน/มาตรการป้องกันควบคุมโรคไม่ติดต่อ</dc:title>
  <dc:creator>Windows User</dc:creator>
  <cp:lastModifiedBy>USER</cp:lastModifiedBy>
  <cp:revision>39</cp:revision>
  <dcterms:created xsi:type="dcterms:W3CDTF">2018-02-12T09:21:17Z</dcterms:created>
  <dcterms:modified xsi:type="dcterms:W3CDTF">2018-02-19T00:46:34Z</dcterms:modified>
</cp:coreProperties>
</file>