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57" r:id="rId3"/>
    <p:sldId id="258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7969D-2405-49B9-9ADF-7C501B3EE5D7}" type="datetimeFigureOut">
              <a:rPr lang="th-TH" smtClean="0"/>
              <a:t>30/11/58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83481-4A79-4CD3-B664-F2814E35CBA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65780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th-TH" dirty="0" smtClean="0"/>
              <a:t>การทำงานในปัจจุบัน </a:t>
            </a:r>
          </a:p>
          <a:p>
            <a:pPr>
              <a:buFontTx/>
              <a:buChar char="-"/>
              <a:defRPr/>
            </a:pPr>
            <a:r>
              <a:rPr lang="th-TH" dirty="0" smtClean="0"/>
              <a:t>การทำงานยังขาดการบูร</a:t>
            </a:r>
            <a:r>
              <a:rPr lang="th-TH" dirty="0" err="1" smtClean="0"/>
              <a:t>ณา</a:t>
            </a:r>
            <a:r>
              <a:rPr lang="th-TH" dirty="0" smtClean="0"/>
              <a:t>การ  ยังแยกส่วนการป้องกัน และการรักษา  ข้อมูลผู้ป่วยอยู่ในโรงพยาบาล อยู่ในระบบ  ไม่ได้นำมาใช้ประโยชน์ในด้านการป้องกัน  เนื่องจากไม่มีผู้รับผิดชอบในการนำข้อมูลมาวิเคราะห์ นำเสนอ เพื่อชี้เป้า ทั้งในส่วนของโรงพยาบาล และ </a:t>
            </a:r>
            <a:r>
              <a:rPr lang="th-TH" dirty="0" err="1" smtClean="0"/>
              <a:t>สสจ.</a:t>
            </a:r>
            <a:r>
              <a:rPr lang="th-TH" dirty="0" smtClean="0"/>
              <a:t> (ไม่มีผู้รับผิดชอบหลักงานอุบัติเหตุเป็นเพียงงานฝาก ทำเฉพาะช่วงเทศกาล)</a:t>
            </a:r>
          </a:p>
          <a:p>
            <a:pPr>
              <a:buFontTx/>
              <a:buChar char="-"/>
              <a:defRPr/>
            </a:pPr>
            <a:r>
              <a:rPr lang="th-TH" dirty="0" smtClean="0"/>
              <a:t> ผู้บริหาร/ผู้</a:t>
            </a:r>
            <a:r>
              <a:rPr lang="th-TH" dirty="0" err="1" smtClean="0"/>
              <a:t>ปฎิบัติงาน</a:t>
            </a:r>
            <a:r>
              <a:rPr lang="th-TH" dirty="0" smtClean="0"/>
              <a:t>ในพื้นที่บ่งส่วน ยังมีความคิดว่างานอุบัติเหตุไม่ใช่ภารกิจของสาธารณสุข  มีเพียงงานรักษาเท่านั้น  จึงให้ความสำคัญกับงานป้องกันน้อย  รอเป็นฝ่ายรับ  ไม่รุกออกไปทำงานป้องกัน</a:t>
            </a:r>
          </a:p>
          <a:p>
            <a:pPr>
              <a:buFontTx/>
              <a:buChar char="-"/>
              <a:defRPr/>
            </a:pPr>
            <a:r>
              <a:rPr lang="th-TH" dirty="0" smtClean="0"/>
              <a:t> พบว่าในบางพื้นที่ ที่ฝ่ายสาธารณสุขลุกขึ้นมาขับเคลื่อนงานโดยการนำข้อมูลผู้บาดเจ็บและเสียชีวิตจากระบบรายงานในโรงพยาบาล และจากการสอบสวน  ไปนำเสนอในเวทีหลายระดับ ทั้งระดับจังหวัด  อำเภอ และตำบล  ทำให้ ผู้ว่าราชการจังหวัด  นายอำเภอ  นายก </a:t>
            </a:r>
            <a:r>
              <a:rPr lang="th-TH" dirty="0" err="1" smtClean="0"/>
              <a:t>อบต.</a:t>
            </a:r>
            <a:r>
              <a:rPr lang="th-TH" dirty="0" smtClean="0"/>
              <a:t>/เทศบาล ให้ความสนใจ ให้ความสำคัญกับปัญหา แล้วหาแนวทางแก้ไข เกิดมาตรการชุมชน การแก้ไขจุดเสี่ยง มาตรการด่านชุมชน เช่น ภูเก็ต  น่าน  นครราชสีมา สิงห์บุรี ฯลฯ </a:t>
            </a:r>
          </a:p>
          <a:p>
            <a:pPr>
              <a:defRPr/>
            </a:pPr>
            <a:endParaRPr lang="th-TH" dirty="0" smtClean="0"/>
          </a:p>
          <a:p>
            <a:pPr>
              <a:defRPr/>
            </a:pPr>
            <a:r>
              <a:rPr lang="th-TH" dirty="0" smtClean="0"/>
              <a:t>จึงมีข้อเสนอดังนี้</a:t>
            </a:r>
          </a:p>
          <a:p>
            <a:pPr marL="342900" indent="-342900">
              <a:defRPr/>
            </a:pPr>
            <a:r>
              <a:rPr lang="th-TH" dirty="0" smtClean="0"/>
              <a:t>	- ส่วนกลาง </a:t>
            </a:r>
            <a:r>
              <a:rPr lang="th-TH" b="1" dirty="0" smtClean="0"/>
              <a:t>ให้เปิด</a:t>
            </a:r>
            <a:r>
              <a:rPr lang="en-US" b="1" dirty="0" smtClean="0"/>
              <a:t> OC</a:t>
            </a:r>
            <a:r>
              <a:rPr lang="th-TH" b="1" dirty="0" smtClean="0"/>
              <a:t> ของงานอุบัติเหตุทางถนนในระบบ </a:t>
            </a:r>
            <a:r>
              <a:rPr lang="en-US" b="1" dirty="0" smtClean="0"/>
              <a:t> ICS</a:t>
            </a:r>
            <a:r>
              <a:rPr lang="th-TH" b="1" dirty="0" smtClean="0"/>
              <a:t> </a:t>
            </a:r>
            <a:r>
              <a:rPr lang="th-TH" dirty="0" smtClean="0"/>
              <a:t>โดยมีสำนักสาธารณสุขฉุกเฉินรับผิดชอบ ในช่วงวิกฤตให้เปิด </a:t>
            </a:r>
            <a:r>
              <a:rPr lang="en-US" dirty="0" smtClean="0"/>
              <a:t>EOC</a:t>
            </a:r>
            <a:endParaRPr lang="th-TH" dirty="0" smtClean="0"/>
          </a:p>
          <a:p>
            <a:pPr marL="342900" indent="-342900">
              <a:defRPr/>
            </a:pPr>
            <a:r>
              <a:rPr lang="th-TH" dirty="0" smtClean="0"/>
              <a:t>	 	ทำหน้าที่พัฒนากลไกข้อมูล (เชื่อมข้อมูล 3 ฐาน  สอบสวน </a:t>
            </a:r>
            <a:r>
              <a:rPr lang="en-US" dirty="0" smtClean="0"/>
              <a:t>case</a:t>
            </a:r>
            <a:r>
              <a:rPr lang="th-TH" dirty="0" smtClean="0"/>
              <a:t>)</a:t>
            </a:r>
            <a:r>
              <a:rPr lang="en-US" dirty="0" smtClean="0"/>
              <a:t> </a:t>
            </a:r>
            <a:r>
              <a:rPr lang="th-TH" dirty="0" smtClean="0"/>
              <a:t> พัฒนา</a:t>
            </a:r>
            <a:r>
              <a:rPr lang="en-US" dirty="0" smtClean="0"/>
              <a:t>Model </a:t>
            </a:r>
            <a:r>
              <a:rPr lang="th-TH" dirty="0" smtClean="0"/>
              <a:t>(</a:t>
            </a:r>
            <a:r>
              <a:rPr lang="en-US" dirty="0" smtClean="0"/>
              <a:t>DHS/DC </a:t>
            </a:r>
            <a:r>
              <a:rPr lang="th-TH" dirty="0" smtClean="0"/>
              <a:t> ด่านชุมชน  มาตรการองค์กร)</a:t>
            </a:r>
          </a:p>
          <a:p>
            <a:pPr marL="342900" indent="-342900">
              <a:defRPr/>
            </a:pPr>
            <a:r>
              <a:rPr lang="th-TH" dirty="0" smtClean="0"/>
              <a:t>	- เขตสุภาพ/</a:t>
            </a:r>
            <a:r>
              <a:rPr lang="th-TH" dirty="0" err="1" smtClean="0"/>
              <a:t>สสจ.</a:t>
            </a:r>
            <a:r>
              <a:rPr lang="th-TH" dirty="0" smtClean="0"/>
              <a:t>/รพ.  </a:t>
            </a:r>
            <a:r>
              <a:rPr lang="th-TH" b="1" dirty="0" smtClean="0"/>
              <a:t>ให้เปิด </a:t>
            </a:r>
            <a:r>
              <a:rPr lang="en-US" b="1" dirty="0" smtClean="0"/>
              <a:t>OC</a:t>
            </a:r>
            <a:r>
              <a:rPr lang="th-TH" b="1" dirty="0" smtClean="0"/>
              <a:t> ของจังหวัดเชื่อมงานกับ รพ.</a:t>
            </a:r>
            <a:r>
              <a:rPr lang="th-TH" b="1" dirty="0" err="1" smtClean="0"/>
              <a:t>และศปถ.</a:t>
            </a:r>
            <a:r>
              <a:rPr lang="th-TH" b="1" dirty="0" smtClean="0"/>
              <a:t>จังหวัด และ เปิด </a:t>
            </a:r>
            <a:r>
              <a:rPr lang="en-US" b="1" dirty="0" smtClean="0"/>
              <a:t>EOC </a:t>
            </a:r>
            <a:r>
              <a:rPr lang="th-TH" b="1" dirty="0" smtClean="0"/>
              <a:t>กรณีเกิดวิกฤต </a:t>
            </a:r>
            <a:r>
              <a:rPr lang="th-TH" dirty="0" smtClean="0"/>
              <a:t>// </a:t>
            </a:r>
            <a:r>
              <a:rPr lang="th-TH" b="1" dirty="0" smtClean="0"/>
              <a:t>ตั้ง </a:t>
            </a:r>
            <a:r>
              <a:rPr lang="en-US" b="1" dirty="0" smtClean="0"/>
              <a:t>Emergency &amp; Trauma Admin Unit</a:t>
            </a:r>
            <a:r>
              <a:rPr lang="th-TH" b="1" dirty="0" smtClean="0"/>
              <a:t> ใน รพ.ระดับ </a:t>
            </a:r>
            <a:r>
              <a:rPr lang="en-US" b="1" dirty="0" smtClean="0"/>
              <a:t>A S M1</a:t>
            </a:r>
          </a:p>
          <a:p>
            <a:pPr marL="342900" indent="-342900">
              <a:defRPr/>
            </a:pPr>
            <a:r>
              <a:rPr lang="en-US" b="1" dirty="0" smtClean="0"/>
              <a:t>		</a:t>
            </a:r>
            <a:r>
              <a:rPr lang="th-TH" dirty="0" smtClean="0"/>
              <a:t>เขตทำหน้าที่ สนับสนุนงบประมาณ  จัดทำแผน นิเทศ ติดตาม กำกับ ประเมินผล// จัดอบรมพัฒนาศักยภาพเจ้าหน้าที่ใน </a:t>
            </a:r>
            <a:r>
              <a:rPr lang="en-US" dirty="0" smtClean="0"/>
              <a:t>Emergency &amp; Trauma Admin unit</a:t>
            </a:r>
          </a:p>
          <a:p>
            <a:pPr marL="342900" indent="-342900">
              <a:defRPr/>
            </a:pPr>
            <a:r>
              <a:rPr lang="en-US" dirty="0" smtClean="0"/>
              <a:t>		</a:t>
            </a:r>
            <a:r>
              <a:rPr lang="th-TH" dirty="0" smtClean="0"/>
              <a:t>จังหวัดทำหน้าที่ บริหารจัดการข้อมูล นำเสนอ ให้</a:t>
            </a:r>
            <a:r>
              <a:rPr lang="th-TH" dirty="0" err="1" smtClean="0"/>
              <a:t>กับศปถ.</a:t>
            </a:r>
            <a:r>
              <a:rPr lang="th-TH" dirty="0" smtClean="0"/>
              <a:t>จังหวัด ทุกเดือน (เชื่อมข้อมูล 3 ฐาน  สอบสวน แ</a:t>
            </a:r>
            <a:r>
              <a:rPr lang="en-US" dirty="0" err="1" smtClean="0"/>
              <a:t>ase</a:t>
            </a:r>
            <a:r>
              <a:rPr lang="en-US" dirty="0" smtClean="0"/>
              <a:t> </a:t>
            </a:r>
            <a:r>
              <a:rPr lang="th-TH" dirty="0" smtClean="0"/>
              <a:t>สำคัญ) // วิเคราะห์ นำเสนอ 5 จุดเสี่ยง ที่ต้องแก้ไข //ทำมาตรการองค์กร</a:t>
            </a:r>
            <a:endParaRPr lang="en-US" b="1" dirty="0" smtClean="0"/>
          </a:p>
          <a:p>
            <a:pPr marL="342900" indent="-342900">
              <a:defRPr/>
            </a:pPr>
            <a:r>
              <a:rPr lang="en-US" dirty="0" smtClean="0"/>
              <a:t>	- </a:t>
            </a:r>
            <a:r>
              <a:rPr lang="th-TH" dirty="0" smtClean="0"/>
              <a:t>อำเภอ </a:t>
            </a:r>
            <a:r>
              <a:rPr lang="th-TH" b="1" dirty="0" smtClean="0"/>
              <a:t>ให้ </a:t>
            </a:r>
            <a:r>
              <a:rPr lang="th-TH" b="1" dirty="0" err="1" smtClean="0"/>
              <a:t>สสอ.</a:t>
            </a:r>
            <a:r>
              <a:rPr lang="th-TH" b="1" dirty="0" smtClean="0"/>
              <a:t>เป็นฝ่ายเลขาร่วมใน </a:t>
            </a:r>
            <a:r>
              <a:rPr lang="th-TH" b="1" dirty="0" err="1" smtClean="0"/>
              <a:t>ศปถ.</a:t>
            </a:r>
            <a:r>
              <a:rPr lang="th-TH" b="1" dirty="0" smtClean="0"/>
              <a:t>อำเภอ </a:t>
            </a:r>
            <a:r>
              <a:rPr lang="th-TH" dirty="0" smtClean="0"/>
              <a:t>ทำหน้าที่บริหารจัดการข้อมูล นำเสนอ </a:t>
            </a:r>
            <a:r>
              <a:rPr lang="th-TH" dirty="0" err="1" smtClean="0"/>
              <a:t>ศปถ.</a:t>
            </a:r>
            <a:r>
              <a:rPr lang="th-TH" dirty="0" smtClean="0"/>
              <a:t>อำเภอ ทุกเดือน ชี้จุดเสี่ยง พฤติกรรมเสี่ยง// สอบสวน </a:t>
            </a:r>
            <a:r>
              <a:rPr lang="en-US" dirty="0" smtClean="0"/>
              <a:t>case </a:t>
            </a:r>
            <a:r>
              <a:rPr lang="th-TH" dirty="0" smtClean="0"/>
              <a:t>สำคัญ</a:t>
            </a:r>
          </a:p>
          <a:p>
            <a:pPr marL="342900" indent="-342900">
              <a:defRPr/>
            </a:pPr>
            <a:r>
              <a:rPr lang="th-TH" b="1" dirty="0" smtClean="0"/>
              <a:t>ผลลัพธ์ 3-6 เดือน</a:t>
            </a:r>
          </a:p>
          <a:p>
            <a:pPr marL="342900" indent="-342900">
              <a:buFontTx/>
              <a:buChar char="-"/>
              <a:defRPr/>
            </a:pPr>
            <a:r>
              <a:rPr lang="th-TH" dirty="0" smtClean="0"/>
              <a:t>ส่วนกลาง </a:t>
            </a:r>
            <a:r>
              <a:rPr lang="en-US" dirty="0" smtClean="0"/>
              <a:t>:</a:t>
            </a:r>
            <a:r>
              <a:rPr lang="th-TH" dirty="0" smtClean="0"/>
              <a:t> ข้อมูลตาย 3 ฐาน ทุกจังหวัด //เกิด</a:t>
            </a:r>
            <a:r>
              <a:rPr lang="en-US" dirty="0" smtClean="0"/>
              <a:t> Model </a:t>
            </a:r>
            <a:r>
              <a:rPr lang="th-TH" dirty="0" smtClean="0"/>
              <a:t>ต้นแบบในพื้นที่เสี่ยง //เกิดข้อเสนอเชิงนโยบาย</a:t>
            </a:r>
          </a:p>
          <a:p>
            <a:pPr marL="342900" indent="-342900">
              <a:buFontTx/>
              <a:buChar char="-"/>
              <a:defRPr/>
            </a:pPr>
            <a:r>
              <a:rPr lang="th-TH" dirty="0" smtClean="0"/>
              <a:t>เขต/รพ./</a:t>
            </a:r>
            <a:r>
              <a:rPr lang="th-TH" dirty="0" err="1" smtClean="0"/>
              <a:t>สสจ.</a:t>
            </a:r>
            <a:r>
              <a:rPr lang="th-TH" dirty="0" smtClean="0"/>
              <a:t> </a:t>
            </a:r>
            <a:r>
              <a:rPr lang="en-US" dirty="0" smtClean="0"/>
              <a:t>:</a:t>
            </a:r>
            <a:r>
              <a:rPr lang="th-TH" dirty="0" smtClean="0"/>
              <a:t> เสนอข้อมูลตาย  สอบสวน และจุดเสี่ยงให้กับ </a:t>
            </a:r>
            <a:r>
              <a:rPr lang="th-TH" dirty="0" err="1" smtClean="0"/>
              <a:t>ศปถ.</a:t>
            </a:r>
            <a:r>
              <a:rPr lang="th-TH" dirty="0" smtClean="0"/>
              <a:t>จังหวัด ทุกเดือน // มีการนำข้อมูลไปแก้ไขจุดเสี่ยง 5 จุด/จังหวัด/</a:t>
            </a:r>
            <a:r>
              <a:rPr lang="th-TH" dirty="0" err="1" smtClean="0"/>
              <a:t>ไตรมาส</a:t>
            </a:r>
            <a:endParaRPr lang="th-TH" dirty="0" smtClean="0"/>
          </a:p>
          <a:p>
            <a:pPr marL="342900" indent="-342900">
              <a:buFontTx/>
              <a:buChar char="-"/>
              <a:defRPr/>
            </a:pPr>
            <a:r>
              <a:rPr lang="th-TH" dirty="0" smtClean="0"/>
              <a:t>อำเภอ </a:t>
            </a:r>
            <a:r>
              <a:rPr lang="en-US" dirty="0" smtClean="0"/>
              <a:t>:</a:t>
            </a:r>
            <a:r>
              <a:rPr lang="th-TH" dirty="0" smtClean="0"/>
              <a:t> การบาดเจ็บและเสียชีวิตที่จุดเสี่ยงลดลง // เกิดแผนปฏิบัติการป้องกันอุบัติเหตุทางถนนที่ดำเนินงานตลอดปี</a:t>
            </a:r>
          </a:p>
        </p:txBody>
      </p:sp>
      <p:sp>
        <p:nvSpPr>
          <p:cNvPr id="24580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 eaLnBrk="0" hangingPunct="0">
              <a:spcBef>
                <a:spcPct val="30000"/>
              </a:spcBef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 eaLnBrk="0" hangingPunct="0">
              <a:spcBef>
                <a:spcPct val="30000"/>
              </a:spcBef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 eaLnBrk="0" hangingPunct="0">
              <a:spcBef>
                <a:spcPct val="30000"/>
              </a:spcBef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 eaLnBrk="0" hangingPunct="0">
              <a:spcBef>
                <a:spcPct val="30000"/>
              </a:spcBef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eaLnBrk="1" hangingPunct="1">
              <a:spcBef>
                <a:spcPct val="0"/>
              </a:spcBef>
            </a:pPr>
            <a:fld id="{4172D153-0C8D-46B4-A106-90DF16767050}" type="slidenum">
              <a:rPr lang="th-TH" altLang="th-TH" smtClean="0"/>
              <a:pPr eaLnBrk="1" hangingPunct="1">
                <a:spcBef>
                  <a:spcPct val="0"/>
                </a:spcBef>
              </a:pPr>
              <a:t>2</a:t>
            </a:fld>
            <a:endParaRPr lang="th-TH" altLang="th-T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96D8-C8C7-4A95-A9AE-677E62C6732D}" type="datetimeFigureOut">
              <a:rPr lang="th-TH" smtClean="0"/>
              <a:t>30/11/58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42A2-45DC-4F37-B846-5B62648836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55771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96D8-C8C7-4A95-A9AE-677E62C6732D}" type="datetimeFigureOut">
              <a:rPr lang="th-TH" smtClean="0"/>
              <a:t>30/11/58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42A2-45DC-4F37-B846-5B62648836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613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96D8-C8C7-4A95-A9AE-677E62C6732D}" type="datetimeFigureOut">
              <a:rPr lang="th-TH" smtClean="0"/>
              <a:t>30/11/58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42A2-45DC-4F37-B846-5B62648836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7635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96D8-C8C7-4A95-A9AE-677E62C6732D}" type="datetimeFigureOut">
              <a:rPr lang="th-TH" smtClean="0"/>
              <a:t>30/11/58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42A2-45DC-4F37-B846-5B62648836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898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96D8-C8C7-4A95-A9AE-677E62C6732D}" type="datetimeFigureOut">
              <a:rPr lang="th-TH" smtClean="0"/>
              <a:t>30/11/58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42A2-45DC-4F37-B846-5B62648836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59202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96D8-C8C7-4A95-A9AE-677E62C6732D}" type="datetimeFigureOut">
              <a:rPr lang="th-TH" smtClean="0"/>
              <a:t>30/11/58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42A2-45DC-4F37-B846-5B62648836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3846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96D8-C8C7-4A95-A9AE-677E62C6732D}" type="datetimeFigureOut">
              <a:rPr lang="th-TH" smtClean="0"/>
              <a:t>30/11/58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42A2-45DC-4F37-B846-5B62648836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0105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96D8-C8C7-4A95-A9AE-677E62C6732D}" type="datetimeFigureOut">
              <a:rPr lang="th-TH" smtClean="0"/>
              <a:t>30/11/58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42A2-45DC-4F37-B846-5B62648836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95882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96D8-C8C7-4A95-A9AE-677E62C6732D}" type="datetimeFigureOut">
              <a:rPr lang="th-TH" smtClean="0"/>
              <a:t>30/11/58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42A2-45DC-4F37-B846-5B62648836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65252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96D8-C8C7-4A95-A9AE-677E62C6732D}" type="datetimeFigureOut">
              <a:rPr lang="th-TH" smtClean="0"/>
              <a:t>30/11/58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42A2-45DC-4F37-B846-5B62648836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1079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96D8-C8C7-4A95-A9AE-677E62C6732D}" type="datetimeFigureOut">
              <a:rPr lang="th-TH" smtClean="0"/>
              <a:t>30/11/58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42A2-45DC-4F37-B846-5B62648836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60329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96D8-C8C7-4A95-A9AE-677E62C6732D}" type="datetimeFigureOut">
              <a:rPr lang="th-TH" smtClean="0"/>
              <a:t>30/11/58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642A2-45DC-4F37-B846-5B62648836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81349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ilynews.co.th/politics/35288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hyperlink" Target="http://korathealth.com/korathealth/slideshow/showdetail.php?id=536" TargetMode="Externa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944216"/>
          </a:xfrm>
          <a:solidFill>
            <a:srgbClr val="FFC000"/>
          </a:solidFill>
        </p:spPr>
        <p:txBody>
          <a:bodyPr/>
          <a:lstStyle/>
          <a:p>
            <a:r>
              <a:rPr lang="th-TH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การนำนโยบายสู่การ</a:t>
            </a:r>
            <a:r>
              <a:rPr lang="th-TH" dirty="0" err="1" smtClean="0">
                <a:latin typeface="EucrosiaUPC" panose="02020603050405020304" pitchFamily="18" charset="-34"/>
                <a:cs typeface="EucrosiaUPC" panose="02020603050405020304" pitchFamily="18" charset="-34"/>
              </a:rPr>
              <a:t>ปฎิบัติ</a:t>
            </a:r>
            <a:r>
              <a:rPr lang="th-TH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และการเตรียมความพร้อมรับมืออุบัติเหตุทางถนน</a:t>
            </a:r>
            <a:endParaRPr lang="th-TH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6400800" cy="1752600"/>
          </a:xfrm>
        </p:spPr>
        <p:txBody>
          <a:bodyPr/>
          <a:lstStyle/>
          <a:p>
            <a:r>
              <a:rPr lang="th-TH" dirty="0" smtClean="0">
                <a:solidFill>
                  <a:schemeClr val="tx1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ดร.นพ.ภา</a:t>
            </a:r>
            <a:r>
              <a:rPr lang="th-TH" dirty="0" err="1" smtClean="0">
                <a:solidFill>
                  <a:schemeClr val="tx1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นุวัฒน์</a:t>
            </a:r>
            <a:r>
              <a:rPr lang="th-TH" dirty="0" smtClean="0">
                <a:solidFill>
                  <a:schemeClr val="tx1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 ปานเกตุ</a:t>
            </a:r>
          </a:p>
          <a:p>
            <a:r>
              <a:rPr lang="th-TH" dirty="0" smtClean="0">
                <a:solidFill>
                  <a:schemeClr val="tx1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ผู้อำนวยการสำนักโรคไม่ติดต่อ</a:t>
            </a:r>
            <a:endParaRPr lang="th-TH" dirty="0">
              <a:solidFill>
                <a:schemeClr val="tx1"/>
              </a:solidFill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6698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3348038" y="504825"/>
            <a:ext cx="5843587" cy="53975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108000" anchor="ctr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h-TH" altLang="th-TH" sz="2000" b="1" u="sng">
                <a:solidFill>
                  <a:srgbClr val="FFFF00"/>
                </a:solidFill>
                <a:latin typeface="TH Fah kwang" pitchFamily="2" charset="-34"/>
                <a:ea typeface="Calibri" pitchFamily="34" charset="0"/>
                <a:cs typeface="TH Fah kwang" pitchFamily="2" charset="-34"/>
              </a:rPr>
              <a:t>ภาพรวม</a:t>
            </a:r>
            <a:r>
              <a:rPr lang="th-TH" altLang="th-TH" sz="2000" b="1">
                <a:solidFill>
                  <a:srgbClr val="FFFF00"/>
                </a:solidFill>
                <a:latin typeface="TH Fah kwang" pitchFamily="2" charset="-34"/>
                <a:ea typeface="Calibri" pitchFamily="34" charset="0"/>
                <a:cs typeface="TH Fah kwang" pitchFamily="2" charset="-34"/>
              </a:rPr>
              <a:t> ข้อเสนอเพื่อสามารถดำเนินงานได้ </a:t>
            </a:r>
            <a:r>
              <a:rPr lang="th-TH" altLang="th-TH" sz="2800" b="1">
                <a:solidFill>
                  <a:srgbClr val="00FFFF"/>
                </a:solidFill>
                <a:latin typeface="TH Fah kwang" pitchFamily="2" charset="-34"/>
                <a:ea typeface="Calibri" pitchFamily="34" charset="0"/>
                <a:cs typeface="TH Fah kwang" pitchFamily="2" charset="-34"/>
              </a:rPr>
              <a:t>“</a:t>
            </a:r>
            <a:r>
              <a:rPr lang="th-TH" altLang="th-TH" sz="2800" b="1" u="sng">
                <a:solidFill>
                  <a:srgbClr val="00FFFF"/>
                </a:solidFill>
                <a:latin typeface="TH Fah kwang" pitchFamily="2" charset="-34"/>
                <a:ea typeface="Calibri" pitchFamily="34" charset="0"/>
                <a:cs typeface="TH Fah kwang" pitchFamily="2" charset="-34"/>
              </a:rPr>
              <a:t>ตลอดปี</a:t>
            </a:r>
            <a:r>
              <a:rPr lang="th-TH" altLang="th-TH" sz="2800" b="1">
                <a:solidFill>
                  <a:srgbClr val="00FFFF"/>
                </a:solidFill>
                <a:latin typeface="TH Fah kwang" pitchFamily="2" charset="-34"/>
                <a:ea typeface="Calibri" pitchFamily="34" charset="0"/>
                <a:cs typeface="TH Fah kwang" pitchFamily="2" charset="-34"/>
              </a:rPr>
              <a:t>”</a:t>
            </a:r>
            <a:r>
              <a:rPr lang="th-TH" altLang="th-TH" sz="2000" b="1">
                <a:solidFill>
                  <a:srgbClr val="FFFF00"/>
                </a:solidFill>
                <a:latin typeface="TH Fah kwang" pitchFamily="2" charset="-34"/>
                <a:ea typeface="Calibri" pitchFamily="34" charset="0"/>
                <a:cs typeface="TH Fah kwang" pitchFamily="2" charset="-34"/>
              </a:rPr>
              <a:t> </a:t>
            </a:r>
            <a:endParaRPr lang="th-TH" altLang="th-TH">
              <a:solidFill>
                <a:srgbClr val="FFFF00"/>
              </a:solidFill>
              <a:latin typeface="TH Fah kwang" pitchFamily="2" charset="-34"/>
              <a:ea typeface="Calibri" pitchFamily="34" charset="0"/>
              <a:cs typeface="TH Fah kwang" pitchFamily="2" charset="-34"/>
            </a:endParaRPr>
          </a:p>
        </p:txBody>
      </p:sp>
      <p:sp>
        <p:nvSpPr>
          <p:cNvPr id="7171" name="TextBox 3"/>
          <p:cNvSpPr txBox="1">
            <a:spLocks noChangeArrowheads="1"/>
          </p:cNvSpPr>
          <p:nvPr/>
        </p:nvSpPr>
        <p:spPr bwMode="auto">
          <a:xfrm>
            <a:off x="1390650" y="22225"/>
            <a:ext cx="1841500" cy="4619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th-TH" altLang="th-TH" sz="2400" b="1">
                <a:latin typeface="TH Fah kwang" pitchFamily="2" charset="-34"/>
                <a:cs typeface="TH Fah kwang" pitchFamily="2" charset="-34"/>
              </a:rPr>
              <a:t>ก.สาธารณสุข</a:t>
            </a:r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371475" y="479425"/>
            <a:ext cx="2855913" cy="6873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th-TH" altLang="th-TH" sz="2800" b="1">
                <a:solidFill>
                  <a:schemeClr val="bg1"/>
                </a:solidFill>
                <a:latin typeface="TH Fah kwang" pitchFamily="2" charset="-34"/>
                <a:cs typeface="TH Fah kwang" pitchFamily="2" charset="-34"/>
              </a:rPr>
              <a:t>นโยบายเร่งด่วน </a:t>
            </a:r>
          </a:p>
          <a:p>
            <a:pPr algn="r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th-TH" altLang="th-TH" sz="2400" b="1">
                <a:solidFill>
                  <a:schemeClr val="bg1"/>
                </a:solidFill>
                <a:latin typeface="TH Fah kwang" pitchFamily="2" charset="-34"/>
                <a:cs typeface="TH Fah kwang" pitchFamily="2" charset="-34"/>
              </a:rPr>
              <a:t>พ.ศ. </a:t>
            </a:r>
            <a:r>
              <a:rPr lang="en-US" altLang="th-TH" sz="2400" b="1">
                <a:solidFill>
                  <a:schemeClr val="bg1"/>
                </a:solidFill>
                <a:latin typeface="TH Fah kwang" pitchFamily="2" charset="-34"/>
                <a:cs typeface="TH Fah kwang" pitchFamily="2" charset="-34"/>
              </a:rPr>
              <a:t>2559 </a:t>
            </a:r>
            <a:endParaRPr lang="th-TH" altLang="th-TH" sz="2400" b="1">
              <a:solidFill>
                <a:schemeClr val="bg1"/>
              </a:solidFill>
              <a:latin typeface="TH Fah kwang" pitchFamily="2" charset="-34"/>
              <a:cs typeface="TH Fah kwang" pitchFamily="2" charset="-34"/>
            </a:endParaRPr>
          </a:p>
        </p:txBody>
      </p:sp>
      <p:pic>
        <p:nvPicPr>
          <p:cNvPr id="6" name="Picture 2" descr="http://www.dailynews.co.th/images/1182133?s=750x500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/>
          </a:blip>
          <a:srcRect l="13140" t="-2400" r="39240" b="19547"/>
          <a:stretch/>
        </p:blipFill>
        <p:spPr bwMode="auto">
          <a:xfrm>
            <a:off x="0" y="-99392"/>
            <a:ext cx="1227201" cy="1417758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7174" name="TextBox 6"/>
          <p:cNvSpPr txBox="1">
            <a:spLocks noChangeArrowheads="1"/>
          </p:cNvSpPr>
          <p:nvPr/>
        </p:nvSpPr>
        <p:spPr bwMode="auto">
          <a:xfrm>
            <a:off x="3348038" y="34925"/>
            <a:ext cx="5843587" cy="447675"/>
          </a:xfrm>
          <a:prstGeom prst="rect">
            <a:avLst/>
          </a:prstGeom>
          <a:solidFill>
            <a:srgbClr val="3E00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algn="ctr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th-TH" altLang="th-TH" sz="2400" b="1">
                <a:solidFill>
                  <a:schemeClr val="bg1"/>
                </a:solidFill>
                <a:latin typeface="TH Fah kwang" pitchFamily="2" charset="-34"/>
                <a:cs typeface="TH Fah kwang" pitchFamily="2" charset="-34"/>
              </a:rPr>
              <a:t> ข้อ </a:t>
            </a:r>
            <a:r>
              <a:rPr lang="en-US" altLang="th-TH" sz="2400" b="1">
                <a:solidFill>
                  <a:schemeClr val="bg1"/>
                </a:solidFill>
                <a:latin typeface="TH Fah kwang" pitchFamily="2" charset="-34"/>
                <a:cs typeface="TH Fah kwang" pitchFamily="2" charset="-34"/>
              </a:rPr>
              <a:t>5 : </a:t>
            </a:r>
            <a:r>
              <a:rPr lang="th-TH" altLang="th-TH" sz="2400" b="1">
                <a:solidFill>
                  <a:schemeClr val="bg1"/>
                </a:solidFill>
                <a:latin typeface="TH Fah kwang" pitchFamily="2" charset="-34"/>
                <a:cs typeface="TH Fah kwang" pitchFamily="2" charset="-34"/>
              </a:rPr>
              <a:t>ป้องกันควบคุมการบาดเจ็บ โดยเฉพาะ </a:t>
            </a:r>
            <a:r>
              <a:rPr lang="en-US" altLang="th-TH" sz="2400" b="1">
                <a:solidFill>
                  <a:schemeClr val="bg1"/>
                </a:solidFill>
                <a:latin typeface="TH Fah kwang" pitchFamily="2" charset="-34"/>
                <a:cs typeface="TH Fah kwang" pitchFamily="2" charset="-34"/>
              </a:rPr>
              <a:t>RTI </a:t>
            </a:r>
            <a:endParaRPr lang="th-TH" altLang="th-TH" sz="2400" b="1">
              <a:solidFill>
                <a:schemeClr val="bg1"/>
              </a:solidFill>
              <a:latin typeface="TH Fah kwang" pitchFamily="2" charset="-34"/>
              <a:cs typeface="TH Fah kwang" pitchFamily="2" charset="-34"/>
            </a:endParaRPr>
          </a:p>
        </p:txBody>
      </p:sp>
      <p:pic>
        <p:nvPicPr>
          <p:cNvPr id="7175" name="Picture 31" descr="https://encrypted-tbn3.gstatic.com/images?q=tbn:ANd9GcQvQOLpItrmeo-qQZzmfQgBzERPJCgLNvurd2BLVEfLCBil_IJ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3" y="9525"/>
            <a:ext cx="4635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ight Arrow 8"/>
          <p:cNvSpPr/>
          <p:nvPr/>
        </p:nvSpPr>
        <p:spPr>
          <a:xfrm rot="5400000">
            <a:off x="-2169318" y="3664744"/>
            <a:ext cx="5564187" cy="822325"/>
          </a:xfrm>
          <a:prstGeom prst="rightArrow">
            <a:avLst>
              <a:gd name="adj1" fmla="val 16632"/>
              <a:gd name="adj2" fmla="val 20362"/>
            </a:avLst>
          </a:prstGeom>
          <a:solidFill>
            <a:srgbClr val="FF0000">
              <a:alpha val="4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graphicFrame>
        <p:nvGraphicFramePr>
          <p:cNvPr id="10" name="ตาราง 1"/>
          <p:cNvGraphicFramePr>
            <a:graphicFrameLocks noGrp="1"/>
          </p:cNvGraphicFramePr>
          <p:nvPr/>
        </p:nvGraphicFramePr>
        <p:xfrm>
          <a:off x="66675" y="1966913"/>
          <a:ext cx="9036049" cy="1227636"/>
        </p:xfrm>
        <a:graphic>
          <a:graphicData uri="http://schemas.openxmlformats.org/drawingml/2006/table">
            <a:tbl>
              <a:tblPr/>
              <a:tblGrid>
                <a:gridCol w="1120172"/>
                <a:gridCol w="2120027"/>
                <a:gridCol w="2160133"/>
                <a:gridCol w="1656102"/>
                <a:gridCol w="1979615"/>
              </a:tblGrid>
              <a:tr h="1227137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solidFill>
                            <a:srgbClr val="600012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ส่วน</a:t>
                      </a:r>
                    </a:p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solidFill>
                            <a:srgbClr val="600012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กลาง</a:t>
                      </a:r>
                      <a:endParaRPr lang="en-US" sz="2800" b="1" dirty="0">
                        <a:solidFill>
                          <a:srgbClr val="600012"/>
                        </a:solidFill>
                        <a:latin typeface="Browallia New" panose="020B0604020202020204" pitchFamily="34" charset="-34"/>
                        <a:ea typeface="Calibri"/>
                        <a:cs typeface="Browallia New" panose="020B0604020202020204" pitchFamily="34" charset="-34"/>
                      </a:endParaRPr>
                    </a:p>
                  </a:txBody>
                  <a:tcPr marL="46447" marR="46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144000" indent="-144000">
                        <a:lnSpc>
                          <a:spcPts val="17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2000" b="1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เปิด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EOC</a:t>
                      </a:r>
                      <a:r>
                        <a:rPr lang="th-TH" sz="2000" b="1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 </a:t>
                      </a:r>
                      <a:r>
                        <a:rPr lang="en-US" sz="2000" b="1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RTI</a:t>
                      </a:r>
                      <a:r>
                        <a:rPr lang="th-TH" sz="2000" b="1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 </a:t>
                      </a:r>
                      <a:r>
                        <a:rPr lang="th-TH" sz="2000" b="1" dirty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ในระบบ </a:t>
                      </a:r>
                      <a:r>
                        <a:rPr lang="en-US" sz="2000" b="1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ICS /</a:t>
                      </a:r>
                      <a:r>
                        <a:rPr lang="en-US" sz="2000" b="1" baseline="0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 </a:t>
                      </a:r>
                      <a:r>
                        <a:rPr lang="th-TH" sz="2000" b="1" baseline="0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สธฉ.</a:t>
                      </a:r>
                      <a:endParaRPr lang="en-US" sz="2000" b="1" baseline="0" dirty="0" smtClean="0">
                        <a:latin typeface="Browallia New" panose="020B0604020202020204" pitchFamily="34" charset="-34"/>
                        <a:ea typeface="Calibri"/>
                        <a:cs typeface="Browallia New" panose="020B0604020202020204" pitchFamily="34" charset="-34"/>
                      </a:endParaRPr>
                    </a:p>
                    <a:p>
                      <a:pPr marL="144000" indent="-144000">
                        <a:lnSpc>
                          <a:spcPts val="17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2000" b="1" baseline="0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เชื่อมกับระบบ</a:t>
                      </a:r>
                    </a:p>
                    <a:p>
                      <a:pPr marL="288000" indent="-14400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Trauma</a:t>
                      </a:r>
                      <a:r>
                        <a:rPr lang="en-US" sz="2000" b="0" baseline="0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 Service</a:t>
                      </a:r>
                      <a:r>
                        <a:rPr lang="th-TH" sz="2000" b="0" baseline="0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 </a:t>
                      </a:r>
                      <a:r>
                        <a:rPr lang="en-US" sz="2000" b="0" baseline="0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plan</a:t>
                      </a:r>
                    </a:p>
                    <a:p>
                      <a:pPr marL="288000" indent="-14400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baseline="0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SRRT </a:t>
                      </a:r>
                      <a:r>
                        <a:rPr lang="th-TH" sz="2000" b="0" baseline="0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กรม คร. </a:t>
                      </a:r>
                      <a:endParaRPr lang="en-US" sz="2000" b="0" dirty="0">
                        <a:latin typeface="Browallia New" panose="020B0604020202020204" pitchFamily="34" charset="-34"/>
                        <a:ea typeface="Calibri"/>
                        <a:cs typeface="Browallia New" panose="020B0604020202020204" pitchFamily="34" charset="-34"/>
                      </a:endParaRPr>
                    </a:p>
                  </a:txBody>
                  <a:tcPr marL="46447" marR="46447" marT="719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7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th-TH" sz="2800" b="1" dirty="0" smtClean="0">
                          <a:solidFill>
                            <a:srgbClr val="C00000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พัฒนา</a:t>
                      </a:r>
                      <a:r>
                        <a:rPr lang="th-TH" sz="2800" b="1" dirty="0">
                          <a:solidFill>
                            <a:srgbClr val="C00000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กลไก</a:t>
                      </a:r>
                      <a:r>
                        <a:rPr lang="th-TH" sz="2800" b="1" dirty="0" smtClean="0">
                          <a:solidFill>
                            <a:srgbClr val="C00000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ข้อมูล</a:t>
                      </a:r>
                    </a:p>
                    <a:p>
                      <a:pPr marL="180000" lvl="1" indent="-180000">
                        <a:lnSpc>
                          <a:spcPts val="17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2000" b="1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ตาย </a:t>
                      </a:r>
                      <a:r>
                        <a:rPr lang="th-TH" sz="2000" b="1" dirty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3 ฐาน </a:t>
                      </a:r>
                      <a:endParaRPr lang="th-TH" sz="2000" b="1" dirty="0" smtClean="0">
                        <a:latin typeface="Browallia New" panose="020B0604020202020204" pitchFamily="34" charset="-34"/>
                        <a:ea typeface="Calibri"/>
                        <a:cs typeface="Browallia New" panose="020B0604020202020204" pitchFamily="34" charset="-34"/>
                      </a:endParaRPr>
                    </a:p>
                    <a:p>
                      <a:pPr marL="180000" lvl="1" indent="-180000">
                        <a:lnSpc>
                          <a:spcPts val="17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2000" b="1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บาดเจ็บ  </a:t>
                      </a:r>
                      <a:r>
                        <a:rPr lang="en-US" sz="2000" b="0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IS /</a:t>
                      </a:r>
                      <a:r>
                        <a:rPr lang="th-TH" sz="2000" b="0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 43 แฟ้ม</a:t>
                      </a:r>
                    </a:p>
                    <a:p>
                      <a:pPr marL="180000" lvl="1" indent="-180000">
                        <a:lnSpc>
                          <a:spcPts val="17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2000" b="1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สอบสวน </a:t>
                      </a:r>
                      <a:r>
                        <a:rPr lang="en-US" sz="2000" b="1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case</a:t>
                      </a:r>
                      <a:endParaRPr lang="en-US" sz="2000" b="1" dirty="0">
                        <a:latin typeface="Browallia New" panose="020B0604020202020204" pitchFamily="34" charset="-34"/>
                        <a:ea typeface="Calibri"/>
                        <a:cs typeface="Browallia New" panose="020B0604020202020204" pitchFamily="34" charset="-34"/>
                      </a:endParaRPr>
                    </a:p>
                  </a:txBody>
                  <a:tcPr marL="46447" marR="46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rgbClr val="C00000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พัฒนา 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model</a:t>
                      </a:r>
                      <a:r>
                        <a:rPr lang="th-TH" sz="2800" b="1" dirty="0" smtClean="0">
                          <a:solidFill>
                            <a:srgbClr val="C00000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 </a:t>
                      </a:r>
                    </a:p>
                    <a:p>
                      <a:pPr marL="180000" marR="0" indent="-14400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600012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DHS </a:t>
                      </a:r>
                      <a:r>
                        <a:rPr lang="en-US" sz="1800" b="1" dirty="0" smtClean="0">
                          <a:solidFill>
                            <a:srgbClr val="600012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/</a:t>
                      </a:r>
                      <a:r>
                        <a:rPr lang="th-TH" sz="1800" b="1" dirty="0" smtClean="0">
                          <a:solidFill>
                            <a:srgbClr val="600012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 ศปถ.อำเภอ</a:t>
                      </a:r>
                    </a:p>
                    <a:p>
                      <a:pPr marL="180000" marR="0" indent="-14400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rgbClr val="600012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ด่านชุมชน</a:t>
                      </a:r>
                    </a:p>
                    <a:p>
                      <a:pPr marL="180000" marR="0" indent="-14400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rgbClr val="600012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มาตรการองค์กร</a:t>
                      </a:r>
                      <a:endParaRPr lang="en-US" sz="1800" b="1" dirty="0" smtClean="0">
                        <a:solidFill>
                          <a:srgbClr val="600012"/>
                        </a:solidFill>
                        <a:latin typeface="Browallia New" panose="020B0604020202020204" pitchFamily="34" charset="-34"/>
                        <a:ea typeface="Calibri"/>
                        <a:cs typeface="Browallia New" panose="020B0604020202020204" pitchFamily="34" charset="-34"/>
                      </a:endParaRPr>
                    </a:p>
                  </a:txBody>
                  <a:tcPr marL="46447" marR="46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7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b="1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3-6 </a:t>
                      </a:r>
                      <a:r>
                        <a:rPr lang="th-TH" sz="2400" b="1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เดือน </a:t>
                      </a:r>
                      <a:r>
                        <a:rPr lang="th-TH" sz="1800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เกิดผลงาน</a:t>
                      </a:r>
                    </a:p>
                    <a:p>
                      <a:pPr marL="144000" indent="-144000">
                        <a:lnSpc>
                          <a:spcPts val="17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1800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ข้อมูลตาย </a:t>
                      </a:r>
                      <a:r>
                        <a:rPr lang="th-TH" sz="1800" dirty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3 </a:t>
                      </a:r>
                      <a:r>
                        <a:rPr lang="th-TH" sz="1800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ฐาน ทุก จว.</a:t>
                      </a:r>
                      <a:endParaRPr lang="en-US" sz="1800" dirty="0">
                        <a:latin typeface="Browallia New" panose="020B0604020202020204" pitchFamily="34" charset="-34"/>
                        <a:ea typeface="Calibri"/>
                        <a:cs typeface="Browallia New" panose="020B0604020202020204" pitchFamily="34" charset="-34"/>
                      </a:endParaRPr>
                    </a:p>
                    <a:p>
                      <a:pPr marL="144000" indent="-144000">
                        <a:lnSpc>
                          <a:spcPts val="17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1800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เกิด </a:t>
                      </a:r>
                      <a:r>
                        <a:rPr lang="en-US" sz="1800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model </a:t>
                      </a:r>
                      <a:r>
                        <a:rPr lang="th-TH" sz="1800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ต้นแบบ ในพื้นที่เสี่ยง</a:t>
                      </a:r>
                    </a:p>
                    <a:p>
                      <a:pPr marL="144000" indent="-144000">
                        <a:lnSpc>
                          <a:spcPts val="17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1800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เกิดข้อเสนอ</a:t>
                      </a:r>
                      <a:r>
                        <a:rPr lang="th-TH" sz="1800" dirty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เชิงนโยบาย</a:t>
                      </a:r>
                      <a:endParaRPr lang="en-US" sz="1800" dirty="0">
                        <a:latin typeface="Browallia New" panose="020B0604020202020204" pitchFamily="34" charset="-34"/>
                        <a:ea typeface="Calibri"/>
                        <a:cs typeface="Browallia New" panose="020B0604020202020204" pitchFamily="34" charset="-34"/>
                      </a:endParaRPr>
                    </a:p>
                  </a:txBody>
                  <a:tcPr marL="46447" marR="46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6675" y="3282950"/>
          <a:ext cx="9036050" cy="1583250"/>
        </p:xfrm>
        <a:graphic>
          <a:graphicData uri="http://schemas.openxmlformats.org/drawingml/2006/table">
            <a:tbl>
              <a:tblPr/>
              <a:tblGrid>
                <a:gridCol w="1120172"/>
                <a:gridCol w="2120028"/>
                <a:gridCol w="3816236"/>
                <a:gridCol w="1979614"/>
              </a:tblGrid>
              <a:tr h="1582738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rgbClr val="C00000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เขตสุขภาพ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Browallia New" panose="020B0604020202020204" pitchFamily="34" charset="-34"/>
                        <a:ea typeface="Calibri"/>
                        <a:cs typeface="Browallia New" panose="020B0604020202020204" pitchFamily="34" charset="-34"/>
                      </a:endParaRPr>
                    </a:p>
                    <a:p>
                      <a:pPr algn="ctr">
                        <a:lnSpc>
                          <a:spcPts val="17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สสจ.</a:t>
                      </a:r>
                      <a:r>
                        <a:rPr lang="th-TH" sz="2400" b="1" dirty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/รพ.</a:t>
                      </a:r>
                      <a:endParaRPr lang="en-US" sz="2400" b="1" dirty="0">
                        <a:latin typeface="Browallia New" panose="020B0604020202020204" pitchFamily="34" charset="-34"/>
                        <a:ea typeface="Calibri"/>
                        <a:cs typeface="Browallia New" panose="020B0604020202020204" pitchFamily="34" charset="-34"/>
                      </a:endParaRPr>
                    </a:p>
                  </a:txBody>
                  <a:tcPr marL="46447" marR="46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 marR="0" indent="-18000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EOC </a:t>
                      </a:r>
                      <a:r>
                        <a:rPr lang="th-TH" sz="2400" b="1" dirty="0" smtClean="0">
                          <a:solidFill>
                            <a:srgbClr val="C00000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/</a:t>
                      </a:r>
                      <a:r>
                        <a:rPr lang="th-TH" sz="2400" b="1" baseline="0" dirty="0" smtClean="0">
                          <a:solidFill>
                            <a:srgbClr val="C00000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 สสจ. และ เชื่อมงานกับ รพ.และ ศปถ.จังหวัด</a:t>
                      </a:r>
                    </a:p>
                    <a:p>
                      <a:pPr marL="180000" marR="0" indent="-18000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rgbClr val="600012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ตั้ง</a:t>
                      </a:r>
                      <a:r>
                        <a:rPr lang="th-TH" sz="2000" b="1" baseline="0" dirty="0" smtClean="0">
                          <a:solidFill>
                            <a:srgbClr val="600012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rgbClr val="600012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Emergency &amp;</a:t>
                      </a:r>
                      <a:r>
                        <a:rPr lang="th-TH" sz="2400" b="0" dirty="0" smtClean="0">
                          <a:solidFill>
                            <a:srgbClr val="600012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rgbClr val="600012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Trauma Admin Unit </a:t>
                      </a:r>
                      <a:r>
                        <a:rPr lang="th-TH" sz="2000" b="0" dirty="0" smtClean="0">
                          <a:solidFill>
                            <a:srgbClr val="600012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รพ. </a:t>
                      </a:r>
                      <a:r>
                        <a:rPr lang="th-TH" sz="2000" b="0" dirty="0">
                          <a:solidFill>
                            <a:srgbClr val="600012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ระดับ </a:t>
                      </a:r>
                      <a:r>
                        <a:rPr lang="en-US" sz="2000" b="1" dirty="0">
                          <a:solidFill>
                            <a:srgbClr val="600012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A S </a:t>
                      </a:r>
                      <a:r>
                        <a:rPr lang="en-US" sz="2000" b="1" dirty="0" smtClean="0">
                          <a:solidFill>
                            <a:srgbClr val="600012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M1</a:t>
                      </a:r>
                      <a:endParaRPr lang="en-US" sz="2000" b="1" dirty="0">
                        <a:solidFill>
                          <a:srgbClr val="600012"/>
                        </a:solidFill>
                        <a:latin typeface="Browallia New" panose="020B0604020202020204" pitchFamily="34" charset="-34"/>
                        <a:ea typeface="Calibri"/>
                        <a:cs typeface="Browallia New" panose="020B0604020202020204" pitchFamily="34" charset="-34"/>
                      </a:endParaRPr>
                    </a:p>
                  </a:txBody>
                  <a:tcPr marL="46447" marR="46447" marT="719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 marR="0" indent="-14400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th-TH" sz="1800" b="1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เขตสุขภาพจัดทำแผน + สนับสนุนงบประมาณ และ นิเทศ ติดตาม ประเมินผล</a:t>
                      </a:r>
                      <a:endParaRPr lang="en-US" sz="1800" b="1" dirty="0" smtClean="0">
                        <a:latin typeface="Browallia New" panose="020B0604020202020204" pitchFamily="34" charset="-34"/>
                        <a:ea typeface="Calibri"/>
                        <a:cs typeface="Browallia New" panose="020B0604020202020204" pitchFamily="34" charset="-34"/>
                      </a:endParaRPr>
                    </a:p>
                    <a:p>
                      <a:pPr marL="180000" indent="-144000">
                        <a:lnSpc>
                          <a:spcPts val="17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1800" b="1" dirty="0" smtClean="0">
                          <a:solidFill>
                            <a:srgbClr val="FF0000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จัด</a:t>
                      </a:r>
                      <a:r>
                        <a:rPr lang="th-TH" sz="1800" b="1" dirty="0">
                          <a:solidFill>
                            <a:srgbClr val="FF0000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อบรม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Emergency &amp;Trauma Admin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Unit</a:t>
                      </a:r>
                      <a:endParaRPr lang="th-TH" sz="1800" b="1" dirty="0" smtClean="0">
                        <a:solidFill>
                          <a:srgbClr val="FF0000"/>
                        </a:solidFill>
                        <a:latin typeface="Browallia New" panose="020B0604020202020204" pitchFamily="34" charset="-34"/>
                        <a:ea typeface="Calibri"/>
                        <a:cs typeface="Browallia New" panose="020B0604020202020204" pitchFamily="34" charset="-34"/>
                      </a:endParaRPr>
                    </a:p>
                    <a:p>
                      <a:pPr marL="180000" indent="-144000">
                        <a:lnSpc>
                          <a:spcPts val="17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1800" b="1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บริหารจัดการข้อมูล +</a:t>
                      </a:r>
                      <a:r>
                        <a:rPr lang="th-TH" sz="1800" b="1" baseline="0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 </a:t>
                      </a:r>
                      <a:r>
                        <a:rPr lang="th-TH" sz="1800" b="1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นำเสนอ ศปถ.จว. ทุกเดือน</a:t>
                      </a:r>
                    </a:p>
                    <a:p>
                      <a:pPr marL="501750" lvl="1" indent="-180000">
                        <a:lnSpc>
                          <a:spcPts val="17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th-TH" sz="1800" b="1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บูรณา</a:t>
                      </a:r>
                      <a:r>
                        <a:rPr lang="th-TH" sz="1800" b="1" dirty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การข้อมูล 3 </a:t>
                      </a:r>
                      <a:r>
                        <a:rPr lang="th-TH" sz="1800" b="1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ฐาน</a:t>
                      </a:r>
                    </a:p>
                    <a:p>
                      <a:pPr marL="501750" lvl="1" indent="-180000">
                        <a:lnSpc>
                          <a:spcPts val="17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th-TH" sz="1800" b="1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สอบสวน </a:t>
                      </a:r>
                      <a:r>
                        <a:rPr lang="en-US" sz="1800" b="1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case</a:t>
                      </a:r>
                      <a:r>
                        <a:rPr lang="en-US" sz="1800" b="1" baseline="0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 </a:t>
                      </a:r>
                      <a:r>
                        <a:rPr lang="th-TH" sz="1800" b="1" baseline="0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สำคัญ</a:t>
                      </a:r>
                    </a:p>
                    <a:p>
                      <a:pPr marL="501750" lvl="1" indent="-180000">
                        <a:lnSpc>
                          <a:spcPts val="17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th-TH" sz="1800" b="1" baseline="0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วิเคราะห์ + นำเสนอ  “ </a:t>
                      </a:r>
                      <a:r>
                        <a:rPr lang="en-US" sz="2400" b="1" baseline="0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5 </a:t>
                      </a:r>
                      <a:r>
                        <a:rPr lang="th-TH" sz="1800" b="1" baseline="0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จุดเสี่ยง”</a:t>
                      </a:r>
                      <a:r>
                        <a:rPr lang="th-TH" sz="1800" b="1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 ที่ต้องแก้ไข</a:t>
                      </a:r>
                      <a:endParaRPr lang="en-US" sz="1800" b="1" dirty="0">
                        <a:latin typeface="Browallia New" panose="020B0604020202020204" pitchFamily="34" charset="-34"/>
                        <a:ea typeface="Calibri"/>
                        <a:cs typeface="Browallia New" panose="020B0604020202020204" pitchFamily="34" charset="-34"/>
                      </a:endParaRPr>
                    </a:p>
                  </a:txBody>
                  <a:tcPr marL="46447" marR="46447" marT="719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3-6 เดือน  </a:t>
                      </a:r>
                      <a:endParaRPr lang="th-TH" sz="2800" b="1" dirty="0" smtClean="0">
                        <a:latin typeface="Browallia New" panose="020B0604020202020204" pitchFamily="34" charset="-34"/>
                        <a:ea typeface="Calibri"/>
                        <a:cs typeface="Browallia New" panose="020B0604020202020204" pitchFamily="34" charset="-34"/>
                      </a:endParaRPr>
                    </a:p>
                    <a:p>
                      <a:pPr marL="144000" indent="-144000">
                        <a:lnSpc>
                          <a:spcPts val="17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1800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เสนอข้อมูลตาย, สอบสวน และ จุดเสี่ยง ให้กับ ศปถ.จังหวัด ทุกเดือน</a:t>
                      </a:r>
                    </a:p>
                    <a:p>
                      <a:pPr marL="144000" indent="-144000">
                        <a:lnSpc>
                          <a:spcPts val="17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1800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มีการนำข้อมูลไปแก้ไข    </a:t>
                      </a:r>
                      <a:r>
                        <a:rPr lang="th-TH" sz="1800" baseline="0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 </a:t>
                      </a:r>
                      <a:r>
                        <a:rPr lang="th-TH" sz="1800" b="1" dirty="0" smtClean="0">
                          <a:solidFill>
                            <a:srgbClr val="C00000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“ 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5 </a:t>
                      </a:r>
                      <a:r>
                        <a:rPr lang="th-TH" sz="1800" b="1" dirty="0" smtClean="0">
                          <a:solidFill>
                            <a:srgbClr val="C00000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จุดเสี่ยง” </a:t>
                      </a:r>
                      <a:r>
                        <a:rPr lang="th-TH" sz="1800" b="1" baseline="0" dirty="0" smtClean="0">
                          <a:solidFill>
                            <a:srgbClr val="C00000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/</a:t>
                      </a:r>
                      <a:r>
                        <a:rPr lang="th-TH" sz="1800" b="1" baseline="0" dirty="0" err="1" smtClean="0">
                          <a:solidFill>
                            <a:srgbClr val="C00000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จว</a:t>
                      </a:r>
                      <a:r>
                        <a:rPr lang="th-TH" sz="1800" b="1" baseline="0" dirty="0" smtClean="0">
                          <a:solidFill>
                            <a:srgbClr val="C00000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 </a:t>
                      </a:r>
                      <a:r>
                        <a:rPr lang="th-TH" sz="1800" b="0" baseline="0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/</a:t>
                      </a:r>
                      <a:r>
                        <a:rPr lang="th-TH" sz="1800" b="0" baseline="0" dirty="0" err="1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ไตรมาส</a:t>
                      </a:r>
                      <a:endParaRPr lang="th-TH" sz="1800" b="0" dirty="0" smtClean="0">
                        <a:latin typeface="Browallia New" panose="020B0604020202020204" pitchFamily="34" charset="-34"/>
                        <a:ea typeface="Calibri"/>
                        <a:cs typeface="Browallia New" panose="020B0604020202020204" pitchFamily="34" charset="-34"/>
                      </a:endParaRPr>
                    </a:p>
                  </a:txBody>
                  <a:tcPr marL="46447" marR="46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1275" y="4970463"/>
          <a:ext cx="9096375" cy="1555794"/>
        </p:xfrm>
        <a:graphic>
          <a:graphicData uri="http://schemas.openxmlformats.org/drawingml/2006/table">
            <a:tbl>
              <a:tblPr/>
              <a:tblGrid>
                <a:gridCol w="1127650"/>
                <a:gridCol w="2145792"/>
                <a:gridCol w="3769228"/>
                <a:gridCol w="2053705"/>
              </a:tblGrid>
              <a:tr h="1555750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rgbClr val="66FF66"/>
                          </a:solidFill>
                          <a:latin typeface="FreesiaUPC" pitchFamily="34" charset="-34"/>
                          <a:ea typeface="Calibri"/>
                          <a:cs typeface="FreesiaUPC" pitchFamily="34" charset="-34"/>
                        </a:rPr>
                        <a:t>อำเภอ</a:t>
                      </a:r>
                      <a:endParaRPr lang="en-US" sz="3200" b="1" dirty="0">
                        <a:solidFill>
                          <a:srgbClr val="66FF66"/>
                        </a:solidFill>
                        <a:latin typeface="FreesiaUPC" pitchFamily="34" charset="-34"/>
                        <a:ea typeface="Calibri"/>
                        <a:cs typeface="FreesiaUPC" pitchFamily="34" charset="-34"/>
                      </a:endParaRPr>
                    </a:p>
                  </a:txBody>
                  <a:tcPr marL="46450" marR="46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0012"/>
                    </a:solidFill>
                  </a:tcPr>
                </a:tc>
                <a:tc>
                  <a:txBody>
                    <a:bodyPr/>
                    <a:lstStyle/>
                    <a:p>
                      <a:pPr marL="252000" indent="-180000">
                        <a:lnSpc>
                          <a:spcPts val="17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b="1" u="sng" dirty="0" smtClean="0">
                          <a:solidFill>
                            <a:srgbClr val="FFFF00"/>
                          </a:solidFill>
                          <a:latin typeface="FreesiaUPC" pitchFamily="34" charset="-34"/>
                          <a:ea typeface="Calibri"/>
                          <a:cs typeface="FreesiaUPC" pitchFamily="34" charset="-34"/>
                        </a:rPr>
                        <a:t>DHS</a:t>
                      </a:r>
                      <a:r>
                        <a:rPr lang="th-TH" sz="2400" b="1" u="none" baseline="0" dirty="0" smtClean="0">
                          <a:solidFill>
                            <a:srgbClr val="FFFF00"/>
                          </a:solidFill>
                          <a:latin typeface="FreesiaUPC" pitchFamily="34" charset="-34"/>
                          <a:ea typeface="Calibri"/>
                          <a:cs typeface="FreesiaUPC" pitchFamily="34" charset="-34"/>
                        </a:rPr>
                        <a:t> </a:t>
                      </a:r>
                      <a:r>
                        <a:rPr lang="th-TH" sz="2000" b="1" dirty="0" smtClean="0">
                          <a:solidFill>
                            <a:srgbClr val="FFFF00"/>
                          </a:solidFill>
                          <a:latin typeface="FreesiaUPC" pitchFamily="34" charset="-34"/>
                          <a:ea typeface="Calibri"/>
                          <a:cs typeface="FreesiaUPC" pitchFamily="34" charset="-34"/>
                        </a:rPr>
                        <a:t>จัดการข้อมูล</a:t>
                      </a:r>
                      <a:r>
                        <a:rPr lang="th-TH" sz="2000" b="1" baseline="0" dirty="0" smtClean="0">
                          <a:solidFill>
                            <a:srgbClr val="FFFF00"/>
                          </a:solidFill>
                          <a:latin typeface="FreesiaUPC" pitchFamily="34" charset="-34"/>
                          <a:ea typeface="Calibri"/>
                          <a:cs typeface="FreesiaUPC" pitchFamily="34" charset="-34"/>
                        </a:rPr>
                        <a:t> </a:t>
                      </a:r>
                      <a:r>
                        <a:rPr lang="en-US" sz="2000" b="1" baseline="0" dirty="0" smtClean="0">
                          <a:solidFill>
                            <a:srgbClr val="FFFF00"/>
                          </a:solidFill>
                          <a:latin typeface="FreesiaUPC" pitchFamily="34" charset="-34"/>
                          <a:ea typeface="Calibri"/>
                          <a:cs typeface="FreesiaUPC" pitchFamily="34" charset="-34"/>
                        </a:rPr>
                        <a:t>RTI</a:t>
                      </a:r>
                      <a:r>
                        <a:rPr lang="th-TH" sz="2000" b="1" baseline="0" dirty="0" smtClean="0">
                          <a:solidFill>
                            <a:srgbClr val="FFFF00"/>
                          </a:solidFill>
                          <a:latin typeface="FreesiaUPC" pitchFamily="34" charset="-34"/>
                          <a:ea typeface="Calibri"/>
                          <a:cs typeface="FreesiaUPC" pitchFamily="34" charset="-34"/>
                        </a:rPr>
                        <a:t> เชื่อมกับ ศปถ.อำเภอ / </a:t>
                      </a:r>
                      <a:r>
                        <a:rPr lang="th-TH" sz="2000" b="1" u="sng" dirty="0" smtClean="0">
                          <a:solidFill>
                            <a:srgbClr val="00FFFF"/>
                          </a:solidFill>
                          <a:latin typeface="FreesiaUPC" pitchFamily="34" charset="-34"/>
                          <a:ea typeface="Calibri"/>
                          <a:cs typeface="FreesiaUPC" pitchFamily="34" charset="-34"/>
                        </a:rPr>
                        <a:t>สสอ.เป็นเลขาร่วม</a:t>
                      </a:r>
                      <a:r>
                        <a:rPr lang="th-TH" sz="2000" b="1" dirty="0" smtClean="0">
                          <a:solidFill>
                            <a:srgbClr val="00FFFF"/>
                          </a:solidFill>
                          <a:latin typeface="FreesiaUPC" pitchFamily="34" charset="-34"/>
                          <a:ea typeface="Calibri"/>
                          <a:cs typeface="FreesiaUPC" pitchFamily="34" charset="-34"/>
                        </a:rPr>
                        <a:t>  </a:t>
                      </a:r>
                    </a:p>
                    <a:p>
                      <a:pPr marL="252000" indent="-180000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2400" b="1" dirty="0" smtClean="0">
                          <a:solidFill>
                            <a:schemeClr val="bg1"/>
                          </a:solidFill>
                          <a:latin typeface="FreesiaUPC" pitchFamily="34" charset="-34"/>
                          <a:ea typeface="Calibri"/>
                          <a:cs typeface="FreesiaUPC" pitchFamily="34" charset="-34"/>
                        </a:rPr>
                        <a:t>เชื่อมงานกับ ระบบ</a:t>
                      </a:r>
                    </a:p>
                    <a:p>
                      <a:pPr marL="432000" indent="-14400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baseline="0" dirty="0" smtClean="0">
                          <a:solidFill>
                            <a:schemeClr val="bg1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SRRT ,</a:t>
                      </a:r>
                      <a:r>
                        <a:rPr lang="th-TH" sz="2000" b="0" baseline="0" dirty="0" smtClean="0">
                          <a:solidFill>
                            <a:schemeClr val="bg1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 กู้ชีพ สพฉ.</a:t>
                      </a:r>
                    </a:p>
                    <a:p>
                      <a:pPr marL="432000" indent="-14400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th-TH" sz="2000" b="0" baseline="0" dirty="0" smtClean="0">
                          <a:solidFill>
                            <a:schemeClr val="bg1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หน่วยงานอื่นๆ </a:t>
                      </a:r>
                      <a:endParaRPr lang="en-US" sz="2000" b="0" dirty="0" smtClean="0">
                        <a:solidFill>
                          <a:schemeClr val="bg1"/>
                        </a:solidFill>
                        <a:latin typeface="Browallia New" panose="020B0604020202020204" pitchFamily="34" charset="-34"/>
                        <a:ea typeface="Calibri"/>
                        <a:cs typeface="Browallia New" panose="020B0604020202020204" pitchFamily="34" charset="-34"/>
                      </a:endParaRPr>
                    </a:p>
                  </a:txBody>
                  <a:tcPr marL="46450" marR="46450" marT="1079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53E"/>
                    </a:solidFill>
                  </a:tcPr>
                </a:tc>
                <a:tc>
                  <a:txBody>
                    <a:bodyPr/>
                    <a:lstStyle/>
                    <a:p>
                      <a:pPr marL="180000" indent="-144000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1800" b="1" dirty="0" smtClean="0">
                          <a:solidFill>
                            <a:schemeClr val="bg1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บริหารจัดการข้อมูล </a:t>
                      </a:r>
                      <a:r>
                        <a:rPr lang="th-TH" sz="1800" b="0" dirty="0" smtClean="0">
                          <a:solidFill>
                            <a:schemeClr val="bg1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นำเสนอ </a:t>
                      </a:r>
                      <a:r>
                        <a:rPr lang="th-TH" sz="1800" b="0" u="sng" dirty="0" smtClean="0">
                          <a:solidFill>
                            <a:schemeClr val="bg1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ศปถ.อำเภอทุกเดือน</a:t>
                      </a:r>
                    </a:p>
                    <a:p>
                      <a:pPr marL="501750" lvl="1" indent="-180000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th-TH" sz="1800" b="0" dirty="0" smtClean="0">
                          <a:solidFill>
                            <a:schemeClr val="bg1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ข้อมูลตาย 3 ฐาน , สอบสวน 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case</a:t>
                      </a:r>
                      <a:r>
                        <a:rPr lang="en-US" sz="1800" b="0" baseline="0" dirty="0" smtClean="0">
                          <a:solidFill>
                            <a:schemeClr val="bg1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 </a:t>
                      </a:r>
                      <a:r>
                        <a:rPr lang="th-TH" sz="1800" b="0" baseline="0" dirty="0" smtClean="0">
                          <a:solidFill>
                            <a:schemeClr val="bg1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สำคัญ</a:t>
                      </a:r>
                    </a:p>
                    <a:p>
                      <a:pPr marL="501750" lvl="1" indent="-180000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th-TH" sz="1800" b="1" u="sng" baseline="0" dirty="0" smtClean="0">
                          <a:solidFill>
                            <a:schemeClr val="bg1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ชี้จุดเสี่ยง </a:t>
                      </a:r>
                      <a:r>
                        <a:rPr lang="th-TH" sz="1800" b="0" baseline="0" dirty="0" smtClean="0">
                          <a:solidFill>
                            <a:schemeClr val="bg1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และ พฤติกรรมเสี่ยงอื่นๆ</a:t>
                      </a:r>
                    </a:p>
                    <a:p>
                      <a:pPr marL="252000" indent="-180000">
                        <a:lnSpc>
                          <a:spcPts val="15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1800" dirty="0" smtClean="0">
                          <a:solidFill>
                            <a:srgbClr val="00FFFF"/>
                          </a:solidFill>
                          <a:latin typeface="FreesiaUPC" pitchFamily="34" charset="-34"/>
                          <a:ea typeface="Calibri"/>
                          <a:cs typeface="FreesiaUPC" pitchFamily="34" charset="-34"/>
                        </a:rPr>
                        <a:t>ติดตาม ผลการดำเนินงาน </a:t>
                      </a:r>
                      <a:r>
                        <a:rPr lang="th-TH" sz="2000" b="1" i="1" u="sng" dirty="0" smtClean="0">
                          <a:solidFill>
                            <a:srgbClr val="00FFFF"/>
                          </a:solidFill>
                          <a:latin typeface="FreesiaUPC" pitchFamily="34" charset="-34"/>
                          <a:ea typeface="Calibri"/>
                          <a:cs typeface="FreesiaUPC" pitchFamily="34" charset="-34"/>
                        </a:rPr>
                        <a:t>แก้จุดเสี่ยง</a:t>
                      </a:r>
                      <a:r>
                        <a:rPr lang="th-TH" sz="2000" b="1" dirty="0" smtClean="0">
                          <a:solidFill>
                            <a:srgbClr val="00FFFF"/>
                          </a:solidFill>
                          <a:latin typeface="FreesiaUPC" pitchFamily="34" charset="-34"/>
                          <a:ea typeface="Calibri"/>
                          <a:cs typeface="FreesiaUPC" pitchFamily="34" charset="-34"/>
                        </a:rPr>
                        <a:t>”</a:t>
                      </a:r>
                      <a:r>
                        <a:rPr lang="th-TH" sz="1800" dirty="0" smtClean="0">
                          <a:solidFill>
                            <a:srgbClr val="00FFFF"/>
                          </a:solidFill>
                          <a:latin typeface="FreesiaUPC" pitchFamily="34" charset="-34"/>
                          <a:ea typeface="Calibri"/>
                          <a:cs typeface="FreesiaUPC" pitchFamily="34" charset="-34"/>
                        </a:rPr>
                        <a:t>และอื่นๆ</a:t>
                      </a:r>
                      <a:endParaRPr lang="en-US" sz="1800" dirty="0" smtClean="0">
                        <a:solidFill>
                          <a:srgbClr val="00FFFF"/>
                        </a:solidFill>
                        <a:latin typeface="FreesiaUPC" pitchFamily="34" charset="-34"/>
                        <a:ea typeface="Calibri"/>
                        <a:cs typeface="FreesiaUPC" pitchFamily="34" charset="-34"/>
                      </a:endParaRPr>
                    </a:p>
                    <a:p>
                      <a:pPr marL="252000" indent="-180000">
                        <a:lnSpc>
                          <a:spcPts val="15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1800" b="1" dirty="0" smtClean="0">
                          <a:solidFill>
                            <a:srgbClr val="FFFF00"/>
                          </a:solidFill>
                          <a:latin typeface="FreesiaUPC" pitchFamily="34" charset="-34"/>
                          <a:ea typeface="Calibri"/>
                          <a:cs typeface="FreesiaUPC" pitchFamily="34" charset="-34"/>
                        </a:rPr>
                        <a:t>ดำเนินการเรื่อง</a:t>
                      </a:r>
                    </a:p>
                    <a:p>
                      <a:pPr marL="501750" lvl="1" indent="-180000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th-TH" sz="1800" b="0" dirty="0" smtClean="0">
                          <a:solidFill>
                            <a:schemeClr val="bg1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มาตรการองค์กร</a:t>
                      </a:r>
                    </a:p>
                    <a:p>
                      <a:pPr marL="501750" lvl="1" indent="-180000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th-TH" sz="1800" b="0" dirty="0" smtClean="0">
                          <a:solidFill>
                            <a:schemeClr val="bg1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ด่านชุมชน  (เทศกาล และ ช่วงที่เสี่ยง)</a:t>
                      </a:r>
                      <a:endParaRPr lang="th-TH" sz="1800" b="0" baseline="0" dirty="0" smtClean="0">
                        <a:solidFill>
                          <a:schemeClr val="bg1"/>
                        </a:solidFill>
                        <a:latin typeface="Browallia New" panose="020B0604020202020204" pitchFamily="34" charset="-34"/>
                        <a:ea typeface="Calibri"/>
                        <a:cs typeface="Browallia New" panose="020B0604020202020204" pitchFamily="34" charset="-34"/>
                      </a:endParaRPr>
                    </a:p>
                  </a:txBody>
                  <a:tcPr marL="46450" marR="46450" marT="719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000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rgbClr val="66FF66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3-6 เดือน  </a:t>
                      </a:r>
                    </a:p>
                    <a:p>
                      <a:pPr marL="144000" indent="-144000">
                        <a:lnSpc>
                          <a:spcPts val="17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1800" b="1" dirty="0" smtClean="0">
                          <a:solidFill>
                            <a:srgbClr val="00FFFF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การบาดเจ็บ / เสียชีวิต ที่จุดเสี่ยง</a:t>
                      </a:r>
                      <a:r>
                        <a:rPr lang="th-TH" sz="1800" b="1" baseline="0" dirty="0" smtClean="0">
                          <a:solidFill>
                            <a:srgbClr val="00FFFF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 ลดลง</a:t>
                      </a:r>
                      <a:endParaRPr lang="en-US" sz="1800" b="1" dirty="0" smtClean="0">
                        <a:solidFill>
                          <a:srgbClr val="00FFFF"/>
                        </a:solidFill>
                        <a:latin typeface="Browallia New" panose="020B0604020202020204" pitchFamily="34" charset="-34"/>
                        <a:ea typeface="Calibri"/>
                        <a:cs typeface="Browallia New" panose="020B0604020202020204" pitchFamily="34" charset="-34"/>
                      </a:endParaRPr>
                    </a:p>
                    <a:p>
                      <a:pPr marL="144000" indent="-144000">
                        <a:lnSpc>
                          <a:spcPts val="17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1800" b="1" dirty="0" smtClean="0">
                          <a:solidFill>
                            <a:schemeClr val="bg1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เกิดแผนปฎิบัตการป้องกัน</a:t>
                      </a:r>
                      <a:r>
                        <a:rPr lang="th-TH" sz="1800" b="1" baseline="0" dirty="0" smtClean="0">
                          <a:solidFill>
                            <a:schemeClr val="bg1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 ที่ดำเนินงาน “ตลอดปี” </a:t>
                      </a:r>
                      <a:r>
                        <a:rPr lang="th-TH" sz="1800" b="1" dirty="0" smtClean="0">
                          <a:solidFill>
                            <a:schemeClr val="bg1"/>
                          </a:solidFill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 </a:t>
                      </a:r>
                    </a:p>
                  </a:txBody>
                  <a:tcPr marL="46450" marR="46450" marT="1439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187450" y="1244600"/>
          <a:ext cx="7956549" cy="614363"/>
        </p:xfrm>
        <a:graphic>
          <a:graphicData uri="http://schemas.openxmlformats.org/drawingml/2006/table">
            <a:tbl>
              <a:tblPr/>
              <a:tblGrid>
                <a:gridCol w="2160287"/>
                <a:gridCol w="3816507"/>
                <a:gridCol w="1979755"/>
              </a:tblGrid>
              <a:tr h="614363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  โครงสร้าง</a:t>
                      </a:r>
                      <a:endParaRPr lang="en-US" sz="1200" dirty="0">
                        <a:latin typeface="Browallia New" panose="020B0604020202020204" pitchFamily="34" charset="-34"/>
                        <a:ea typeface="Calibri"/>
                        <a:cs typeface="Browallia New" panose="020B0604020202020204" pitchFamily="34" charset="-34"/>
                      </a:endParaRPr>
                    </a:p>
                  </a:txBody>
                  <a:tcPr marL="46450" marR="72002" marT="14410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A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     บทบาท </a:t>
                      </a:r>
                      <a:r>
                        <a:rPr lang="en-US" sz="2800" b="1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: core Function</a:t>
                      </a:r>
                      <a:endParaRPr lang="th-TH" sz="2800" b="1" dirty="0" smtClean="0">
                        <a:latin typeface="Browallia New" panose="020B0604020202020204" pitchFamily="34" charset="-34"/>
                        <a:ea typeface="Calibri"/>
                        <a:cs typeface="Browallia New" panose="020B0604020202020204" pitchFamily="34" charset="-34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h-TH" sz="2400" b="1" baseline="0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การสนับสนุน - กำกับ</a:t>
                      </a:r>
                      <a:endParaRPr lang="en-US" sz="1100" dirty="0">
                        <a:latin typeface="Browallia New" panose="020B0604020202020204" pitchFamily="34" charset="-34"/>
                        <a:ea typeface="Calibri"/>
                        <a:cs typeface="Browallia New" panose="020B0604020202020204" pitchFamily="34" charset="-34"/>
                      </a:endParaRPr>
                    </a:p>
                  </a:txBody>
                  <a:tcPr marL="46450" marR="72002" marT="14410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ติดตาม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latin typeface="Browallia New" panose="020B0604020202020204" pitchFamily="34" charset="-34"/>
                          <a:ea typeface="Calibri"/>
                          <a:cs typeface="Browallia New" panose="020B0604020202020204" pitchFamily="34" charset="-34"/>
                        </a:rPr>
                        <a:t>ผลลัพธ์</a:t>
                      </a:r>
                      <a:endParaRPr lang="th-TH" sz="1600" b="1" dirty="0" smtClean="0">
                        <a:latin typeface="Browallia New" panose="020B0604020202020204" pitchFamily="34" charset="-34"/>
                        <a:ea typeface="Calibri"/>
                        <a:cs typeface="Browallia New" panose="020B0604020202020204" pitchFamily="34" charset="-34"/>
                      </a:endParaRPr>
                    </a:p>
                  </a:txBody>
                  <a:tcPr marL="46450" marR="72002" marT="14410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Oval 13"/>
          <p:cNvSpPr/>
          <p:nvPr/>
        </p:nvSpPr>
        <p:spPr>
          <a:xfrm>
            <a:off x="1293813" y="1330325"/>
            <a:ext cx="349250" cy="3698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1</a:t>
            </a:r>
            <a:endParaRPr lang="th-TH" sz="2400" b="1" dirty="0"/>
          </a:p>
        </p:txBody>
      </p:sp>
      <p:sp>
        <p:nvSpPr>
          <p:cNvPr id="15" name="Oval 14"/>
          <p:cNvSpPr/>
          <p:nvPr/>
        </p:nvSpPr>
        <p:spPr>
          <a:xfrm>
            <a:off x="3578225" y="1346200"/>
            <a:ext cx="350838" cy="37147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2</a:t>
            </a:r>
            <a:endParaRPr lang="th-TH" sz="2400" b="1" dirty="0"/>
          </a:p>
        </p:txBody>
      </p:sp>
      <p:sp>
        <p:nvSpPr>
          <p:cNvPr id="16" name="Oval 15"/>
          <p:cNvSpPr/>
          <p:nvPr/>
        </p:nvSpPr>
        <p:spPr>
          <a:xfrm>
            <a:off x="7308850" y="1346200"/>
            <a:ext cx="349250" cy="37147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3</a:t>
            </a:r>
            <a:endParaRPr lang="th-TH" sz="2400" b="1" dirty="0"/>
          </a:p>
        </p:txBody>
      </p:sp>
    </p:spTree>
    <p:extLst>
      <p:ext uri="{BB962C8B-B14F-4D97-AF65-F5344CB8AC3E}">
        <p14:creationId xmlns:p14="http://schemas.microsoft.com/office/powerpoint/2010/main" val="346261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51" y="1052735"/>
            <a:ext cx="4057650" cy="5138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228421"/>
            <a:ext cx="91440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6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หนังสือสั่งการ การดำเนินงานป้องกันอุบัติเหตุทางถนน</a:t>
            </a:r>
            <a:r>
              <a:rPr lang="en-US" sz="36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 </a:t>
            </a:r>
            <a:r>
              <a:rPr lang="th-TH" sz="36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ปี </a:t>
            </a:r>
            <a:r>
              <a:rPr lang="en-US" sz="36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2559</a:t>
            </a:r>
            <a:endParaRPr lang="th-TH" sz="3600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052735"/>
            <a:ext cx="3905250" cy="5400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994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529</Words>
  <Application>Microsoft Office PowerPoint</Application>
  <PresentationFormat>นำเสนอทางหน้าจอ (4:3)</PresentationFormat>
  <Paragraphs>80</Paragraphs>
  <Slides>3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4" baseType="lpstr">
      <vt:lpstr>ชุดรูปแบบของ Office</vt:lpstr>
      <vt:lpstr>การนำนโยบายสู่การปฎิบัติและการเตรียมความพร้อมรับมืออุบัติเหตุทางถนน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User</cp:lastModifiedBy>
  <cp:revision>3</cp:revision>
  <dcterms:created xsi:type="dcterms:W3CDTF">2015-11-30T04:40:38Z</dcterms:created>
  <dcterms:modified xsi:type="dcterms:W3CDTF">2015-11-30T05:03:24Z</dcterms:modified>
</cp:coreProperties>
</file>