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23"/>
  </p:notesMasterIdLst>
  <p:handoutMasterIdLst>
    <p:handoutMasterId r:id="rId24"/>
  </p:handoutMasterIdLst>
  <p:sldIdLst>
    <p:sldId id="256" r:id="rId3"/>
    <p:sldId id="288" r:id="rId4"/>
    <p:sldId id="290" r:id="rId5"/>
    <p:sldId id="280" r:id="rId6"/>
    <p:sldId id="281" r:id="rId7"/>
    <p:sldId id="275" r:id="rId8"/>
    <p:sldId id="270" r:id="rId9"/>
    <p:sldId id="289" r:id="rId10"/>
    <p:sldId id="264" r:id="rId11"/>
    <p:sldId id="287" r:id="rId12"/>
    <p:sldId id="271" r:id="rId13"/>
    <p:sldId id="292" r:id="rId14"/>
    <p:sldId id="276" r:id="rId15"/>
    <p:sldId id="293" r:id="rId16"/>
    <p:sldId id="285" r:id="rId17"/>
    <p:sldId id="265" r:id="rId18"/>
    <p:sldId id="294" r:id="rId19"/>
    <p:sldId id="295" r:id="rId20"/>
    <p:sldId id="284" r:id="rId21"/>
    <p:sldId id="269" r:id="rId22"/>
  </p:sldIdLst>
  <p:sldSz cx="9144000" cy="6858000" type="screen4x3"/>
  <p:notesSz cx="6797675" cy="9929813"/>
  <p:embeddedFontLst>
    <p:embeddedFont>
      <p:font typeface="Angsana New" pitchFamily="18" charset="-34"/>
      <p:regular r:id="rId25"/>
      <p:bold r:id="rId26"/>
      <p:italic r:id="rId27"/>
      <p:boldItalic r:id="rId28"/>
    </p:embeddedFont>
    <p:embeddedFont>
      <p:font typeface="Cordia New" pitchFamily="34" charset="-34"/>
      <p:regular r:id="rId29"/>
      <p:bold r:id="rId30"/>
      <p:italic r:id="rId31"/>
      <p:boldItalic r:id="rId32"/>
    </p:embeddedFont>
    <p:embeddedFont>
      <p:font typeface="Tahoma" pitchFamily="34" charset="0"/>
      <p:regular r:id="rId33"/>
      <p:bold r:id="rId34"/>
    </p:embeddedFont>
    <p:embeddedFont>
      <p:font typeface="Calibri" pitchFamily="34" charset="0"/>
      <p:regular r:id="rId35"/>
      <p:bold r:id="rId36"/>
      <p:italic r:id="rId37"/>
      <p:boldItalic r:id="rId38"/>
    </p:embeddedFont>
    <p:embeddedFont>
      <p:font typeface="TH SarabunPSK" pitchFamily="34" charset="-34"/>
      <p:regular r:id="rId39"/>
      <p:bold r:id="rId40"/>
      <p:italic r:id="rId41"/>
      <p:boldItalic r:id="rId42"/>
    </p:embeddedFont>
    <p:embeddedFont>
      <p:font typeface="TH SarabunIT๙" pitchFamily="34" charset="-34"/>
      <p:regular r:id="rId43"/>
      <p:bold r:id="rId44"/>
      <p:italic r:id="rId45"/>
      <p:boldItalic r:id="rId46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EECA"/>
    <a:srgbClr val="CEAEE8"/>
    <a:srgbClr val="9DDFCE"/>
    <a:srgbClr val="7D6BEB"/>
    <a:srgbClr val="6600CC"/>
    <a:srgbClr val="672C94"/>
    <a:srgbClr val="8082CA"/>
    <a:srgbClr val="009900"/>
    <a:srgbClr val="CC0066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263" autoAdjust="0"/>
  </p:normalViewPr>
  <p:slideViewPr>
    <p:cSldViewPr>
      <p:cViewPr>
        <p:scale>
          <a:sx n="80" d="100"/>
          <a:sy n="80" d="100"/>
        </p:scale>
        <p:origin x="-1074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font" Target="fonts/font2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41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wnloads\&#3629;&#3633;&#3605;&#3619;&#3634;&#3611;&#3656;&#3623;&#3618;&#3619;&#3634;&#3618;&#3651;&#3627;&#3617;&#3656;DM-HT%20&#3649;&#3621;&#3632;DM-HT&#3588;&#3623;&#3610;&#3588;&#3640;&#3617;&#3652;&#3604;&#3657;%2031-08-2560-10.22%20&#3609;.%20(2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___Microsoft_Excel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308945756780405E-2"/>
          <c:y val="0.24997735506923363"/>
          <c:w val="0.86673501749781312"/>
          <c:h val="0.611187751225001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จำนวนผู้ป่วยได้รับการตรวจ HbA1c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numFmt formatCode="#,##0" sourceLinked="0"/>
            <c:txPr>
              <a:bodyPr rot="-5400000" vert="horz"/>
              <a:lstStyle/>
              <a:p>
                <a:pPr>
                  <a:defRPr>
                    <a:latin typeface="Angsana New" pitchFamily="18" charset="-34"/>
                    <a:cs typeface="Angsana New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2"/>
                <c:pt idx="0">
                  <c:v>เขต 1</c:v>
                </c:pt>
                <c:pt idx="1">
                  <c:v>เขต 2</c:v>
                </c:pt>
                <c:pt idx="2">
                  <c:v>เขต 3</c:v>
                </c:pt>
                <c:pt idx="3">
                  <c:v>เขต 4</c:v>
                </c:pt>
                <c:pt idx="4">
                  <c:v>เขต 5</c:v>
                </c:pt>
                <c:pt idx="5">
                  <c:v>เขต 6</c:v>
                </c:pt>
                <c:pt idx="6">
                  <c:v>เขต 7</c:v>
                </c:pt>
                <c:pt idx="7">
                  <c:v>เขต 8</c:v>
                </c:pt>
                <c:pt idx="8">
                  <c:v>เขต 9</c:v>
                </c:pt>
                <c:pt idx="9">
                  <c:v>เขต 10</c:v>
                </c:pt>
                <c:pt idx="10">
                  <c:v>เขต 11</c:v>
                </c:pt>
                <c:pt idx="11">
                  <c:v>เขต 12</c:v>
                </c:pt>
              </c:strCache>
            </c:strRef>
          </c:cat>
          <c:val>
            <c:numRef>
              <c:f>Sheet1!$B$2:$B$13</c:f>
              <c:numCache>
                <c:formatCode>#,##0</c:formatCode>
                <c:ptCount val="12"/>
                <c:pt idx="0">
                  <c:v>132433</c:v>
                </c:pt>
                <c:pt idx="1">
                  <c:v>115964</c:v>
                </c:pt>
                <c:pt idx="2">
                  <c:v>85318</c:v>
                </c:pt>
                <c:pt idx="3">
                  <c:v>127004</c:v>
                </c:pt>
                <c:pt idx="4">
                  <c:v>131115</c:v>
                </c:pt>
                <c:pt idx="5">
                  <c:v>144063</c:v>
                </c:pt>
                <c:pt idx="6">
                  <c:v>150811</c:v>
                </c:pt>
                <c:pt idx="7">
                  <c:v>136130</c:v>
                </c:pt>
                <c:pt idx="8">
                  <c:v>185868</c:v>
                </c:pt>
                <c:pt idx="9">
                  <c:v>103664</c:v>
                </c:pt>
                <c:pt idx="10">
                  <c:v>99694</c:v>
                </c:pt>
                <c:pt idx="11">
                  <c:v>90931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ผู้ป่วยเบาหวานทั้งหมด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numFmt formatCode="#,##0" sourceLinked="0"/>
            <c:txPr>
              <a:bodyPr rot="-5400000" vert="horz"/>
              <a:lstStyle/>
              <a:p>
                <a:pPr>
                  <a:defRPr>
                    <a:latin typeface="Angsana New" pitchFamily="18" charset="-34"/>
                    <a:cs typeface="Angsana New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2"/>
                <c:pt idx="0">
                  <c:v>เขต 1</c:v>
                </c:pt>
                <c:pt idx="1">
                  <c:v>เขต 2</c:v>
                </c:pt>
                <c:pt idx="2">
                  <c:v>เขต 3</c:v>
                </c:pt>
                <c:pt idx="3">
                  <c:v>เขต 4</c:v>
                </c:pt>
                <c:pt idx="4">
                  <c:v>เขต 5</c:v>
                </c:pt>
                <c:pt idx="5">
                  <c:v>เขต 6</c:v>
                </c:pt>
                <c:pt idx="6">
                  <c:v>เขต 7</c:v>
                </c:pt>
                <c:pt idx="7">
                  <c:v>เขต 8</c:v>
                </c:pt>
                <c:pt idx="8">
                  <c:v>เขต 9</c:v>
                </c:pt>
                <c:pt idx="9">
                  <c:v>เขต 10</c:v>
                </c:pt>
                <c:pt idx="10">
                  <c:v>เขต 11</c:v>
                </c:pt>
                <c:pt idx="11">
                  <c:v>เขต 12</c:v>
                </c:pt>
              </c:strCache>
            </c:strRef>
          </c:cat>
          <c:val>
            <c:numRef>
              <c:f>Sheet1!$C$2:$C$13</c:f>
              <c:numCache>
                <c:formatCode>#,##0</c:formatCode>
                <c:ptCount val="12"/>
                <c:pt idx="0">
                  <c:v>263021</c:v>
                </c:pt>
                <c:pt idx="1">
                  <c:v>129683</c:v>
                </c:pt>
                <c:pt idx="2">
                  <c:v>129683</c:v>
                </c:pt>
                <c:pt idx="3">
                  <c:v>233168</c:v>
                </c:pt>
                <c:pt idx="4">
                  <c:v>235976</c:v>
                </c:pt>
                <c:pt idx="5">
                  <c:v>232994</c:v>
                </c:pt>
                <c:pt idx="6">
                  <c:v>275591</c:v>
                </c:pt>
                <c:pt idx="7">
                  <c:v>267991</c:v>
                </c:pt>
                <c:pt idx="8">
                  <c:v>283806</c:v>
                </c:pt>
                <c:pt idx="9">
                  <c:v>198798</c:v>
                </c:pt>
                <c:pt idx="10">
                  <c:v>181971</c:v>
                </c:pt>
                <c:pt idx="11">
                  <c:v>165515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26585216"/>
        <c:axId val="226599296"/>
      </c:barChart>
      <c:catAx>
        <c:axId val="226585216"/>
        <c:scaling>
          <c:orientation val="minMax"/>
        </c:scaling>
        <c:delete val="0"/>
        <c:axPos val="b"/>
        <c:majorTickMark val="none"/>
        <c:minorTickMark val="none"/>
        <c:tickLblPos val="nextTo"/>
        <c:crossAx val="226599296"/>
        <c:crosses val="autoZero"/>
        <c:auto val="1"/>
        <c:lblAlgn val="ctr"/>
        <c:lblOffset val="100"/>
        <c:noMultiLvlLbl val="0"/>
      </c:catAx>
      <c:valAx>
        <c:axId val="226599296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226585216"/>
        <c:crosses val="autoZero"/>
        <c:crossBetween val="between"/>
      </c:valAx>
      <c:spPr>
        <a:solidFill>
          <a:schemeClr val="bg1"/>
        </a:solidFill>
      </c:spPr>
    </c:plotArea>
    <c:legend>
      <c:legendPos val="b"/>
      <c:layout/>
      <c:overlay val="0"/>
      <c:txPr>
        <a:bodyPr/>
        <a:lstStyle/>
        <a:p>
          <a:pPr>
            <a:defRPr sz="2000">
              <a:latin typeface="Angsana New" pitchFamily="18" charset="-34"/>
              <a:cs typeface="Angsana New" pitchFamily="18" charset="-34"/>
            </a:defRPr>
          </a:pPr>
          <a:endParaRPr lang="th-TH"/>
        </a:p>
      </c:txPr>
    </c:legend>
    <c:plotVisOnly val="1"/>
    <c:dispBlanksAs val="gap"/>
    <c:showDLblsOverMax val="0"/>
  </c:chart>
  <c:spPr>
    <a:solidFill>
      <a:srgbClr val="ACEECA"/>
    </a:solidFill>
  </c:spPr>
  <c:txPr>
    <a:bodyPr/>
    <a:lstStyle/>
    <a:p>
      <a:pPr>
        <a:defRPr sz="1800"/>
      </a:pPr>
      <a:endParaRPr lang="th-TH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070538057742784E-2"/>
          <c:y val="0.17775459317585302"/>
          <c:w val="0.90909612860892397"/>
          <c:h val="0.604399387576553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ร้อยละเบาหวานคุมได้ในกลุ่มที่ได้รับการตรวจ HbA1c</c:v>
                </c:pt>
              </c:strCache>
            </c:strRef>
          </c:tx>
          <c:spPr>
            <a:solidFill>
              <a:srgbClr val="FFFFFF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>
                    <a:solidFill>
                      <a:schemeClr val="bg1"/>
                    </a:solidFill>
                    <a:latin typeface="Angsana New" pitchFamily="18" charset="-34"/>
                    <a:cs typeface="Angsana New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เขต 1</c:v>
                </c:pt>
                <c:pt idx="1">
                  <c:v>เขต 2</c:v>
                </c:pt>
                <c:pt idx="2">
                  <c:v>เขต 3</c:v>
                </c:pt>
                <c:pt idx="3">
                  <c:v>เขต 4</c:v>
                </c:pt>
                <c:pt idx="4">
                  <c:v>เขต 5</c:v>
                </c:pt>
                <c:pt idx="5">
                  <c:v>เขต 6</c:v>
                </c:pt>
                <c:pt idx="6">
                  <c:v>เขต 7</c:v>
                </c:pt>
                <c:pt idx="7">
                  <c:v>เขต 8</c:v>
                </c:pt>
                <c:pt idx="8">
                  <c:v>เขต 9</c:v>
                </c:pt>
                <c:pt idx="9">
                  <c:v>เขต 10</c:v>
                </c:pt>
                <c:pt idx="10">
                  <c:v>เขต 11</c:v>
                </c:pt>
                <c:pt idx="11">
                  <c:v>เขต 12</c:v>
                </c:pt>
                <c:pt idx="12">
                  <c:v>รวม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35.090000000000003</c:v>
                </c:pt>
                <c:pt idx="1">
                  <c:v>42.89</c:v>
                </c:pt>
                <c:pt idx="2">
                  <c:v>41.63</c:v>
                </c:pt>
                <c:pt idx="3">
                  <c:v>44.42</c:v>
                </c:pt>
                <c:pt idx="4">
                  <c:v>45.14</c:v>
                </c:pt>
                <c:pt idx="5">
                  <c:v>44.43</c:v>
                </c:pt>
                <c:pt idx="6">
                  <c:v>30.93</c:v>
                </c:pt>
                <c:pt idx="7">
                  <c:v>34.549999999999997</c:v>
                </c:pt>
                <c:pt idx="8">
                  <c:v>41.51</c:v>
                </c:pt>
                <c:pt idx="9">
                  <c:v>38.409999999999997</c:v>
                </c:pt>
                <c:pt idx="10">
                  <c:v>43.23</c:v>
                </c:pt>
                <c:pt idx="11">
                  <c:v>36.47</c:v>
                </c:pt>
                <c:pt idx="12">
                  <c:v>39.799999999999997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ร้อยละเบาหวานคุมได้ในกลุ่มที่ขึ้นทะเบียนทั้งหมด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8.333223972003499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11111111111111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333333333333335E-3"/>
                  <c:y val="-2.38113985751781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33333333333333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888888888888944E-2"/>
                  <c:y val="4.76152980877390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1111111111111164E-2"/>
                  <c:y val="1.85185185185185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3888888888888892E-2"/>
                  <c:y val="2.38095238095238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9.7222222222222224E-3"/>
                  <c:y val="1.1904761904761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2500000000000001E-2"/>
                  <c:y val="4.76190476190480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8.3333333333334373E-3"/>
                  <c:y val="9.52380952380952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1.1111111111111115E-2"/>
                  <c:y val="-4.76190476190471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8.3332239720034992E-3"/>
                  <c:y val="-2.38095238095238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6.9444444444444458E-3"/>
                  <c:y val="-2.645086030912124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800">
                    <a:solidFill>
                      <a:schemeClr val="bg1"/>
                    </a:solidFill>
                    <a:latin typeface="Angsana New" pitchFamily="18" charset="-34"/>
                    <a:cs typeface="Angsana New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เขต 1</c:v>
                </c:pt>
                <c:pt idx="1">
                  <c:v>เขต 2</c:v>
                </c:pt>
                <c:pt idx="2">
                  <c:v>เขต 3</c:v>
                </c:pt>
                <c:pt idx="3">
                  <c:v>เขต 4</c:v>
                </c:pt>
                <c:pt idx="4">
                  <c:v>เขต 5</c:v>
                </c:pt>
                <c:pt idx="5">
                  <c:v>เขต 6</c:v>
                </c:pt>
                <c:pt idx="6">
                  <c:v>เขต 7</c:v>
                </c:pt>
                <c:pt idx="7">
                  <c:v>เขต 8</c:v>
                </c:pt>
                <c:pt idx="8">
                  <c:v>เขต 9</c:v>
                </c:pt>
                <c:pt idx="9">
                  <c:v>เขต 10</c:v>
                </c:pt>
                <c:pt idx="10">
                  <c:v>เขต 11</c:v>
                </c:pt>
                <c:pt idx="11">
                  <c:v>เขต 12</c:v>
                </c:pt>
                <c:pt idx="12">
                  <c:v>รวม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17.670000000000002</c:v>
                </c:pt>
                <c:pt idx="1">
                  <c:v>28.47</c:v>
                </c:pt>
                <c:pt idx="2">
                  <c:v>27.39</c:v>
                </c:pt>
                <c:pt idx="3">
                  <c:v>24.2</c:v>
                </c:pt>
                <c:pt idx="4">
                  <c:v>25.08</c:v>
                </c:pt>
                <c:pt idx="5">
                  <c:v>27.47</c:v>
                </c:pt>
                <c:pt idx="6">
                  <c:v>16.920000000000002</c:v>
                </c:pt>
                <c:pt idx="7">
                  <c:v>17.55</c:v>
                </c:pt>
                <c:pt idx="8">
                  <c:v>27.19</c:v>
                </c:pt>
                <c:pt idx="9">
                  <c:v>20.03</c:v>
                </c:pt>
                <c:pt idx="10">
                  <c:v>23.68</c:v>
                </c:pt>
                <c:pt idx="11">
                  <c:v>20.04</c:v>
                </c:pt>
                <c:pt idx="12">
                  <c:v>22.63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32072320"/>
        <c:axId val="232073856"/>
      </c:barChart>
      <c:catAx>
        <c:axId val="23207232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232073856"/>
        <c:crosses val="autoZero"/>
        <c:auto val="1"/>
        <c:lblAlgn val="ctr"/>
        <c:lblOffset val="100"/>
        <c:noMultiLvlLbl val="0"/>
      </c:catAx>
      <c:valAx>
        <c:axId val="2320738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232072320"/>
        <c:crosses val="autoZero"/>
        <c:crossBetween val="between"/>
      </c:valAx>
      <c:spPr>
        <a:solidFill>
          <a:srgbClr val="191274"/>
        </a:solidFill>
      </c:spPr>
    </c:plotArea>
    <c:legend>
      <c:legendPos val="b"/>
      <c:layout>
        <c:manualLayout>
          <c:xMode val="edge"/>
          <c:yMode val="edge"/>
          <c:x val="0.43539698162729656"/>
          <c:y val="0.88505220180810729"/>
          <c:w val="0.53059492563429567"/>
          <c:h val="0.11494779819189269"/>
        </c:manualLayout>
      </c:layout>
      <c:overlay val="0"/>
      <c:txPr>
        <a:bodyPr/>
        <a:lstStyle/>
        <a:p>
          <a:pPr>
            <a:defRPr>
              <a:latin typeface="Angsana New" pitchFamily="18" charset="-34"/>
              <a:cs typeface="Angsana New" pitchFamily="18" charset="-34"/>
            </a:defRPr>
          </a:pPr>
          <a:endParaRPr lang="th-TH"/>
        </a:p>
      </c:txPr>
    </c:legend>
    <c:plotVisOnly val="1"/>
    <c:dispBlanksAs val="gap"/>
    <c:showDLblsOverMax val="0"/>
  </c:chart>
  <c:spPr>
    <a:solidFill>
      <a:srgbClr val="ACEECA"/>
    </a:solidFill>
  </c:spPr>
  <c:txPr>
    <a:bodyPr/>
    <a:lstStyle/>
    <a:p>
      <a:pPr>
        <a:defRPr sz="1800"/>
      </a:pPr>
      <a:endParaRPr lang="th-TH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378390201224867E-2"/>
          <c:y val="0.26695829687955686"/>
          <c:w val="0.85134383202099773"/>
          <c:h val="0.642520122484689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จำนวนผู้ป่วยความดันโลหิตสูงรายใหม่ต่อแสนประชากร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9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txPr>
              <a:bodyPr rot="-5400000" vert="horz"/>
              <a:lstStyle/>
              <a:p>
                <a:pPr>
                  <a:defRPr sz="2000">
                    <a:latin typeface="Angsana New" pitchFamily="18" charset="-34"/>
                    <a:cs typeface="Angsana New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Sheet1!$A$2:$A$14</c:f>
              <c:strCache>
                <c:ptCount val="13"/>
                <c:pt idx="0">
                  <c:v>เขต 1</c:v>
                </c:pt>
                <c:pt idx="1">
                  <c:v>เขต 2</c:v>
                </c:pt>
                <c:pt idx="2">
                  <c:v>เขต 3</c:v>
                </c:pt>
                <c:pt idx="3">
                  <c:v>เขต 4</c:v>
                </c:pt>
                <c:pt idx="4">
                  <c:v>เขต 5</c:v>
                </c:pt>
                <c:pt idx="5">
                  <c:v>เขต 6</c:v>
                </c:pt>
                <c:pt idx="6">
                  <c:v>เขต 7</c:v>
                </c:pt>
                <c:pt idx="7">
                  <c:v>เขต 8</c:v>
                </c:pt>
                <c:pt idx="8">
                  <c:v>เขต 9</c:v>
                </c:pt>
                <c:pt idx="9">
                  <c:v>เขต 10</c:v>
                </c:pt>
                <c:pt idx="10">
                  <c:v>เขต 11</c:v>
                </c:pt>
                <c:pt idx="11">
                  <c:v>เขต 12</c:v>
                </c:pt>
                <c:pt idx="12">
                  <c:v>รวม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 formatCode="#,##0.00">
                  <c:v>1521.54</c:v>
                </c:pt>
                <c:pt idx="1">
                  <c:v>979.49</c:v>
                </c:pt>
                <c:pt idx="2" formatCode="#,##0.00">
                  <c:v>1330.31</c:v>
                </c:pt>
                <c:pt idx="3" formatCode="#,##0.00">
                  <c:v>1357.6699999999998</c:v>
                </c:pt>
                <c:pt idx="4" formatCode="#,##0.00">
                  <c:v>1409.8</c:v>
                </c:pt>
                <c:pt idx="5" formatCode="#,##0.00">
                  <c:v>1435.93</c:v>
                </c:pt>
                <c:pt idx="6" formatCode="#,##0.00">
                  <c:v>1438.78</c:v>
                </c:pt>
                <c:pt idx="7" formatCode="#,##0.00">
                  <c:v>1007.4399999999999</c:v>
                </c:pt>
                <c:pt idx="8" formatCode="#,##0.00">
                  <c:v>1303.3399999999999</c:v>
                </c:pt>
                <c:pt idx="9" formatCode="#,##0.00">
                  <c:v>1197.29</c:v>
                </c:pt>
                <c:pt idx="10" formatCode="#,##0.00">
                  <c:v>1180.93</c:v>
                </c:pt>
                <c:pt idx="11" formatCode="#,##0.00">
                  <c:v>1000.8199999999999</c:v>
                </c:pt>
                <c:pt idx="12">
                  <c:v>1273.2761965309799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33618048"/>
        <c:axId val="236148608"/>
      </c:barChart>
      <c:catAx>
        <c:axId val="233618048"/>
        <c:scaling>
          <c:orientation val="minMax"/>
        </c:scaling>
        <c:delete val="0"/>
        <c:axPos val="b"/>
        <c:majorTickMark val="none"/>
        <c:minorTickMark val="none"/>
        <c:tickLblPos val="nextTo"/>
        <c:crossAx val="236148608"/>
        <c:crosses val="autoZero"/>
        <c:auto val="1"/>
        <c:lblAlgn val="ctr"/>
        <c:lblOffset val="100"/>
        <c:noMultiLvlLbl val="0"/>
      </c:catAx>
      <c:valAx>
        <c:axId val="23614860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233618048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</c:spPr>
    </c:plotArea>
    <c:plotVisOnly val="1"/>
    <c:dispBlanksAs val="gap"/>
    <c:showDLblsOverMax val="0"/>
  </c:chart>
  <c:spPr>
    <a:solidFill>
      <a:srgbClr val="ACEECA"/>
    </a:solidFill>
  </c:spPr>
  <c:txPr>
    <a:bodyPr/>
    <a:lstStyle/>
    <a:p>
      <a:pPr>
        <a:defRPr sz="1800"/>
      </a:pPr>
      <a:endParaRPr lang="th-TH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เขต!$A$30:$B$30</c:f>
              <c:strCache>
                <c:ptCount val="1"/>
                <c:pt idx="0">
                  <c:v>HT 58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เขต!$C$26:$O$26</c:f>
              <c:strCache>
                <c:ptCount val="13"/>
                <c:pt idx="0">
                  <c:v>เขต1</c:v>
                </c:pt>
                <c:pt idx="1">
                  <c:v>เขต2</c:v>
                </c:pt>
                <c:pt idx="2">
                  <c:v>เขต3</c:v>
                </c:pt>
                <c:pt idx="3">
                  <c:v>เขต4</c:v>
                </c:pt>
                <c:pt idx="4">
                  <c:v>เขต5</c:v>
                </c:pt>
                <c:pt idx="5">
                  <c:v>เขต6</c:v>
                </c:pt>
                <c:pt idx="6">
                  <c:v>เขต7</c:v>
                </c:pt>
                <c:pt idx="7">
                  <c:v>เขต8</c:v>
                </c:pt>
                <c:pt idx="8">
                  <c:v>เขต9</c:v>
                </c:pt>
                <c:pt idx="9">
                  <c:v>เขต10</c:v>
                </c:pt>
                <c:pt idx="10">
                  <c:v>เขต11</c:v>
                </c:pt>
                <c:pt idx="11">
                  <c:v>เขต12</c:v>
                </c:pt>
                <c:pt idx="12">
                  <c:v>รวม</c:v>
                </c:pt>
              </c:strCache>
            </c:strRef>
          </c:cat>
          <c:val>
            <c:numRef>
              <c:f>เขต!$C$30:$O$30</c:f>
              <c:numCache>
                <c:formatCode>0.00</c:formatCode>
                <c:ptCount val="13"/>
                <c:pt idx="0">
                  <c:v>25.069035434971489</c:v>
                </c:pt>
                <c:pt idx="1">
                  <c:v>28.183886139374749</c:v>
                </c:pt>
                <c:pt idx="2">
                  <c:v>29.281647088850672</c:v>
                </c:pt>
                <c:pt idx="3">
                  <c:v>23.004711808442693</c:v>
                </c:pt>
                <c:pt idx="4">
                  <c:v>19.034723792939982</c:v>
                </c:pt>
                <c:pt idx="5">
                  <c:v>20.723676228652959</c:v>
                </c:pt>
                <c:pt idx="6">
                  <c:v>36.907040851487317</c:v>
                </c:pt>
                <c:pt idx="7">
                  <c:v>36.658658113689889</c:v>
                </c:pt>
                <c:pt idx="8">
                  <c:v>36.819501462536763</c:v>
                </c:pt>
                <c:pt idx="9">
                  <c:v>26.825970435225496</c:v>
                </c:pt>
                <c:pt idx="10">
                  <c:v>19.590202587123496</c:v>
                </c:pt>
                <c:pt idx="11">
                  <c:v>10.91919170612865</c:v>
                </c:pt>
                <c:pt idx="12">
                  <c:v>25.382381227863679</c:v>
                </c:pt>
              </c:numCache>
            </c:numRef>
          </c:val>
        </c:ser>
        <c:ser>
          <c:idx val="1"/>
          <c:order val="1"/>
          <c:tx>
            <c:strRef>
              <c:f>เขต!$A$31:$B$31</c:f>
              <c:strCache>
                <c:ptCount val="1"/>
                <c:pt idx="0">
                  <c:v>HT 59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เขต!$C$26:$O$26</c:f>
              <c:strCache>
                <c:ptCount val="13"/>
                <c:pt idx="0">
                  <c:v>เขต1</c:v>
                </c:pt>
                <c:pt idx="1">
                  <c:v>เขต2</c:v>
                </c:pt>
                <c:pt idx="2">
                  <c:v>เขต3</c:v>
                </c:pt>
                <c:pt idx="3">
                  <c:v>เขต4</c:v>
                </c:pt>
                <c:pt idx="4">
                  <c:v>เขต5</c:v>
                </c:pt>
                <c:pt idx="5">
                  <c:v>เขต6</c:v>
                </c:pt>
                <c:pt idx="6">
                  <c:v>เขต7</c:v>
                </c:pt>
                <c:pt idx="7">
                  <c:v>เขต8</c:v>
                </c:pt>
                <c:pt idx="8">
                  <c:v>เขต9</c:v>
                </c:pt>
                <c:pt idx="9">
                  <c:v>เขต10</c:v>
                </c:pt>
                <c:pt idx="10">
                  <c:v>เขต11</c:v>
                </c:pt>
                <c:pt idx="11">
                  <c:v>เขต12</c:v>
                </c:pt>
                <c:pt idx="12">
                  <c:v>รวม</c:v>
                </c:pt>
              </c:strCache>
            </c:strRef>
          </c:cat>
          <c:val>
            <c:numRef>
              <c:f>เขต!$C$31:$O$31</c:f>
              <c:numCache>
                <c:formatCode>0.00</c:formatCode>
                <c:ptCount val="13"/>
                <c:pt idx="0">
                  <c:v>28.958382938067778</c:v>
                </c:pt>
                <c:pt idx="1">
                  <c:v>36.163223520407911</c:v>
                </c:pt>
                <c:pt idx="2">
                  <c:v>36.053603754172855</c:v>
                </c:pt>
                <c:pt idx="3">
                  <c:v>27.537870872310531</c:v>
                </c:pt>
                <c:pt idx="4">
                  <c:v>26.064089857945117</c:v>
                </c:pt>
                <c:pt idx="5">
                  <c:v>27.251087255711532</c:v>
                </c:pt>
                <c:pt idx="6">
                  <c:v>38.041225960538249</c:v>
                </c:pt>
                <c:pt idx="7">
                  <c:v>38.408507213615295</c:v>
                </c:pt>
                <c:pt idx="8">
                  <c:v>40.873066158820244</c:v>
                </c:pt>
                <c:pt idx="9">
                  <c:v>40.561236373800426</c:v>
                </c:pt>
                <c:pt idx="10">
                  <c:v>26.010574410916192</c:v>
                </c:pt>
                <c:pt idx="11">
                  <c:v>22.784484046636475</c:v>
                </c:pt>
                <c:pt idx="12">
                  <c:v>31.09757860296018</c:v>
                </c:pt>
              </c:numCache>
            </c:numRef>
          </c:val>
        </c:ser>
        <c:ser>
          <c:idx val="2"/>
          <c:order val="2"/>
          <c:tx>
            <c:strRef>
              <c:f>เขต!$A$32:$B$32</c:f>
              <c:strCache>
                <c:ptCount val="1"/>
                <c:pt idx="0">
                  <c:v>HT 60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เขต!$C$26:$O$26</c:f>
              <c:strCache>
                <c:ptCount val="13"/>
                <c:pt idx="0">
                  <c:v>เขต1</c:v>
                </c:pt>
                <c:pt idx="1">
                  <c:v>เขต2</c:v>
                </c:pt>
                <c:pt idx="2">
                  <c:v>เขต3</c:v>
                </c:pt>
                <c:pt idx="3">
                  <c:v>เขต4</c:v>
                </c:pt>
                <c:pt idx="4">
                  <c:v>เขต5</c:v>
                </c:pt>
                <c:pt idx="5">
                  <c:v>เขต6</c:v>
                </c:pt>
                <c:pt idx="6">
                  <c:v>เขต7</c:v>
                </c:pt>
                <c:pt idx="7">
                  <c:v>เขต8</c:v>
                </c:pt>
                <c:pt idx="8">
                  <c:v>เขต9</c:v>
                </c:pt>
                <c:pt idx="9">
                  <c:v>เขต10</c:v>
                </c:pt>
                <c:pt idx="10">
                  <c:v>เขต11</c:v>
                </c:pt>
                <c:pt idx="11">
                  <c:v>เขต12</c:v>
                </c:pt>
                <c:pt idx="12">
                  <c:v>รวม</c:v>
                </c:pt>
              </c:strCache>
            </c:strRef>
          </c:cat>
          <c:val>
            <c:numRef>
              <c:f>เขต!$C$32:$O$32</c:f>
              <c:numCache>
                <c:formatCode>General</c:formatCode>
                <c:ptCount val="13"/>
                <c:pt idx="0">
                  <c:v>30.150000000000031</c:v>
                </c:pt>
                <c:pt idx="1">
                  <c:v>40.39</c:v>
                </c:pt>
                <c:pt idx="2">
                  <c:v>36.260000000000012</c:v>
                </c:pt>
                <c:pt idx="3">
                  <c:v>30.82</c:v>
                </c:pt>
                <c:pt idx="4">
                  <c:v>32.07</c:v>
                </c:pt>
                <c:pt idx="5">
                  <c:v>30.88</c:v>
                </c:pt>
                <c:pt idx="6">
                  <c:v>40.86</c:v>
                </c:pt>
                <c:pt idx="7">
                  <c:v>44.42</c:v>
                </c:pt>
                <c:pt idx="8">
                  <c:v>44.05</c:v>
                </c:pt>
                <c:pt idx="9">
                  <c:v>46.42</c:v>
                </c:pt>
                <c:pt idx="10">
                  <c:v>28.59</c:v>
                </c:pt>
                <c:pt idx="11">
                  <c:v>26.03</c:v>
                </c:pt>
                <c:pt idx="12" formatCode="0.00">
                  <c:v>35.32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6552576"/>
        <c:axId val="236554112"/>
      </c:barChart>
      <c:catAx>
        <c:axId val="236552576"/>
        <c:scaling>
          <c:orientation val="minMax"/>
        </c:scaling>
        <c:delete val="0"/>
        <c:axPos val="b"/>
        <c:majorTickMark val="none"/>
        <c:minorTickMark val="none"/>
        <c:tickLblPos val="nextTo"/>
        <c:crossAx val="236554112"/>
        <c:crosses val="autoZero"/>
        <c:auto val="1"/>
        <c:lblAlgn val="ctr"/>
        <c:lblOffset val="100"/>
        <c:noMultiLvlLbl val="0"/>
      </c:catAx>
      <c:valAx>
        <c:axId val="236554112"/>
        <c:scaling>
          <c:orientation val="minMax"/>
          <c:max val="6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th-TH"/>
                  <a:t>ร้อยละ</a:t>
                </a:r>
              </a:p>
            </c:rich>
          </c:tx>
          <c:layout/>
          <c:overlay val="0"/>
        </c:title>
        <c:numFmt formatCode="0.00" sourceLinked="1"/>
        <c:majorTickMark val="none"/>
        <c:minorTickMark val="none"/>
        <c:tickLblPos val="nextTo"/>
        <c:crossAx val="23655257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 b="1">
          <a:latin typeface="Angsana New" pitchFamily="18" charset="-34"/>
          <a:cs typeface="Angsana New" pitchFamily="18" charset="-34"/>
        </a:defRPr>
      </a:pPr>
      <a:endParaRPr lang="th-TH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305207631013019E-4"/>
          <c:y val="0"/>
          <c:w val="0.98384370784820729"/>
          <c:h val="0.94907461128762438"/>
        </c:manualLayout>
      </c:layout>
      <c:pie3DChart>
        <c:varyColors val="1"/>
        <c:ser>
          <c:idx val="0"/>
          <c:order val="0"/>
          <c:explosion val="16"/>
          <c:dPt>
            <c:idx val="0"/>
            <c:bubble3D val="0"/>
            <c:explosion val="0"/>
            <c:spPr>
              <a:solidFill>
                <a:srgbClr val="00C057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0.20785237117931202"/>
                  <c:y val="-0.1509041110983422"/>
                </c:manualLayout>
              </c:layout>
              <c:tx>
                <c:rich>
                  <a:bodyPr/>
                  <a:lstStyle/>
                  <a:p>
                    <a:r>
                      <a:rPr lang="th-TH" sz="12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กลุ่มปกติ, 72%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th-TH" sz="12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กลุ่มเสี่ยง, 23%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th-TH" sz="1200" b="1"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กลุ่มสงสัย, 5%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th-TH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Sheet1!$D$3:$D$5</c:f>
              <c:strCache>
                <c:ptCount val="3"/>
                <c:pt idx="0">
                  <c:v>กลุ่มปกติ</c:v>
                </c:pt>
                <c:pt idx="1">
                  <c:v>กลุ่มเสี่ยง</c:v>
                </c:pt>
                <c:pt idx="2">
                  <c:v>กลุ่มสงสัย</c:v>
                </c:pt>
              </c:strCache>
            </c:strRef>
          </c:cat>
          <c:val>
            <c:numRef>
              <c:f>Sheet1!$E$3:$E$5</c:f>
              <c:numCache>
                <c:formatCode>0%</c:formatCode>
                <c:ptCount val="3"/>
                <c:pt idx="0">
                  <c:v>0.72</c:v>
                </c:pt>
                <c:pt idx="1">
                  <c:v>0.23</c:v>
                </c:pt>
                <c:pt idx="2">
                  <c:v>0.05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86387598986024"/>
          <c:y val="2.9797745870001544E-2"/>
          <c:w val="0.8947116225856383"/>
          <c:h val="0.58747973598888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จำนวนผู้ป่วยความดันโลหิตสูงจากผู้ป่วยที่ขึ้นทะเบียนทั้งหมด</c:v>
                </c:pt>
              </c:strCache>
            </c:strRef>
          </c:tx>
          <c:spPr>
            <a:solidFill>
              <a:srgbClr val="DE7322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sz="1800">
                    <a:latin typeface="Angsana New" pitchFamily="18" charset="-34"/>
                    <a:cs typeface="Angsana New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2"/>
                <c:pt idx="0">
                  <c:v>เขตสุขภาพที่ 1</c:v>
                </c:pt>
                <c:pt idx="1">
                  <c:v>เขตสุขภาพที่ 2</c:v>
                </c:pt>
                <c:pt idx="2">
                  <c:v>เขตสุขภาพที่ 3</c:v>
                </c:pt>
                <c:pt idx="3">
                  <c:v>เขตสุขภาพที่ 4</c:v>
                </c:pt>
                <c:pt idx="4">
                  <c:v>เขตสุขภาพที่ 5</c:v>
                </c:pt>
                <c:pt idx="5">
                  <c:v>เขตสุขภาพที่ 6</c:v>
                </c:pt>
                <c:pt idx="6">
                  <c:v>เขตสุขภาพที่ 7</c:v>
                </c:pt>
                <c:pt idx="7">
                  <c:v>เขตสุขภาพที่ 8</c:v>
                </c:pt>
                <c:pt idx="8">
                  <c:v>เขตสุขภาพที่ 9</c:v>
                </c:pt>
                <c:pt idx="9">
                  <c:v>เขตสุขภาพที่ 10</c:v>
                </c:pt>
                <c:pt idx="10">
                  <c:v>เขตสุขภาพที่ 11</c:v>
                </c:pt>
                <c:pt idx="11">
                  <c:v>เขตสุขภาพที่ 12</c:v>
                </c:pt>
              </c:strCache>
            </c:strRef>
          </c:cat>
          <c:val>
            <c:numRef>
              <c:f>Sheet1!$B$2:$B$13</c:f>
              <c:numCache>
                <c:formatCode>#,##0</c:formatCode>
                <c:ptCount val="12"/>
                <c:pt idx="0">
                  <c:v>713333</c:v>
                </c:pt>
                <c:pt idx="1">
                  <c:v>426543</c:v>
                </c:pt>
                <c:pt idx="2">
                  <c:v>372959</c:v>
                </c:pt>
                <c:pt idx="3">
                  <c:v>517816</c:v>
                </c:pt>
                <c:pt idx="4">
                  <c:v>571166</c:v>
                </c:pt>
                <c:pt idx="5">
                  <c:v>503427</c:v>
                </c:pt>
                <c:pt idx="6">
                  <c:v>395507</c:v>
                </c:pt>
                <c:pt idx="7">
                  <c:v>402010</c:v>
                </c:pt>
                <c:pt idx="8">
                  <c:v>554245</c:v>
                </c:pt>
                <c:pt idx="9">
                  <c:v>330858</c:v>
                </c:pt>
                <c:pt idx="10">
                  <c:v>426154</c:v>
                </c:pt>
                <c:pt idx="11">
                  <c:v>424608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จำนวนผู้ป่วยความดันโลหิตสูงที่ไม่ได้รับการรักษาอย่างต่อเนื่อง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4.2735042735043E-3"/>
                  <c:y val="1.2254901960784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>
                    <a:latin typeface="Angsana New" pitchFamily="18" charset="-34"/>
                    <a:cs typeface="Angsana New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2"/>
                <c:pt idx="0">
                  <c:v>เขตสุขภาพที่ 1</c:v>
                </c:pt>
                <c:pt idx="1">
                  <c:v>เขตสุขภาพที่ 2</c:v>
                </c:pt>
                <c:pt idx="2">
                  <c:v>เขตสุขภาพที่ 3</c:v>
                </c:pt>
                <c:pt idx="3">
                  <c:v>เขตสุขภาพที่ 4</c:v>
                </c:pt>
                <c:pt idx="4">
                  <c:v>เขตสุขภาพที่ 5</c:v>
                </c:pt>
                <c:pt idx="5">
                  <c:v>เขตสุขภาพที่ 6</c:v>
                </c:pt>
                <c:pt idx="6">
                  <c:v>เขตสุขภาพที่ 7</c:v>
                </c:pt>
                <c:pt idx="7">
                  <c:v>เขตสุขภาพที่ 8</c:v>
                </c:pt>
                <c:pt idx="8">
                  <c:v>เขตสุขภาพที่ 9</c:v>
                </c:pt>
                <c:pt idx="9">
                  <c:v>เขตสุขภาพที่ 10</c:v>
                </c:pt>
                <c:pt idx="10">
                  <c:v>เขตสุขภาพที่ 11</c:v>
                </c:pt>
                <c:pt idx="11">
                  <c:v>เขตสุขภาพที่ 12</c:v>
                </c:pt>
              </c:strCache>
            </c:strRef>
          </c:cat>
          <c:val>
            <c:numRef>
              <c:f>Sheet1!$C$2:$C$13</c:f>
              <c:numCache>
                <c:formatCode>#,##0</c:formatCode>
                <c:ptCount val="12"/>
                <c:pt idx="0">
                  <c:v>322020</c:v>
                </c:pt>
                <c:pt idx="1">
                  <c:v>136216</c:v>
                </c:pt>
                <c:pt idx="2">
                  <c:v>130241</c:v>
                </c:pt>
                <c:pt idx="3">
                  <c:v>214039</c:v>
                </c:pt>
                <c:pt idx="4">
                  <c:v>224735</c:v>
                </c:pt>
                <c:pt idx="5">
                  <c:v>213105</c:v>
                </c:pt>
                <c:pt idx="6">
                  <c:v>127351</c:v>
                </c:pt>
                <c:pt idx="7">
                  <c:v>131661</c:v>
                </c:pt>
                <c:pt idx="8">
                  <c:v>156385</c:v>
                </c:pt>
                <c:pt idx="9">
                  <c:v>86100</c:v>
                </c:pt>
                <c:pt idx="10">
                  <c:v>185297</c:v>
                </c:pt>
                <c:pt idx="11">
                  <c:v>172997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ชุดข้อมูล 3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เขตสุขภาพที่ 1</c:v>
                </c:pt>
                <c:pt idx="1">
                  <c:v>เขตสุขภาพที่ 2</c:v>
                </c:pt>
                <c:pt idx="2">
                  <c:v>เขตสุขภาพที่ 3</c:v>
                </c:pt>
                <c:pt idx="3">
                  <c:v>เขตสุขภาพที่ 4</c:v>
                </c:pt>
                <c:pt idx="4">
                  <c:v>เขตสุขภาพที่ 5</c:v>
                </c:pt>
                <c:pt idx="5">
                  <c:v>เขตสุขภาพที่ 6</c:v>
                </c:pt>
                <c:pt idx="6">
                  <c:v>เขตสุขภาพที่ 7</c:v>
                </c:pt>
                <c:pt idx="7">
                  <c:v>เขตสุขภาพที่ 8</c:v>
                </c:pt>
                <c:pt idx="8">
                  <c:v>เขตสุขภาพที่ 9</c:v>
                </c:pt>
                <c:pt idx="9">
                  <c:v>เขตสุขภาพที่ 10</c:v>
                </c:pt>
                <c:pt idx="10">
                  <c:v>เขตสุขภาพที่ 11</c:v>
                </c:pt>
                <c:pt idx="11">
                  <c:v>เขตสุขภาพที่ 12</c:v>
                </c:pt>
              </c:strCache>
            </c:strRef>
          </c:cat>
          <c:val>
            <c:numRef>
              <c:f>Sheet1!$D$2:$D$13</c:f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36962560"/>
        <c:axId val="236964096"/>
      </c:barChart>
      <c:catAx>
        <c:axId val="23696256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th-TH"/>
          </a:p>
        </c:txPr>
        <c:crossAx val="236964096"/>
        <c:crosses val="autoZero"/>
        <c:auto val="1"/>
        <c:lblAlgn val="ctr"/>
        <c:lblOffset val="100"/>
        <c:noMultiLvlLbl val="0"/>
      </c:catAx>
      <c:valAx>
        <c:axId val="236964096"/>
        <c:scaling>
          <c:orientation val="minMax"/>
          <c:max val="900000"/>
        </c:scaling>
        <c:delete val="0"/>
        <c:axPos val="l"/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23696256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</c:spPr>
  <c:txPr>
    <a:bodyPr/>
    <a:lstStyle/>
    <a:p>
      <a:pPr>
        <a:defRPr sz="1800"/>
      </a:pPr>
      <a:endParaRPr lang="th-TH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ร้อยละผู้ป่วยความดันโลหิตสูงควบคุมความดันโลหิตได้ดีจากผู้ป่วยที่ขึ้นทะเบียนทั้งหมดขึ้นทะเบียนทั้งหมด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>
                    <a:latin typeface="Angsana New" pitchFamily="18" charset="-34"/>
                    <a:cs typeface="Angsana New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2"/>
                <c:pt idx="0">
                  <c:v>เขตสุขภาพที่ 1</c:v>
                </c:pt>
                <c:pt idx="1">
                  <c:v>เขตสุขภาพที่ 2</c:v>
                </c:pt>
                <c:pt idx="2">
                  <c:v>เขตสุขภาพที่ 3</c:v>
                </c:pt>
                <c:pt idx="3">
                  <c:v>เขตสุขภาพที่ 4</c:v>
                </c:pt>
                <c:pt idx="4">
                  <c:v>เขตสุขภาพที่ 5</c:v>
                </c:pt>
                <c:pt idx="5">
                  <c:v>เขตสุขภาพที่ 6</c:v>
                </c:pt>
                <c:pt idx="6">
                  <c:v>เขตสุขภาพที่ 7</c:v>
                </c:pt>
                <c:pt idx="7">
                  <c:v>เขตสุขภาพที่ 8</c:v>
                </c:pt>
                <c:pt idx="8">
                  <c:v>เขตสุขภาพที่ 9</c:v>
                </c:pt>
                <c:pt idx="9">
                  <c:v>เขตสุขภาพที่ 10</c:v>
                </c:pt>
                <c:pt idx="10">
                  <c:v>เขตสุขภาพที่ 11</c:v>
                </c:pt>
                <c:pt idx="11">
                  <c:v>เขตสุขภาพที่ 12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33.049999999999997</c:v>
                </c:pt>
                <c:pt idx="1">
                  <c:v>42.84</c:v>
                </c:pt>
                <c:pt idx="2">
                  <c:v>37.24</c:v>
                </c:pt>
                <c:pt idx="3">
                  <c:v>31.5</c:v>
                </c:pt>
                <c:pt idx="4">
                  <c:v>33.53</c:v>
                </c:pt>
                <c:pt idx="5">
                  <c:v>31.44</c:v>
                </c:pt>
                <c:pt idx="6">
                  <c:v>41.87</c:v>
                </c:pt>
                <c:pt idx="7">
                  <c:v>45.4</c:v>
                </c:pt>
                <c:pt idx="8">
                  <c:v>44.42</c:v>
                </c:pt>
                <c:pt idx="9">
                  <c:v>46.83</c:v>
                </c:pt>
                <c:pt idx="10">
                  <c:v>29.53</c:v>
                </c:pt>
                <c:pt idx="11">
                  <c:v>26.83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ร้อยละผู้ป่วยความดันโลหิตสูงที่ควบคุมความดันโลหิตได้ดีจากผู้ป่วยที่ได้รับการตรวจอย่างน้อย 2 ครั้งในปี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>
                    <a:latin typeface="Angsana New" pitchFamily="18" charset="-34"/>
                    <a:cs typeface="Angsana New" pitchFamily="18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2"/>
                <c:pt idx="0">
                  <c:v>เขตสุขภาพที่ 1</c:v>
                </c:pt>
                <c:pt idx="1">
                  <c:v>เขตสุขภาพที่ 2</c:v>
                </c:pt>
                <c:pt idx="2">
                  <c:v>เขตสุขภาพที่ 3</c:v>
                </c:pt>
                <c:pt idx="3">
                  <c:v>เขตสุขภาพที่ 4</c:v>
                </c:pt>
                <c:pt idx="4">
                  <c:v>เขตสุขภาพที่ 5</c:v>
                </c:pt>
                <c:pt idx="5">
                  <c:v>เขตสุขภาพที่ 6</c:v>
                </c:pt>
                <c:pt idx="6">
                  <c:v>เขตสุขภาพที่ 7</c:v>
                </c:pt>
                <c:pt idx="7">
                  <c:v>เขตสุขภาพที่ 8</c:v>
                </c:pt>
                <c:pt idx="8">
                  <c:v>เขตสุขภาพที่ 9</c:v>
                </c:pt>
                <c:pt idx="9">
                  <c:v>เขตสุขภาพที่ 10</c:v>
                </c:pt>
                <c:pt idx="10">
                  <c:v>เขตสุขภาพที่ 11</c:v>
                </c:pt>
                <c:pt idx="11">
                  <c:v>เขตสุขภาพที่ 12</c:v>
                </c:pt>
              </c:strCache>
            </c:strRef>
          </c:cat>
          <c:val>
            <c:numRef>
              <c:f>Sheet1!$C$2:$C$13</c:f>
              <c:numCache>
                <c:formatCode>0.00</c:formatCode>
                <c:ptCount val="12"/>
                <c:pt idx="0">
                  <c:v>60.25</c:v>
                </c:pt>
                <c:pt idx="1">
                  <c:v>62.94</c:v>
                </c:pt>
                <c:pt idx="2">
                  <c:v>57.23</c:v>
                </c:pt>
                <c:pt idx="3">
                  <c:v>53.69</c:v>
                </c:pt>
                <c:pt idx="4">
                  <c:v>55.28</c:v>
                </c:pt>
                <c:pt idx="5">
                  <c:v>54.51</c:v>
                </c:pt>
                <c:pt idx="6">
                  <c:v>61.76</c:v>
                </c:pt>
                <c:pt idx="7">
                  <c:v>67.510000000000005</c:v>
                </c:pt>
                <c:pt idx="8">
                  <c:v>61.89</c:v>
                </c:pt>
                <c:pt idx="9">
                  <c:v>63.31</c:v>
                </c:pt>
                <c:pt idx="10">
                  <c:v>52.24</c:v>
                </c:pt>
                <c:pt idx="11">
                  <c:v>45.28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37094016"/>
        <c:axId val="237095552"/>
      </c:barChart>
      <c:catAx>
        <c:axId val="237094016"/>
        <c:scaling>
          <c:orientation val="minMax"/>
        </c:scaling>
        <c:delete val="0"/>
        <c:axPos val="b"/>
        <c:majorTickMark val="none"/>
        <c:minorTickMark val="none"/>
        <c:tickLblPos val="nextTo"/>
        <c:crossAx val="237095552"/>
        <c:crosses val="autoZero"/>
        <c:auto val="1"/>
        <c:lblAlgn val="ctr"/>
        <c:lblOffset val="100"/>
        <c:noMultiLvlLbl val="0"/>
      </c:catAx>
      <c:valAx>
        <c:axId val="237095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237094016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</c:spPr>
    </c:plotArea>
    <c:legend>
      <c:legendPos val="b"/>
      <c:layout/>
      <c:overlay val="0"/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</c:spPr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48"/>
    </mc:Choice>
    <mc:Fallback>
      <c:style val="4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ชุดข้อมูล 2</c:v>
                </c:pt>
              </c:strCache>
            </c:strRef>
          </c:tx>
          <c:invertIfNegative val="0"/>
          <c:dLbls>
            <c:numFmt formatCode="#,##0" sourceLinked="0"/>
            <c:txPr>
              <a:bodyPr rot="-5400000" vert="horz"/>
              <a:lstStyle/>
              <a:p>
                <a:pPr>
                  <a:defRPr sz="1400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2"/>
                <c:pt idx="0">
                  <c:v>เขตสุขภาพที่ 1</c:v>
                </c:pt>
                <c:pt idx="1">
                  <c:v>เขตสุขภาพที่ 2</c:v>
                </c:pt>
                <c:pt idx="2">
                  <c:v>เขตสุขภาพที่ 3</c:v>
                </c:pt>
                <c:pt idx="3">
                  <c:v>เขตสุขภาพที่ 4</c:v>
                </c:pt>
                <c:pt idx="4">
                  <c:v>เขตสุขภาพที่ 5</c:v>
                </c:pt>
                <c:pt idx="5">
                  <c:v>เขตสุขภาพที่ 6</c:v>
                </c:pt>
                <c:pt idx="6">
                  <c:v>เขตสุขภาพที่ 7</c:v>
                </c:pt>
                <c:pt idx="7">
                  <c:v>เขตสุขภาพที่ 8</c:v>
                </c:pt>
                <c:pt idx="8">
                  <c:v>เขตสุขภาพที่ 9</c:v>
                </c:pt>
                <c:pt idx="9">
                  <c:v>เขตสุขภาพที่ 10</c:v>
                </c:pt>
                <c:pt idx="10">
                  <c:v>เขตสุขภาพที่ 11</c:v>
                </c:pt>
                <c:pt idx="11">
                  <c:v>เขตสุขภาพที่ 12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69758.399999999994</c:v>
                </c:pt>
                <c:pt idx="1">
                  <c:v>34758.699999999997</c:v>
                </c:pt>
                <c:pt idx="2">
                  <c:v>26324.5</c:v>
                </c:pt>
                <c:pt idx="3">
                  <c:v>33190</c:v>
                </c:pt>
                <c:pt idx="4">
                  <c:v>37560</c:v>
                </c:pt>
                <c:pt idx="5">
                  <c:v>32338</c:v>
                </c:pt>
                <c:pt idx="6">
                  <c:v>32885.4</c:v>
                </c:pt>
                <c:pt idx="7">
                  <c:v>41189.599999999999</c:v>
                </c:pt>
                <c:pt idx="8">
                  <c:v>56752.1</c:v>
                </c:pt>
                <c:pt idx="9">
                  <c:v>32460.6</c:v>
                </c:pt>
                <c:pt idx="10">
                  <c:v>35587.699999999997</c:v>
                </c:pt>
                <c:pt idx="11">
                  <c:v>35899.300000000003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36993536"/>
        <c:axId val="237016960"/>
      </c:barChart>
      <c:catAx>
        <c:axId val="236993536"/>
        <c:scaling>
          <c:orientation val="minMax"/>
        </c:scaling>
        <c:delete val="0"/>
        <c:axPos val="b"/>
        <c:majorTickMark val="none"/>
        <c:minorTickMark val="none"/>
        <c:tickLblPos val="nextTo"/>
        <c:crossAx val="237016960"/>
        <c:crosses val="autoZero"/>
        <c:auto val="1"/>
        <c:lblAlgn val="ctr"/>
        <c:lblOffset val="100"/>
        <c:noMultiLvlLbl val="0"/>
      </c:catAx>
      <c:valAx>
        <c:axId val="2370169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th-TH"/>
          </a:p>
        </c:txPr>
        <c:crossAx val="2369935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F9097E-D5B2-4812-A873-6D06651E977A}" type="doc">
      <dgm:prSet loTypeId="urn:microsoft.com/office/officeart/2005/8/layout/hProcess4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97E7D442-734A-49DB-B5E0-3ACABC8E3F40}">
      <dgm:prSet phldrT="[ข้อความ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dirty="0" smtClean="0"/>
            <a:t>คำอธิบาย</a:t>
          </a:r>
          <a:endParaRPr lang="th-TH" dirty="0"/>
        </a:p>
      </dgm:t>
    </dgm:pt>
    <dgm:pt modelId="{472DC6FA-CA3F-4198-94F1-EA7030F72ACE}" type="parTrans" cxnId="{7F16E3A5-71D0-4DAD-A2EC-90302743DBF9}">
      <dgm:prSet/>
      <dgm:spPr/>
      <dgm:t>
        <a:bodyPr/>
        <a:lstStyle/>
        <a:p>
          <a:endParaRPr lang="th-TH"/>
        </a:p>
      </dgm:t>
    </dgm:pt>
    <dgm:pt modelId="{3A252993-5A7D-4BBD-AFC0-8E72C4751AA8}" type="sibTrans" cxnId="{7F16E3A5-71D0-4DAD-A2EC-90302743DBF9}">
      <dgm:prSet/>
      <dgm:spPr/>
      <dgm:t>
        <a:bodyPr/>
        <a:lstStyle/>
        <a:p>
          <a:endParaRPr lang="th-TH"/>
        </a:p>
      </dgm:t>
    </dgm:pt>
    <dgm:pt modelId="{2CE0134E-F65C-4BA2-9382-199DDE65FCA9}">
      <dgm:prSet phldrT="[ข้อความ]" custT="1"/>
      <dgm:spPr>
        <a:solidFill>
          <a:schemeClr val="accent4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600" b="1" dirty="0" smtClean="0">
              <a:effectLst/>
              <a:latin typeface="Angsana New" pitchFamily="18" charset="-34"/>
              <a:ea typeface="Calibri"/>
              <a:cs typeface="Angsana New" pitchFamily="18" charset="-34"/>
            </a:rPr>
            <a:t>ระดับค่าน้ำตาลอยู่ในเกณฑ์ที่ควบคุมได้ หมายถึง </a:t>
          </a:r>
          <a:r>
            <a:rPr lang="th-TH" sz="2600" dirty="0" smtClean="0">
              <a:effectLst/>
              <a:latin typeface="Angsana New" pitchFamily="18" charset="-34"/>
              <a:ea typeface="Calibri"/>
              <a:cs typeface="Angsana New" pitchFamily="18" charset="-34"/>
            </a:rPr>
            <a:t>ค่าระดับ </a:t>
          </a:r>
          <a:r>
            <a:rPr lang="en-US" sz="2600" dirty="0" smtClean="0">
              <a:effectLst/>
              <a:latin typeface="Angsana New" pitchFamily="18" charset="-34"/>
              <a:ea typeface="Calibri"/>
              <a:cs typeface="Angsana New" pitchFamily="18" charset="-34"/>
            </a:rPr>
            <a:t>HbA1c </a:t>
          </a:r>
          <a:r>
            <a:rPr lang="th-TH" sz="2600" dirty="0" smtClean="0">
              <a:effectLst/>
              <a:latin typeface="Angsana New" pitchFamily="18" charset="-34"/>
              <a:ea typeface="Calibri"/>
              <a:cs typeface="Angsana New" pitchFamily="18" charset="-34"/>
            </a:rPr>
            <a:t>ครั้งสุดท้าย น้อยกว่า 7 </a:t>
          </a:r>
          <a:r>
            <a:rPr lang="en-US" sz="2600" dirty="0" smtClean="0">
              <a:effectLst/>
              <a:latin typeface="Angsana New" pitchFamily="18" charset="-34"/>
              <a:ea typeface="Calibri"/>
              <a:cs typeface="Angsana New" pitchFamily="18" charset="-34"/>
            </a:rPr>
            <a:t>mg% </a:t>
          </a:r>
          <a:r>
            <a:rPr lang="th-TH" sz="2600" dirty="0" smtClean="0">
              <a:effectLst/>
              <a:latin typeface="Angsana New" pitchFamily="18" charset="-34"/>
              <a:ea typeface="Calibri"/>
              <a:cs typeface="Angsana New" pitchFamily="18" charset="-34"/>
            </a:rPr>
            <a:t>ในปีงบประมาณที่วิเคราะห์ </a:t>
          </a:r>
          <a:endParaRPr lang="th-TH" sz="2600" dirty="0">
            <a:latin typeface="Angsana New" pitchFamily="18" charset="-34"/>
            <a:cs typeface="Angsana New" pitchFamily="18" charset="-34"/>
          </a:endParaRPr>
        </a:p>
      </dgm:t>
    </dgm:pt>
    <dgm:pt modelId="{955571D6-FDB4-43F8-9516-9386676A6439}" type="parTrans" cxnId="{3CB77F39-6306-41AF-BFE7-99C5344A6BB7}">
      <dgm:prSet/>
      <dgm:spPr/>
      <dgm:t>
        <a:bodyPr/>
        <a:lstStyle/>
        <a:p>
          <a:endParaRPr lang="th-TH"/>
        </a:p>
      </dgm:t>
    </dgm:pt>
    <dgm:pt modelId="{B81E7310-E878-4781-AF83-1E03A33858FF}" type="sibTrans" cxnId="{3CB77F39-6306-41AF-BFE7-99C5344A6BB7}">
      <dgm:prSet/>
      <dgm:spPr/>
      <dgm:t>
        <a:bodyPr/>
        <a:lstStyle/>
        <a:p>
          <a:endParaRPr lang="th-TH"/>
        </a:p>
      </dgm:t>
    </dgm:pt>
    <dgm:pt modelId="{E889565C-FEE5-45CB-BBF2-7BAFDC5E86AD}">
      <dgm:prSet phldrT="[ข้อความ]" custT="1"/>
      <dgm:spPr/>
      <dgm:t>
        <a:bodyPr/>
        <a:lstStyle/>
        <a:p>
          <a:r>
            <a:rPr lang="th-TH" sz="2800" dirty="0" smtClean="0">
              <a:cs typeface="+mj-cs"/>
            </a:rPr>
            <a:t>สูตรคำนวณ</a:t>
          </a:r>
          <a:endParaRPr lang="th-TH" sz="2000" dirty="0">
            <a:latin typeface="Angsana New" pitchFamily="18" charset="-34"/>
            <a:cs typeface="+mj-cs"/>
          </a:endParaRPr>
        </a:p>
      </dgm:t>
    </dgm:pt>
    <dgm:pt modelId="{FFC48E12-AE89-4EC8-952B-E3B32959E557}" type="parTrans" cxnId="{3EF88687-E8BD-4183-803A-DEF35062D8E5}">
      <dgm:prSet/>
      <dgm:spPr/>
      <dgm:t>
        <a:bodyPr/>
        <a:lstStyle/>
        <a:p>
          <a:endParaRPr lang="th-TH"/>
        </a:p>
      </dgm:t>
    </dgm:pt>
    <dgm:pt modelId="{FD66552E-02F5-4186-8C84-5132B80D5700}" type="sibTrans" cxnId="{3EF88687-E8BD-4183-803A-DEF35062D8E5}">
      <dgm:prSet/>
      <dgm:spPr/>
      <dgm:t>
        <a:bodyPr/>
        <a:lstStyle/>
        <a:p>
          <a:endParaRPr lang="th-TH"/>
        </a:p>
      </dgm:t>
    </dgm:pt>
    <dgm:pt modelId="{4512F302-7E94-4841-92B4-A432C159D984}">
      <dgm:prSet phldrT="[ข้อความ]" custT="1"/>
      <dgm:spPr>
        <a:solidFill>
          <a:schemeClr val="tx2">
            <a:lumMod val="40000"/>
            <a:lumOff val="60000"/>
            <a:alpha val="9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dirty="0" smtClean="0">
              <a:latin typeface="Angsana New" pitchFamily="18" charset="-34"/>
              <a:cs typeface="Angsana New" pitchFamily="18" charset="-34"/>
            </a:rPr>
            <a:t>B = </a:t>
          </a:r>
          <a:r>
            <a:rPr lang="th-TH" sz="2000" dirty="0" smtClean="0">
              <a:latin typeface="Angsana New" pitchFamily="18" charset="-34"/>
              <a:cs typeface="Angsana New" pitchFamily="18" charset="-34"/>
            </a:rPr>
            <a:t>จำนวนผู้ป่วยโรคเบาหวานที่ลงทะเบียนและอยู่ในพื้นที่รับผิดชอบ  </a:t>
          </a:r>
          <a:endParaRPr lang="th-TH" sz="2000" dirty="0">
            <a:latin typeface="Angsana New" pitchFamily="18" charset="-34"/>
            <a:cs typeface="Angsana New" pitchFamily="18" charset="-34"/>
          </a:endParaRPr>
        </a:p>
      </dgm:t>
    </dgm:pt>
    <dgm:pt modelId="{09E3A98A-464D-4C3F-A105-951E7670003A}" type="parTrans" cxnId="{1266775E-1FD3-48B1-9A2A-9F4D519C4959}">
      <dgm:prSet/>
      <dgm:spPr/>
      <dgm:t>
        <a:bodyPr/>
        <a:lstStyle/>
        <a:p>
          <a:endParaRPr lang="th-TH"/>
        </a:p>
      </dgm:t>
    </dgm:pt>
    <dgm:pt modelId="{10D9E62C-D700-4FCA-9783-B78EDF8B6C6B}" type="sibTrans" cxnId="{1266775E-1FD3-48B1-9A2A-9F4D519C4959}">
      <dgm:prSet/>
      <dgm:spPr/>
      <dgm:t>
        <a:bodyPr/>
        <a:lstStyle/>
        <a:p>
          <a:endParaRPr lang="th-TH"/>
        </a:p>
      </dgm:t>
    </dgm:pt>
    <dgm:pt modelId="{EA4B6A46-C8B0-4019-A103-0014F41EBE02}">
      <dgm:prSet phldrT="[ข้อความ]" custT="1"/>
      <dgm:spPr/>
      <dgm:t>
        <a:bodyPr/>
        <a:lstStyle/>
        <a:p>
          <a:r>
            <a:rPr lang="th-TH" sz="28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เกณฑ์เป้าหมาย</a:t>
          </a:r>
          <a:endParaRPr lang="th-TH" sz="2800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gm:t>
    </dgm:pt>
    <dgm:pt modelId="{E5724725-2A44-4840-859F-505DACB80F07}" type="parTrans" cxnId="{A7F1BA49-85B6-4B01-A6D0-76BC4A3531ED}">
      <dgm:prSet/>
      <dgm:spPr/>
      <dgm:t>
        <a:bodyPr/>
        <a:lstStyle/>
        <a:p>
          <a:endParaRPr lang="th-TH"/>
        </a:p>
      </dgm:t>
    </dgm:pt>
    <dgm:pt modelId="{35361079-B50A-473D-8F26-5745C5F93C57}" type="sibTrans" cxnId="{A7F1BA49-85B6-4B01-A6D0-76BC4A3531ED}">
      <dgm:prSet/>
      <dgm:spPr/>
      <dgm:t>
        <a:bodyPr/>
        <a:lstStyle/>
        <a:p>
          <a:endParaRPr lang="th-TH"/>
        </a:p>
      </dgm:t>
    </dgm:pt>
    <dgm:pt modelId="{B0843661-F98B-4A8E-8454-A3C393DB926F}">
      <dgm:prSet phldrT="[ข้อความ]" custT="1"/>
      <dgm:spPr>
        <a:solidFill>
          <a:schemeClr val="accent5">
            <a:lumMod val="20000"/>
            <a:lumOff val="80000"/>
            <a:alpha val="9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400" dirty="0" smtClean="0">
              <a:effectLst/>
              <a:latin typeface="Angsana New" pitchFamily="18" charset="-34"/>
              <a:ea typeface="Times New Roman"/>
              <a:cs typeface="Angsana New" pitchFamily="18" charset="-34"/>
            </a:rPr>
            <a:t>ผู้ป่วยโรคเบาหวานสามมารถควบคุมระดับน้ำตาลได้</a:t>
          </a:r>
          <a:r>
            <a:rPr lang="th-TH" sz="2400" spc="-30" dirty="0" smtClean="0">
              <a:effectLst/>
              <a:latin typeface="Angsana New" pitchFamily="18" charset="-34"/>
              <a:ea typeface="Times New Roman"/>
              <a:cs typeface="Angsana New" pitchFamily="18" charset="-34"/>
            </a:rPr>
            <a:t> </a:t>
          </a:r>
          <a:r>
            <a:rPr lang="th-TH" sz="2400" dirty="0" smtClean="0">
              <a:effectLst/>
              <a:latin typeface="Angsana New" pitchFamily="18" charset="-34"/>
              <a:ea typeface="Calibri"/>
              <a:cs typeface="Angsana New" pitchFamily="18" charset="-34"/>
            </a:rPr>
            <a:t>มากกว่าหรือเท่ากับ</a:t>
          </a:r>
          <a:endParaRPr lang="th-TH" sz="2400" b="1" dirty="0"/>
        </a:p>
      </dgm:t>
    </dgm:pt>
    <dgm:pt modelId="{0A1CF443-CB7D-443B-A62B-3FEF178C53ED}" type="parTrans" cxnId="{A131183B-B3AC-41D1-B572-2E22186C3F63}">
      <dgm:prSet/>
      <dgm:spPr/>
      <dgm:t>
        <a:bodyPr/>
        <a:lstStyle/>
        <a:p>
          <a:endParaRPr lang="th-TH"/>
        </a:p>
      </dgm:t>
    </dgm:pt>
    <dgm:pt modelId="{7A959D42-4E1B-48D9-B00B-299382E05639}" type="sibTrans" cxnId="{A131183B-B3AC-41D1-B572-2E22186C3F63}">
      <dgm:prSet/>
      <dgm:spPr/>
      <dgm:t>
        <a:bodyPr/>
        <a:lstStyle/>
        <a:p>
          <a:endParaRPr lang="th-TH"/>
        </a:p>
      </dgm:t>
    </dgm:pt>
    <dgm:pt modelId="{5A344253-0FE1-4948-B1CE-D6E4236272C6}">
      <dgm:prSet custT="1"/>
      <dgm:spPr>
        <a:solidFill>
          <a:schemeClr val="accent4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600" b="1" dirty="0" smtClean="0">
              <a:effectLst/>
              <a:latin typeface="Angsana New" pitchFamily="18" charset="-34"/>
              <a:ea typeface="Times New Roman"/>
              <a:cs typeface="Angsana New" pitchFamily="18" charset="-34"/>
            </a:rPr>
            <a:t>ผู้ป่วยเบาหวาน</a:t>
          </a:r>
          <a:r>
            <a:rPr lang="th-TH" sz="2600" b="1" dirty="0" smtClean="0">
              <a:effectLst/>
              <a:latin typeface="Angsana New" pitchFamily="18" charset="-34"/>
              <a:ea typeface="Calibri"/>
              <a:cs typeface="Angsana New" pitchFamily="18" charset="-34"/>
            </a:rPr>
            <a:t>ที่ลงทะเบียนและอยู่ในพื้นที่รับผิดชอบ</a:t>
          </a:r>
          <a:r>
            <a:rPr lang="th-TH" sz="2600" b="1" dirty="0" smtClean="0">
              <a:effectLst/>
              <a:latin typeface="Angsana New" pitchFamily="18" charset="-34"/>
              <a:ea typeface="Times New Roman"/>
              <a:cs typeface="Angsana New" pitchFamily="18" charset="-34"/>
            </a:rPr>
            <a:t> หมายถึง</a:t>
          </a:r>
          <a:r>
            <a:rPr lang="th-TH" sz="2600" dirty="0" smtClean="0">
              <a:effectLst/>
              <a:latin typeface="Angsana New" pitchFamily="18" charset="-34"/>
              <a:ea typeface="Times New Roman"/>
              <a:cs typeface="Angsana New" pitchFamily="18" charset="-34"/>
            </a:rPr>
            <a:t> ผู้ป่วยที่ถูกวินิจฉัยด้วยรหัสโรค </a:t>
          </a:r>
          <a:r>
            <a:rPr lang="en-US" sz="2600" dirty="0" smtClean="0">
              <a:effectLst/>
              <a:latin typeface="Angsana New" pitchFamily="18" charset="-34"/>
              <a:ea typeface="Times New Roman"/>
              <a:cs typeface="Angsana New" pitchFamily="18" charset="-34"/>
            </a:rPr>
            <a:t>ICD10  = E10 - E14  </a:t>
          </a:r>
          <a:r>
            <a:rPr lang="th-TH" sz="2600" dirty="0" smtClean="0">
              <a:effectLst/>
              <a:latin typeface="Angsana New" pitchFamily="18" charset="-34"/>
              <a:ea typeface="Times New Roman"/>
              <a:cs typeface="Angsana New" pitchFamily="18" charset="-34"/>
            </a:rPr>
            <a:t>และ </a:t>
          </a:r>
          <a:r>
            <a:rPr lang="en-US" sz="2600" spc="-30" dirty="0" smtClean="0">
              <a:effectLst/>
              <a:latin typeface="Angsana New" pitchFamily="18" charset="-34"/>
              <a:ea typeface="Times New Roman"/>
              <a:cs typeface="Angsana New" pitchFamily="18" charset="-34"/>
            </a:rPr>
            <a:t>Type area = 1</a:t>
          </a:r>
          <a:r>
            <a:rPr lang="th-TH" sz="2600" spc="-30" dirty="0" smtClean="0">
              <a:effectLst/>
              <a:latin typeface="Angsana New" pitchFamily="18" charset="-34"/>
              <a:ea typeface="Times New Roman"/>
              <a:cs typeface="Angsana New" pitchFamily="18" charset="-34"/>
            </a:rPr>
            <a:t> และ </a:t>
          </a:r>
          <a:r>
            <a:rPr lang="en-US" sz="2600" spc="-30" dirty="0" smtClean="0">
              <a:effectLst/>
              <a:latin typeface="Angsana New" pitchFamily="18" charset="-34"/>
              <a:ea typeface="Times New Roman"/>
              <a:cs typeface="Angsana New" pitchFamily="18" charset="-34"/>
            </a:rPr>
            <a:t>3</a:t>
          </a:r>
          <a:endParaRPr lang="en-US" sz="2600" dirty="0">
            <a:effectLst/>
            <a:latin typeface="Angsana New" pitchFamily="18" charset="-34"/>
            <a:ea typeface="Calibri"/>
            <a:cs typeface="Angsana New" pitchFamily="18" charset="-34"/>
          </a:endParaRPr>
        </a:p>
      </dgm:t>
    </dgm:pt>
    <dgm:pt modelId="{CB92A194-F618-4758-94C5-186BB8AAFB18}" type="parTrans" cxnId="{8E79E47B-A532-4935-AEC3-33D6B5918D6C}">
      <dgm:prSet/>
      <dgm:spPr/>
      <dgm:t>
        <a:bodyPr/>
        <a:lstStyle/>
        <a:p>
          <a:endParaRPr lang="th-TH"/>
        </a:p>
      </dgm:t>
    </dgm:pt>
    <dgm:pt modelId="{DF7A57FE-879E-4F84-8BA8-7352735DEF8D}" type="sibTrans" cxnId="{8E79E47B-A532-4935-AEC3-33D6B5918D6C}">
      <dgm:prSet/>
      <dgm:spPr/>
      <dgm:t>
        <a:bodyPr/>
        <a:lstStyle/>
        <a:p>
          <a:endParaRPr lang="th-TH"/>
        </a:p>
      </dgm:t>
    </dgm:pt>
    <dgm:pt modelId="{C9B4ACC8-33EF-4481-8299-F47AF0709EC3}">
      <dgm:prSet phldrT="[ข้อความ]" custT="1"/>
      <dgm:spPr>
        <a:solidFill>
          <a:schemeClr val="tx2">
            <a:lumMod val="40000"/>
            <a:lumOff val="60000"/>
            <a:alpha val="9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h-TH" sz="2400" b="1" dirty="0" smtClean="0">
              <a:latin typeface="Angsana New" pitchFamily="18" charset="-34"/>
              <a:cs typeface="Angsana New" pitchFamily="18" charset="-34"/>
            </a:rPr>
            <a:t>(</a:t>
          </a:r>
          <a:r>
            <a:rPr lang="en-US" sz="2400" b="1" dirty="0" smtClean="0">
              <a:latin typeface="Angsana New" pitchFamily="18" charset="-34"/>
              <a:cs typeface="Angsana New" pitchFamily="18" charset="-34"/>
            </a:rPr>
            <a:t>A/B</a:t>
          </a:r>
          <a:r>
            <a:rPr lang="th-TH" sz="2400" b="1" dirty="0" smtClean="0">
              <a:latin typeface="Angsana New" pitchFamily="18" charset="-34"/>
              <a:cs typeface="Angsana New" pitchFamily="18" charset="-34"/>
            </a:rPr>
            <a:t>) </a:t>
          </a:r>
          <a:r>
            <a:rPr lang="en-US" sz="2400" b="1" dirty="0" smtClean="0">
              <a:latin typeface="Angsana New" pitchFamily="18" charset="-34"/>
              <a:cs typeface="Angsana New" pitchFamily="18" charset="-34"/>
            </a:rPr>
            <a:t>x 100</a:t>
          </a:r>
          <a:endParaRPr lang="th-TH" sz="2400" b="1" dirty="0">
            <a:latin typeface="Angsana New" pitchFamily="18" charset="-34"/>
            <a:cs typeface="Angsana New" pitchFamily="18" charset="-34"/>
          </a:endParaRPr>
        </a:p>
      </dgm:t>
    </dgm:pt>
    <dgm:pt modelId="{3E2CB353-0CC2-44CC-A75C-A3CA9FA424B8}" type="parTrans" cxnId="{21C63583-8BDB-44F7-BE6C-E1B065EFF8F6}">
      <dgm:prSet/>
      <dgm:spPr/>
      <dgm:t>
        <a:bodyPr/>
        <a:lstStyle/>
        <a:p>
          <a:endParaRPr lang="th-TH"/>
        </a:p>
      </dgm:t>
    </dgm:pt>
    <dgm:pt modelId="{77E2C382-AD7F-4970-A8B4-992CED06A246}" type="sibTrans" cxnId="{21C63583-8BDB-44F7-BE6C-E1B065EFF8F6}">
      <dgm:prSet/>
      <dgm:spPr/>
      <dgm:t>
        <a:bodyPr/>
        <a:lstStyle/>
        <a:p>
          <a:endParaRPr lang="th-TH"/>
        </a:p>
      </dgm:t>
    </dgm:pt>
    <dgm:pt modelId="{6E03DDFD-367C-4285-967F-F51099CF0BE3}">
      <dgm:prSet phldrT="[ข้อความ]" custT="1"/>
      <dgm:spPr>
        <a:solidFill>
          <a:schemeClr val="tx2">
            <a:lumMod val="40000"/>
            <a:lumOff val="60000"/>
            <a:alpha val="9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dirty="0" smtClean="0">
              <a:latin typeface="Angsana New" pitchFamily="18" charset="-34"/>
              <a:cs typeface="Angsana New" pitchFamily="18" charset="-34"/>
            </a:rPr>
            <a:t>A = </a:t>
          </a:r>
          <a:r>
            <a:rPr lang="th-TH" sz="2000" dirty="0" smtClean="0">
              <a:latin typeface="Angsana New" pitchFamily="18" charset="-34"/>
              <a:cs typeface="Angsana New" pitchFamily="18" charset="-34"/>
            </a:rPr>
            <a:t>จำนวนผู้ป่วยโรคเบาหวานที่ลงทะเบียนและอยู่ในพื้นที่รับผิดชอบ ที่ระดับค่าน้ำตาลอยู่ในเกณฑ์ที่ควบคุมได้ </a:t>
          </a:r>
          <a:endParaRPr lang="th-TH" sz="2000" dirty="0">
            <a:latin typeface="Angsana New" pitchFamily="18" charset="-34"/>
            <a:cs typeface="Angsana New" pitchFamily="18" charset="-34"/>
          </a:endParaRPr>
        </a:p>
      </dgm:t>
    </dgm:pt>
    <dgm:pt modelId="{200FA9C4-C1EF-4974-9516-9FF3B30E8234}" type="parTrans" cxnId="{B98644EC-8908-418E-A096-2178F74E458A}">
      <dgm:prSet/>
      <dgm:spPr/>
      <dgm:t>
        <a:bodyPr/>
        <a:lstStyle/>
        <a:p>
          <a:endParaRPr lang="th-TH"/>
        </a:p>
      </dgm:t>
    </dgm:pt>
    <dgm:pt modelId="{C1243051-5A16-4971-B7AE-904DAC54E823}" type="sibTrans" cxnId="{B98644EC-8908-418E-A096-2178F74E458A}">
      <dgm:prSet/>
      <dgm:spPr/>
      <dgm:t>
        <a:bodyPr/>
        <a:lstStyle/>
        <a:p>
          <a:endParaRPr lang="th-TH"/>
        </a:p>
      </dgm:t>
    </dgm:pt>
    <dgm:pt modelId="{1ED7AA50-D70F-436B-85CD-8A437CA18435}">
      <dgm:prSet phldrT="[ข้อความ]" custT="1"/>
      <dgm:spPr>
        <a:solidFill>
          <a:schemeClr val="accent4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th-TH" sz="2000" dirty="0">
            <a:latin typeface="Angsana New" pitchFamily="18" charset="-34"/>
            <a:cs typeface="Angsana New" pitchFamily="18" charset="-34"/>
          </a:endParaRPr>
        </a:p>
      </dgm:t>
    </dgm:pt>
    <dgm:pt modelId="{20DA5ED3-F390-4BD0-90B2-2C528BBCFFAA}" type="parTrans" cxnId="{F204FF39-8347-459B-925E-A0386659590A}">
      <dgm:prSet/>
      <dgm:spPr/>
      <dgm:t>
        <a:bodyPr/>
        <a:lstStyle/>
        <a:p>
          <a:endParaRPr lang="th-TH"/>
        </a:p>
      </dgm:t>
    </dgm:pt>
    <dgm:pt modelId="{B5126237-2776-4962-8179-8C024FD6234D}" type="sibTrans" cxnId="{F204FF39-8347-459B-925E-A0386659590A}">
      <dgm:prSet/>
      <dgm:spPr/>
      <dgm:t>
        <a:bodyPr/>
        <a:lstStyle/>
        <a:p>
          <a:endParaRPr lang="th-TH"/>
        </a:p>
      </dgm:t>
    </dgm:pt>
    <dgm:pt modelId="{90DF4E18-E3FB-4546-BBB5-8BBF45B86F83}">
      <dgm:prSet phldrT="[ข้อความ]" custT="1"/>
      <dgm:spPr>
        <a:solidFill>
          <a:schemeClr val="accent4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th-TH" sz="2600" dirty="0">
            <a:latin typeface="Angsana New" pitchFamily="18" charset="-34"/>
            <a:cs typeface="Angsana New" pitchFamily="18" charset="-34"/>
          </a:endParaRPr>
        </a:p>
      </dgm:t>
    </dgm:pt>
    <dgm:pt modelId="{685A38BB-5D5A-481B-8991-9157D9A14257}" type="parTrans" cxnId="{64FDEF31-C974-4FB7-9FC0-1FE8807E3C9B}">
      <dgm:prSet/>
      <dgm:spPr/>
      <dgm:t>
        <a:bodyPr/>
        <a:lstStyle/>
        <a:p>
          <a:endParaRPr lang="th-TH"/>
        </a:p>
      </dgm:t>
    </dgm:pt>
    <dgm:pt modelId="{326A4F65-EE86-4D46-8D95-3ADBCDE9FE5D}" type="sibTrans" cxnId="{64FDEF31-C974-4FB7-9FC0-1FE8807E3C9B}">
      <dgm:prSet/>
      <dgm:spPr/>
      <dgm:t>
        <a:bodyPr/>
        <a:lstStyle/>
        <a:p>
          <a:endParaRPr lang="th-TH"/>
        </a:p>
      </dgm:t>
    </dgm:pt>
    <dgm:pt modelId="{7B9BC80D-3218-4FA0-80D8-9D0624B710A6}" type="pres">
      <dgm:prSet presAssocID="{F1F9097E-D5B2-4812-A873-6D06651E977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3DFF009E-7837-4C32-A39E-1EE7269401C2}" type="pres">
      <dgm:prSet presAssocID="{F1F9097E-D5B2-4812-A873-6D06651E977A}" presName="tSp" presStyleCnt="0"/>
      <dgm:spPr/>
    </dgm:pt>
    <dgm:pt modelId="{16A830EE-2B62-4712-BAA8-8ED420F57D80}" type="pres">
      <dgm:prSet presAssocID="{F1F9097E-D5B2-4812-A873-6D06651E977A}" presName="bSp" presStyleCnt="0"/>
      <dgm:spPr/>
    </dgm:pt>
    <dgm:pt modelId="{2C2F90E2-BA78-46DB-B725-3BB415FEEA3D}" type="pres">
      <dgm:prSet presAssocID="{F1F9097E-D5B2-4812-A873-6D06651E977A}" presName="process" presStyleCnt="0"/>
      <dgm:spPr/>
    </dgm:pt>
    <dgm:pt modelId="{4E474ECF-7468-462E-A550-785AC5391D18}" type="pres">
      <dgm:prSet presAssocID="{97E7D442-734A-49DB-B5E0-3ACABC8E3F40}" presName="composite1" presStyleCnt="0"/>
      <dgm:spPr/>
    </dgm:pt>
    <dgm:pt modelId="{86BD9DC3-3B76-4E3F-A840-BA50DF52E43B}" type="pres">
      <dgm:prSet presAssocID="{97E7D442-734A-49DB-B5E0-3ACABC8E3F40}" presName="dummyNode1" presStyleLbl="node1" presStyleIdx="0" presStyleCnt="3"/>
      <dgm:spPr/>
    </dgm:pt>
    <dgm:pt modelId="{7C9A785F-FEDB-423F-B12A-B55B10CB0BCB}" type="pres">
      <dgm:prSet presAssocID="{97E7D442-734A-49DB-B5E0-3ACABC8E3F40}" presName="childNode1" presStyleLbl="bgAcc1" presStyleIdx="0" presStyleCnt="3" custAng="0" custScaleX="241296" custScaleY="434511" custLinFactNeighborX="948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56738AF-53AC-434B-AA10-4FC3CCDAF884}" type="pres">
      <dgm:prSet presAssocID="{97E7D442-734A-49DB-B5E0-3ACABC8E3F40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E191160-6547-45B9-BB42-070F5740F747}" type="pres">
      <dgm:prSet presAssocID="{97E7D442-734A-49DB-B5E0-3ACABC8E3F40}" presName="parentNode1" presStyleLbl="node1" presStyleIdx="0" presStyleCnt="3" custLinFactY="193469" custLinFactNeighborX="73790" custLinFactNeighborY="200000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B9F22EB-C794-48E3-9DF4-E90E953A0DFF}" type="pres">
      <dgm:prSet presAssocID="{97E7D442-734A-49DB-B5E0-3ACABC8E3F40}" presName="connSite1" presStyleCnt="0"/>
      <dgm:spPr/>
    </dgm:pt>
    <dgm:pt modelId="{68073CC9-4183-4CEA-B8EF-60F6161CFF13}" type="pres">
      <dgm:prSet presAssocID="{3A252993-5A7D-4BBD-AFC0-8E72C4751AA8}" presName="Name9" presStyleLbl="sibTrans2D1" presStyleIdx="0" presStyleCnt="2" custAng="1510483" custScaleX="74981" custLinFactNeighborX="31963" custLinFactNeighborY="6853"/>
      <dgm:spPr/>
      <dgm:t>
        <a:bodyPr/>
        <a:lstStyle/>
        <a:p>
          <a:endParaRPr lang="th-TH"/>
        </a:p>
      </dgm:t>
    </dgm:pt>
    <dgm:pt modelId="{8B13A609-5B25-4046-B3C0-80749ACFF52E}" type="pres">
      <dgm:prSet presAssocID="{E889565C-FEE5-45CB-BBF2-7BAFDC5E86AD}" presName="composite2" presStyleCnt="0"/>
      <dgm:spPr/>
    </dgm:pt>
    <dgm:pt modelId="{6570D3BC-040D-4F91-9291-14309E801226}" type="pres">
      <dgm:prSet presAssocID="{E889565C-FEE5-45CB-BBF2-7BAFDC5E86AD}" presName="dummyNode2" presStyleLbl="node1" presStyleIdx="0" presStyleCnt="3"/>
      <dgm:spPr/>
    </dgm:pt>
    <dgm:pt modelId="{0E2D8A15-D752-4948-98DA-2DEF9F1D3269}" type="pres">
      <dgm:prSet presAssocID="{E889565C-FEE5-45CB-BBF2-7BAFDC5E86AD}" presName="childNode2" presStyleLbl="bgAcc1" presStyleIdx="1" presStyleCnt="3" custScaleX="198013" custScaleY="325739" custLinFactNeighborX="7710" custLinFactNeighborY="1182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752837B-9091-4AEC-845D-261586C1A8C7}" type="pres">
      <dgm:prSet presAssocID="{E889565C-FEE5-45CB-BBF2-7BAFDC5E86AD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ECA34B9-A25F-4548-A3CF-06945950ED0F}" type="pres">
      <dgm:prSet presAssocID="{E889565C-FEE5-45CB-BBF2-7BAFDC5E86AD}" presName="parentNode2" presStyleLbl="node1" presStyleIdx="1" presStyleCnt="3" custScaleX="130179" custScaleY="127746" custLinFactY="-39215" custLinFactNeighborX="2668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71B6D50-CB0F-4A65-AB03-6DFBF6A9D619}" type="pres">
      <dgm:prSet presAssocID="{E889565C-FEE5-45CB-BBF2-7BAFDC5E86AD}" presName="connSite2" presStyleCnt="0"/>
      <dgm:spPr/>
    </dgm:pt>
    <dgm:pt modelId="{2E71EC48-C36A-457D-AE6B-C7FBE708EDCA}" type="pres">
      <dgm:prSet presAssocID="{FD66552E-02F5-4186-8C84-5132B80D5700}" presName="Name18" presStyleLbl="sibTrans2D1" presStyleIdx="1" presStyleCnt="2" custLinFactNeighborX="5970" custLinFactNeighborY="-10290"/>
      <dgm:spPr/>
      <dgm:t>
        <a:bodyPr/>
        <a:lstStyle/>
        <a:p>
          <a:endParaRPr lang="th-TH"/>
        </a:p>
      </dgm:t>
    </dgm:pt>
    <dgm:pt modelId="{B3016088-2A2F-433D-88E3-7152B1C20ADA}" type="pres">
      <dgm:prSet presAssocID="{EA4B6A46-C8B0-4019-A103-0014F41EBE02}" presName="composite1" presStyleCnt="0"/>
      <dgm:spPr/>
    </dgm:pt>
    <dgm:pt modelId="{44D86532-92BD-47DA-A42E-FD575E185907}" type="pres">
      <dgm:prSet presAssocID="{EA4B6A46-C8B0-4019-A103-0014F41EBE02}" presName="dummyNode1" presStyleLbl="node1" presStyleIdx="1" presStyleCnt="3"/>
      <dgm:spPr/>
    </dgm:pt>
    <dgm:pt modelId="{E90F28AE-D1FD-4647-8EF8-001274CF2E5D}" type="pres">
      <dgm:prSet presAssocID="{EA4B6A46-C8B0-4019-A103-0014F41EBE02}" presName="childNode1" presStyleLbl="bgAcc1" presStyleIdx="2" presStyleCnt="3" custScaleX="136410" custScaleY="235160" custLinFactNeighborX="4661" custLinFactNeighborY="-1277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463B6D8-5C45-478B-85F9-D30761511DE1}" type="pres">
      <dgm:prSet presAssocID="{EA4B6A46-C8B0-4019-A103-0014F41EBE02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ED81070-1AF2-45B5-B477-73BEAA17A4CE}" type="pres">
      <dgm:prSet presAssocID="{EA4B6A46-C8B0-4019-A103-0014F41EBE02}" presName="parentNode1" presStyleLbl="node1" presStyleIdx="2" presStyleCnt="3" custScaleX="149294" custScaleY="130168" custLinFactNeighborX="423" custLinFactNeighborY="96859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62CA0A5-FC57-477A-96D8-2B0D23163AAE}" type="pres">
      <dgm:prSet presAssocID="{EA4B6A46-C8B0-4019-A103-0014F41EBE02}" presName="connSite1" presStyleCnt="0"/>
      <dgm:spPr/>
    </dgm:pt>
  </dgm:ptLst>
  <dgm:cxnLst>
    <dgm:cxn modelId="{F204FF39-8347-459B-925E-A0386659590A}" srcId="{97E7D442-734A-49DB-B5E0-3ACABC8E3F40}" destId="{1ED7AA50-D70F-436B-85CD-8A437CA18435}" srcOrd="0" destOrd="0" parTransId="{20DA5ED3-F390-4BD0-90B2-2C528BBCFFAA}" sibTransId="{B5126237-2776-4962-8179-8C024FD6234D}"/>
    <dgm:cxn modelId="{BF9A2010-A32B-4ADB-940E-79DACCE389B2}" type="presOf" srcId="{90DF4E18-E3FB-4546-BBB5-8BBF45B86F83}" destId="{D56738AF-53AC-434B-AA10-4FC3CCDAF884}" srcOrd="1" destOrd="1" presId="urn:microsoft.com/office/officeart/2005/8/layout/hProcess4"/>
    <dgm:cxn modelId="{24DF362C-0822-4F6F-988D-AC771BC866F1}" type="presOf" srcId="{1ED7AA50-D70F-436B-85CD-8A437CA18435}" destId="{7C9A785F-FEDB-423F-B12A-B55B10CB0BCB}" srcOrd="0" destOrd="0" presId="urn:microsoft.com/office/officeart/2005/8/layout/hProcess4"/>
    <dgm:cxn modelId="{A99CB1A4-EB1C-49E9-8842-EFCC2C35EE4C}" type="presOf" srcId="{FD66552E-02F5-4186-8C84-5132B80D5700}" destId="{2E71EC48-C36A-457D-AE6B-C7FBE708EDCA}" srcOrd="0" destOrd="0" presId="urn:microsoft.com/office/officeart/2005/8/layout/hProcess4"/>
    <dgm:cxn modelId="{3EF88687-E8BD-4183-803A-DEF35062D8E5}" srcId="{F1F9097E-D5B2-4812-A873-6D06651E977A}" destId="{E889565C-FEE5-45CB-BBF2-7BAFDC5E86AD}" srcOrd="1" destOrd="0" parTransId="{FFC48E12-AE89-4EC8-952B-E3B32959E557}" sibTransId="{FD66552E-02F5-4186-8C84-5132B80D5700}"/>
    <dgm:cxn modelId="{E602479F-4525-45A2-9FD4-F13CCDE4575E}" type="presOf" srcId="{B0843661-F98B-4A8E-8454-A3C393DB926F}" destId="{E90F28AE-D1FD-4647-8EF8-001274CF2E5D}" srcOrd="0" destOrd="0" presId="urn:microsoft.com/office/officeart/2005/8/layout/hProcess4"/>
    <dgm:cxn modelId="{039DF9A6-ED1C-4C46-B852-2A7BD54B4472}" type="presOf" srcId="{5A344253-0FE1-4948-B1CE-D6E4236272C6}" destId="{D56738AF-53AC-434B-AA10-4FC3CCDAF884}" srcOrd="1" destOrd="3" presId="urn:microsoft.com/office/officeart/2005/8/layout/hProcess4"/>
    <dgm:cxn modelId="{72F3376C-570C-4FC4-87E3-B6ABBF9B1379}" type="presOf" srcId="{2CE0134E-F65C-4BA2-9382-199DDE65FCA9}" destId="{7C9A785F-FEDB-423F-B12A-B55B10CB0BCB}" srcOrd="0" destOrd="2" presId="urn:microsoft.com/office/officeart/2005/8/layout/hProcess4"/>
    <dgm:cxn modelId="{21C63583-8BDB-44F7-BE6C-E1B065EFF8F6}" srcId="{E889565C-FEE5-45CB-BBF2-7BAFDC5E86AD}" destId="{C9B4ACC8-33EF-4481-8299-F47AF0709EC3}" srcOrd="0" destOrd="0" parTransId="{3E2CB353-0CC2-44CC-A75C-A3CA9FA424B8}" sibTransId="{77E2C382-AD7F-4970-A8B4-992CED06A246}"/>
    <dgm:cxn modelId="{A7F1BA49-85B6-4B01-A6D0-76BC4A3531ED}" srcId="{F1F9097E-D5B2-4812-A873-6D06651E977A}" destId="{EA4B6A46-C8B0-4019-A103-0014F41EBE02}" srcOrd="2" destOrd="0" parTransId="{E5724725-2A44-4840-859F-505DACB80F07}" sibTransId="{35361079-B50A-473D-8F26-5745C5F93C57}"/>
    <dgm:cxn modelId="{9DD00556-7737-4EC7-9F18-A24BE2F8ACC2}" type="presOf" srcId="{C9B4ACC8-33EF-4481-8299-F47AF0709EC3}" destId="{0E2D8A15-D752-4948-98DA-2DEF9F1D3269}" srcOrd="0" destOrd="0" presId="urn:microsoft.com/office/officeart/2005/8/layout/hProcess4"/>
    <dgm:cxn modelId="{B98644EC-8908-418E-A096-2178F74E458A}" srcId="{E889565C-FEE5-45CB-BBF2-7BAFDC5E86AD}" destId="{6E03DDFD-367C-4285-967F-F51099CF0BE3}" srcOrd="1" destOrd="0" parTransId="{200FA9C4-C1EF-4974-9516-9FF3B30E8234}" sibTransId="{C1243051-5A16-4971-B7AE-904DAC54E823}"/>
    <dgm:cxn modelId="{218649B5-8E63-4922-BCC5-3DA5AE0251C4}" type="presOf" srcId="{F1F9097E-D5B2-4812-A873-6D06651E977A}" destId="{7B9BC80D-3218-4FA0-80D8-9D0624B710A6}" srcOrd="0" destOrd="0" presId="urn:microsoft.com/office/officeart/2005/8/layout/hProcess4"/>
    <dgm:cxn modelId="{5C85BEFB-28C5-48DB-A75A-0F0AA03780D7}" type="presOf" srcId="{2CE0134E-F65C-4BA2-9382-199DDE65FCA9}" destId="{D56738AF-53AC-434B-AA10-4FC3CCDAF884}" srcOrd="1" destOrd="2" presId="urn:microsoft.com/office/officeart/2005/8/layout/hProcess4"/>
    <dgm:cxn modelId="{053CA611-71C6-4EA1-B09D-94DD5BDD384F}" type="presOf" srcId="{C9B4ACC8-33EF-4481-8299-F47AF0709EC3}" destId="{B752837B-9091-4AEC-845D-261586C1A8C7}" srcOrd="1" destOrd="0" presId="urn:microsoft.com/office/officeart/2005/8/layout/hProcess4"/>
    <dgm:cxn modelId="{1266775E-1FD3-48B1-9A2A-9F4D519C4959}" srcId="{E889565C-FEE5-45CB-BBF2-7BAFDC5E86AD}" destId="{4512F302-7E94-4841-92B4-A432C159D984}" srcOrd="2" destOrd="0" parTransId="{09E3A98A-464D-4C3F-A105-951E7670003A}" sibTransId="{10D9E62C-D700-4FCA-9783-B78EDF8B6C6B}"/>
    <dgm:cxn modelId="{3CB77F39-6306-41AF-BFE7-99C5344A6BB7}" srcId="{97E7D442-734A-49DB-B5E0-3ACABC8E3F40}" destId="{2CE0134E-F65C-4BA2-9382-199DDE65FCA9}" srcOrd="2" destOrd="0" parTransId="{955571D6-FDB4-43F8-9516-9386676A6439}" sibTransId="{B81E7310-E878-4781-AF83-1E03A33858FF}"/>
    <dgm:cxn modelId="{7F16E3A5-71D0-4DAD-A2EC-90302743DBF9}" srcId="{F1F9097E-D5B2-4812-A873-6D06651E977A}" destId="{97E7D442-734A-49DB-B5E0-3ACABC8E3F40}" srcOrd="0" destOrd="0" parTransId="{472DC6FA-CA3F-4198-94F1-EA7030F72ACE}" sibTransId="{3A252993-5A7D-4BBD-AFC0-8E72C4751AA8}"/>
    <dgm:cxn modelId="{0B9F8204-3A81-4F03-91E9-243438062043}" type="presOf" srcId="{5A344253-0FE1-4948-B1CE-D6E4236272C6}" destId="{7C9A785F-FEDB-423F-B12A-B55B10CB0BCB}" srcOrd="0" destOrd="3" presId="urn:microsoft.com/office/officeart/2005/8/layout/hProcess4"/>
    <dgm:cxn modelId="{40EB1A27-C30C-4C05-B404-EA7EC3DD23F3}" type="presOf" srcId="{4512F302-7E94-4841-92B4-A432C159D984}" destId="{B752837B-9091-4AEC-845D-261586C1A8C7}" srcOrd="1" destOrd="2" presId="urn:microsoft.com/office/officeart/2005/8/layout/hProcess4"/>
    <dgm:cxn modelId="{B02EE93B-7AAA-4EE7-8B5D-63349665FBEB}" type="presOf" srcId="{6E03DDFD-367C-4285-967F-F51099CF0BE3}" destId="{0E2D8A15-D752-4948-98DA-2DEF9F1D3269}" srcOrd="0" destOrd="1" presId="urn:microsoft.com/office/officeart/2005/8/layout/hProcess4"/>
    <dgm:cxn modelId="{02F01B26-4BF0-4B01-B73D-B70BA7B25B10}" type="presOf" srcId="{B0843661-F98B-4A8E-8454-A3C393DB926F}" destId="{A463B6D8-5C45-478B-85F9-D30761511DE1}" srcOrd="1" destOrd="0" presId="urn:microsoft.com/office/officeart/2005/8/layout/hProcess4"/>
    <dgm:cxn modelId="{8945AB5F-53DE-4D04-935E-CABC32EA7178}" type="presOf" srcId="{3A252993-5A7D-4BBD-AFC0-8E72C4751AA8}" destId="{68073CC9-4183-4CEA-B8EF-60F6161CFF13}" srcOrd="0" destOrd="0" presId="urn:microsoft.com/office/officeart/2005/8/layout/hProcess4"/>
    <dgm:cxn modelId="{FC688D94-D39C-445C-B3C6-6AD41FB9DF14}" type="presOf" srcId="{6E03DDFD-367C-4285-967F-F51099CF0BE3}" destId="{B752837B-9091-4AEC-845D-261586C1A8C7}" srcOrd="1" destOrd="1" presId="urn:microsoft.com/office/officeart/2005/8/layout/hProcess4"/>
    <dgm:cxn modelId="{BBF9C6FC-4A59-49AB-9D5C-C0019C191F3B}" type="presOf" srcId="{E889565C-FEE5-45CB-BBF2-7BAFDC5E86AD}" destId="{6ECA34B9-A25F-4548-A3CF-06945950ED0F}" srcOrd="0" destOrd="0" presId="urn:microsoft.com/office/officeart/2005/8/layout/hProcess4"/>
    <dgm:cxn modelId="{B5A2136E-5E45-44A5-BF35-247A228EAD40}" type="presOf" srcId="{4512F302-7E94-4841-92B4-A432C159D984}" destId="{0E2D8A15-D752-4948-98DA-2DEF9F1D3269}" srcOrd="0" destOrd="2" presId="urn:microsoft.com/office/officeart/2005/8/layout/hProcess4"/>
    <dgm:cxn modelId="{64FDEF31-C974-4FB7-9FC0-1FE8807E3C9B}" srcId="{97E7D442-734A-49DB-B5E0-3ACABC8E3F40}" destId="{90DF4E18-E3FB-4546-BBB5-8BBF45B86F83}" srcOrd="1" destOrd="0" parTransId="{685A38BB-5D5A-481B-8991-9157D9A14257}" sibTransId="{326A4F65-EE86-4D46-8D95-3ADBCDE9FE5D}"/>
    <dgm:cxn modelId="{969AA0D0-852A-4715-BC47-DA6218992A19}" type="presOf" srcId="{90DF4E18-E3FB-4546-BBB5-8BBF45B86F83}" destId="{7C9A785F-FEDB-423F-B12A-B55B10CB0BCB}" srcOrd="0" destOrd="1" presId="urn:microsoft.com/office/officeart/2005/8/layout/hProcess4"/>
    <dgm:cxn modelId="{FB42AA95-1BAA-4457-B95E-EEF96342AFA9}" type="presOf" srcId="{97E7D442-734A-49DB-B5E0-3ACABC8E3F40}" destId="{EE191160-6547-45B9-BB42-070F5740F747}" srcOrd="0" destOrd="0" presId="urn:microsoft.com/office/officeart/2005/8/layout/hProcess4"/>
    <dgm:cxn modelId="{8E79E47B-A532-4935-AEC3-33D6B5918D6C}" srcId="{97E7D442-734A-49DB-B5E0-3ACABC8E3F40}" destId="{5A344253-0FE1-4948-B1CE-D6E4236272C6}" srcOrd="3" destOrd="0" parTransId="{CB92A194-F618-4758-94C5-186BB8AAFB18}" sibTransId="{DF7A57FE-879E-4F84-8BA8-7352735DEF8D}"/>
    <dgm:cxn modelId="{3C68DE06-D159-4A69-92CA-D15F89B3F245}" type="presOf" srcId="{1ED7AA50-D70F-436B-85CD-8A437CA18435}" destId="{D56738AF-53AC-434B-AA10-4FC3CCDAF884}" srcOrd="1" destOrd="0" presId="urn:microsoft.com/office/officeart/2005/8/layout/hProcess4"/>
    <dgm:cxn modelId="{113EFCC8-5B77-4C63-BDD7-91E0B141CBA9}" type="presOf" srcId="{EA4B6A46-C8B0-4019-A103-0014F41EBE02}" destId="{5ED81070-1AF2-45B5-B477-73BEAA17A4CE}" srcOrd="0" destOrd="0" presId="urn:microsoft.com/office/officeart/2005/8/layout/hProcess4"/>
    <dgm:cxn modelId="{A131183B-B3AC-41D1-B572-2E22186C3F63}" srcId="{EA4B6A46-C8B0-4019-A103-0014F41EBE02}" destId="{B0843661-F98B-4A8E-8454-A3C393DB926F}" srcOrd="0" destOrd="0" parTransId="{0A1CF443-CB7D-443B-A62B-3FEF178C53ED}" sibTransId="{7A959D42-4E1B-48D9-B00B-299382E05639}"/>
    <dgm:cxn modelId="{491D9D44-CBC1-47AD-A7FA-38997F7C9417}" type="presParOf" srcId="{7B9BC80D-3218-4FA0-80D8-9D0624B710A6}" destId="{3DFF009E-7837-4C32-A39E-1EE7269401C2}" srcOrd="0" destOrd="0" presId="urn:microsoft.com/office/officeart/2005/8/layout/hProcess4"/>
    <dgm:cxn modelId="{E7BAE92F-B877-4354-AD5F-38E44D9B8158}" type="presParOf" srcId="{7B9BC80D-3218-4FA0-80D8-9D0624B710A6}" destId="{16A830EE-2B62-4712-BAA8-8ED420F57D80}" srcOrd="1" destOrd="0" presId="urn:microsoft.com/office/officeart/2005/8/layout/hProcess4"/>
    <dgm:cxn modelId="{DB66D275-A2C8-4109-AD43-B89445A40D1D}" type="presParOf" srcId="{7B9BC80D-3218-4FA0-80D8-9D0624B710A6}" destId="{2C2F90E2-BA78-46DB-B725-3BB415FEEA3D}" srcOrd="2" destOrd="0" presId="urn:microsoft.com/office/officeart/2005/8/layout/hProcess4"/>
    <dgm:cxn modelId="{947326FE-51D4-40AA-8B22-A6742F983CC8}" type="presParOf" srcId="{2C2F90E2-BA78-46DB-B725-3BB415FEEA3D}" destId="{4E474ECF-7468-462E-A550-785AC5391D18}" srcOrd="0" destOrd="0" presId="urn:microsoft.com/office/officeart/2005/8/layout/hProcess4"/>
    <dgm:cxn modelId="{627FDA62-C83A-4EB3-84D9-C242BF376B04}" type="presParOf" srcId="{4E474ECF-7468-462E-A550-785AC5391D18}" destId="{86BD9DC3-3B76-4E3F-A840-BA50DF52E43B}" srcOrd="0" destOrd="0" presId="urn:microsoft.com/office/officeart/2005/8/layout/hProcess4"/>
    <dgm:cxn modelId="{3CE6DEDF-0FC3-4B11-B561-E31424C47FB5}" type="presParOf" srcId="{4E474ECF-7468-462E-A550-785AC5391D18}" destId="{7C9A785F-FEDB-423F-B12A-B55B10CB0BCB}" srcOrd="1" destOrd="0" presId="urn:microsoft.com/office/officeart/2005/8/layout/hProcess4"/>
    <dgm:cxn modelId="{ADEF90BD-2F21-427B-B10F-4F65CE418984}" type="presParOf" srcId="{4E474ECF-7468-462E-A550-785AC5391D18}" destId="{D56738AF-53AC-434B-AA10-4FC3CCDAF884}" srcOrd="2" destOrd="0" presId="urn:microsoft.com/office/officeart/2005/8/layout/hProcess4"/>
    <dgm:cxn modelId="{CD43CFCC-3858-4CFB-A2BF-C44BA76FE67E}" type="presParOf" srcId="{4E474ECF-7468-462E-A550-785AC5391D18}" destId="{EE191160-6547-45B9-BB42-070F5740F747}" srcOrd="3" destOrd="0" presId="urn:microsoft.com/office/officeart/2005/8/layout/hProcess4"/>
    <dgm:cxn modelId="{3153F588-31CF-4CF0-A54F-77D07386F50A}" type="presParOf" srcId="{4E474ECF-7468-462E-A550-785AC5391D18}" destId="{AB9F22EB-C794-48E3-9DF4-E90E953A0DFF}" srcOrd="4" destOrd="0" presId="urn:microsoft.com/office/officeart/2005/8/layout/hProcess4"/>
    <dgm:cxn modelId="{A60136C5-AB92-45CF-B067-2EC17FEDABE0}" type="presParOf" srcId="{2C2F90E2-BA78-46DB-B725-3BB415FEEA3D}" destId="{68073CC9-4183-4CEA-B8EF-60F6161CFF13}" srcOrd="1" destOrd="0" presId="urn:microsoft.com/office/officeart/2005/8/layout/hProcess4"/>
    <dgm:cxn modelId="{1DC927EB-953A-4C7B-8E0B-B32B49AE0F66}" type="presParOf" srcId="{2C2F90E2-BA78-46DB-B725-3BB415FEEA3D}" destId="{8B13A609-5B25-4046-B3C0-80749ACFF52E}" srcOrd="2" destOrd="0" presId="urn:microsoft.com/office/officeart/2005/8/layout/hProcess4"/>
    <dgm:cxn modelId="{C0C05142-82A7-42DB-B117-DD8797CE95AB}" type="presParOf" srcId="{8B13A609-5B25-4046-B3C0-80749ACFF52E}" destId="{6570D3BC-040D-4F91-9291-14309E801226}" srcOrd="0" destOrd="0" presId="urn:microsoft.com/office/officeart/2005/8/layout/hProcess4"/>
    <dgm:cxn modelId="{8CE19FC1-FE5F-45FA-BAA1-C3A8F137B9A5}" type="presParOf" srcId="{8B13A609-5B25-4046-B3C0-80749ACFF52E}" destId="{0E2D8A15-D752-4948-98DA-2DEF9F1D3269}" srcOrd="1" destOrd="0" presId="urn:microsoft.com/office/officeart/2005/8/layout/hProcess4"/>
    <dgm:cxn modelId="{DFC66F52-462B-48F6-8332-799F20BF5D9A}" type="presParOf" srcId="{8B13A609-5B25-4046-B3C0-80749ACFF52E}" destId="{B752837B-9091-4AEC-845D-261586C1A8C7}" srcOrd="2" destOrd="0" presId="urn:microsoft.com/office/officeart/2005/8/layout/hProcess4"/>
    <dgm:cxn modelId="{067CC5C5-E5ED-4968-AE2E-72C90D1C3320}" type="presParOf" srcId="{8B13A609-5B25-4046-B3C0-80749ACFF52E}" destId="{6ECA34B9-A25F-4548-A3CF-06945950ED0F}" srcOrd="3" destOrd="0" presId="urn:microsoft.com/office/officeart/2005/8/layout/hProcess4"/>
    <dgm:cxn modelId="{5F5DFCE5-6CF7-4538-9D23-F753BD53C815}" type="presParOf" srcId="{8B13A609-5B25-4046-B3C0-80749ACFF52E}" destId="{171B6D50-CB0F-4A65-AB03-6DFBF6A9D619}" srcOrd="4" destOrd="0" presId="urn:microsoft.com/office/officeart/2005/8/layout/hProcess4"/>
    <dgm:cxn modelId="{06020631-A069-45FF-A766-FAB5902E0C70}" type="presParOf" srcId="{2C2F90E2-BA78-46DB-B725-3BB415FEEA3D}" destId="{2E71EC48-C36A-457D-AE6B-C7FBE708EDCA}" srcOrd="3" destOrd="0" presId="urn:microsoft.com/office/officeart/2005/8/layout/hProcess4"/>
    <dgm:cxn modelId="{3E527316-18AF-4BE0-ABBB-336127841F64}" type="presParOf" srcId="{2C2F90E2-BA78-46DB-B725-3BB415FEEA3D}" destId="{B3016088-2A2F-433D-88E3-7152B1C20ADA}" srcOrd="4" destOrd="0" presId="urn:microsoft.com/office/officeart/2005/8/layout/hProcess4"/>
    <dgm:cxn modelId="{A88E8EF2-41D2-4632-94B5-7FCFA8A42739}" type="presParOf" srcId="{B3016088-2A2F-433D-88E3-7152B1C20ADA}" destId="{44D86532-92BD-47DA-A42E-FD575E185907}" srcOrd="0" destOrd="0" presId="urn:microsoft.com/office/officeart/2005/8/layout/hProcess4"/>
    <dgm:cxn modelId="{359B0218-ACCF-41DE-BBE2-584CB4CD6E23}" type="presParOf" srcId="{B3016088-2A2F-433D-88E3-7152B1C20ADA}" destId="{E90F28AE-D1FD-4647-8EF8-001274CF2E5D}" srcOrd="1" destOrd="0" presId="urn:microsoft.com/office/officeart/2005/8/layout/hProcess4"/>
    <dgm:cxn modelId="{443AEB7D-758A-4F0F-B208-B497155ABBB0}" type="presParOf" srcId="{B3016088-2A2F-433D-88E3-7152B1C20ADA}" destId="{A463B6D8-5C45-478B-85F9-D30761511DE1}" srcOrd="2" destOrd="0" presId="urn:microsoft.com/office/officeart/2005/8/layout/hProcess4"/>
    <dgm:cxn modelId="{34F56779-C420-4B3E-9A08-2BC57B004EF4}" type="presParOf" srcId="{B3016088-2A2F-433D-88E3-7152B1C20ADA}" destId="{5ED81070-1AF2-45B5-B477-73BEAA17A4CE}" srcOrd="3" destOrd="0" presId="urn:microsoft.com/office/officeart/2005/8/layout/hProcess4"/>
    <dgm:cxn modelId="{CE3052CC-A3E8-41E0-914B-C6D1AF8A93A8}" type="presParOf" srcId="{B3016088-2A2F-433D-88E3-7152B1C20ADA}" destId="{A62CA0A5-FC57-477A-96D8-2B0D23163AAE}" srcOrd="4" destOrd="0" presId="urn:microsoft.com/office/officeart/2005/8/layout/hProcess4"/>
  </dgm:cxnLst>
  <dgm:bg>
    <a:solidFill>
      <a:srgbClr val="9DDFCE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9A785F-FEDB-423F-B12A-B55B10CB0BCB}">
      <dsp:nvSpPr>
        <dsp:cNvPr id="0" name=""/>
        <dsp:cNvSpPr/>
      </dsp:nvSpPr>
      <dsp:spPr>
        <a:xfrm>
          <a:off x="140954" y="277255"/>
          <a:ext cx="3577142" cy="5312889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h-TH" sz="2000" kern="1200" dirty="0">
            <a:latin typeface="Angsana New" pitchFamily="18" charset="-34"/>
            <a:cs typeface="Angsana New" pitchFamily="18" charset="-34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h-TH" sz="2600" kern="1200" dirty="0">
            <a:latin typeface="Angsana New" pitchFamily="18" charset="-34"/>
            <a:cs typeface="Angsana New" pitchFamily="18" charset="-34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600" b="1" kern="1200" dirty="0" smtClean="0">
              <a:effectLst/>
              <a:latin typeface="Angsana New" pitchFamily="18" charset="-34"/>
              <a:ea typeface="Calibri"/>
              <a:cs typeface="Angsana New" pitchFamily="18" charset="-34"/>
            </a:rPr>
            <a:t>ระดับค่าน้ำตาลอยู่ในเกณฑ์ที่ควบคุมได้ หมายถึง </a:t>
          </a:r>
          <a:r>
            <a:rPr lang="th-TH" sz="2600" kern="1200" dirty="0" smtClean="0">
              <a:effectLst/>
              <a:latin typeface="Angsana New" pitchFamily="18" charset="-34"/>
              <a:ea typeface="Calibri"/>
              <a:cs typeface="Angsana New" pitchFamily="18" charset="-34"/>
            </a:rPr>
            <a:t>ค่าระดับ </a:t>
          </a:r>
          <a:r>
            <a:rPr lang="en-US" sz="2600" kern="1200" dirty="0" smtClean="0">
              <a:effectLst/>
              <a:latin typeface="Angsana New" pitchFamily="18" charset="-34"/>
              <a:ea typeface="Calibri"/>
              <a:cs typeface="Angsana New" pitchFamily="18" charset="-34"/>
            </a:rPr>
            <a:t>HbA1c </a:t>
          </a:r>
          <a:r>
            <a:rPr lang="th-TH" sz="2600" kern="1200" dirty="0" smtClean="0">
              <a:effectLst/>
              <a:latin typeface="Angsana New" pitchFamily="18" charset="-34"/>
              <a:ea typeface="Calibri"/>
              <a:cs typeface="Angsana New" pitchFamily="18" charset="-34"/>
            </a:rPr>
            <a:t>ครั้งสุดท้าย น้อยกว่า 7 </a:t>
          </a:r>
          <a:r>
            <a:rPr lang="en-US" sz="2600" kern="1200" dirty="0" smtClean="0">
              <a:effectLst/>
              <a:latin typeface="Angsana New" pitchFamily="18" charset="-34"/>
              <a:ea typeface="Calibri"/>
              <a:cs typeface="Angsana New" pitchFamily="18" charset="-34"/>
            </a:rPr>
            <a:t>mg% </a:t>
          </a:r>
          <a:r>
            <a:rPr lang="th-TH" sz="2600" kern="1200" dirty="0" smtClean="0">
              <a:effectLst/>
              <a:latin typeface="Angsana New" pitchFamily="18" charset="-34"/>
              <a:ea typeface="Calibri"/>
              <a:cs typeface="Angsana New" pitchFamily="18" charset="-34"/>
            </a:rPr>
            <a:t>ในปีงบประมาณที่วิเคราะห์ </a:t>
          </a:r>
          <a:endParaRPr lang="th-TH" sz="2600" kern="1200" dirty="0">
            <a:latin typeface="Angsana New" pitchFamily="18" charset="-34"/>
            <a:cs typeface="Angsana New" pitchFamily="18" charset="-34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600" b="1" kern="1200" dirty="0" smtClean="0">
              <a:effectLst/>
              <a:latin typeface="Angsana New" pitchFamily="18" charset="-34"/>
              <a:ea typeface="Times New Roman"/>
              <a:cs typeface="Angsana New" pitchFamily="18" charset="-34"/>
            </a:rPr>
            <a:t>ผู้ป่วยเบาหวาน</a:t>
          </a:r>
          <a:r>
            <a:rPr lang="th-TH" sz="2600" b="1" kern="1200" dirty="0" smtClean="0">
              <a:effectLst/>
              <a:latin typeface="Angsana New" pitchFamily="18" charset="-34"/>
              <a:ea typeface="Calibri"/>
              <a:cs typeface="Angsana New" pitchFamily="18" charset="-34"/>
            </a:rPr>
            <a:t>ที่ลงทะเบียนและอยู่ในพื้นที่รับผิดชอบ</a:t>
          </a:r>
          <a:r>
            <a:rPr lang="th-TH" sz="2600" b="1" kern="1200" dirty="0" smtClean="0">
              <a:effectLst/>
              <a:latin typeface="Angsana New" pitchFamily="18" charset="-34"/>
              <a:ea typeface="Times New Roman"/>
              <a:cs typeface="Angsana New" pitchFamily="18" charset="-34"/>
            </a:rPr>
            <a:t> หมายถึง</a:t>
          </a:r>
          <a:r>
            <a:rPr lang="th-TH" sz="2600" kern="1200" dirty="0" smtClean="0">
              <a:effectLst/>
              <a:latin typeface="Angsana New" pitchFamily="18" charset="-34"/>
              <a:ea typeface="Times New Roman"/>
              <a:cs typeface="Angsana New" pitchFamily="18" charset="-34"/>
            </a:rPr>
            <a:t> ผู้ป่วยที่ถูกวินิจฉัยด้วยรหัสโรค </a:t>
          </a:r>
          <a:r>
            <a:rPr lang="en-US" sz="2600" kern="1200" dirty="0" smtClean="0">
              <a:effectLst/>
              <a:latin typeface="Angsana New" pitchFamily="18" charset="-34"/>
              <a:ea typeface="Times New Roman"/>
              <a:cs typeface="Angsana New" pitchFamily="18" charset="-34"/>
            </a:rPr>
            <a:t>ICD10  = E10 - E14  </a:t>
          </a:r>
          <a:r>
            <a:rPr lang="th-TH" sz="2600" kern="1200" dirty="0" smtClean="0">
              <a:effectLst/>
              <a:latin typeface="Angsana New" pitchFamily="18" charset="-34"/>
              <a:ea typeface="Times New Roman"/>
              <a:cs typeface="Angsana New" pitchFamily="18" charset="-34"/>
            </a:rPr>
            <a:t>และ </a:t>
          </a:r>
          <a:r>
            <a:rPr lang="en-US" sz="2600" kern="1200" spc="-30" dirty="0" smtClean="0">
              <a:effectLst/>
              <a:latin typeface="Angsana New" pitchFamily="18" charset="-34"/>
              <a:ea typeface="Times New Roman"/>
              <a:cs typeface="Angsana New" pitchFamily="18" charset="-34"/>
            </a:rPr>
            <a:t>Type area = 1</a:t>
          </a:r>
          <a:r>
            <a:rPr lang="th-TH" sz="2600" kern="1200" spc="-30" dirty="0" smtClean="0">
              <a:effectLst/>
              <a:latin typeface="Angsana New" pitchFamily="18" charset="-34"/>
              <a:ea typeface="Times New Roman"/>
              <a:cs typeface="Angsana New" pitchFamily="18" charset="-34"/>
            </a:rPr>
            <a:t> และ </a:t>
          </a:r>
          <a:r>
            <a:rPr lang="en-US" sz="2600" kern="1200" spc="-30" dirty="0" smtClean="0">
              <a:effectLst/>
              <a:latin typeface="Angsana New" pitchFamily="18" charset="-34"/>
              <a:ea typeface="Times New Roman"/>
              <a:cs typeface="Angsana New" pitchFamily="18" charset="-34"/>
            </a:rPr>
            <a:t>3</a:t>
          </a:r>
          <a:endParaRPr lang="en-US" sz="2600" kern="1200" dirty="0">
            <a:effectLst/>
            <a:latin typeface="Angsana New" pitchFamily="18" charset="-34"/>
            <a:ea typeface="Calibri"/>
            <a:cs typeface="Angsana New" pitchFamily="18" charset="-34"/>
          </a:endParaRPr>
        </a:p>
      </dsp:txBody>
      <dsp:txXfrm>
        <a:off x="245725" y="382026"/>
        <a:ext cx="3367600" cy="3964870"/>
      </dsp:txXfrm>
    </dsp:sp>
    <dsp:sp modelId="{68073CC9-4183-4CEA-B8EF-60F6161CFF13}">
      <dsp:nvSpPr>
        <dsp:cNvPr id="0" name=""/>
        <dsp:cNvSpPr/>
      </dsp:nvSpPr>
      <dsp:spPr>
        <a:xfrm rot="1510483">
          <a:off x="3300951" y="2930098"/>
          <a:ext cx="2458029" cy="3278203"/>
        </a:xfrm>
        <a:prstGeom prst="leftCircularArrow">
          <a:avLst>
            <a:gd name="adj1" fmla="val 1246"/>
            <a:gd name="adj2" fmla="val 146705"/>
            <a:gd name="adj3" fmla="val 20934712"/>
            <a:gd name="adj4" fmla="val 6436985"/>
            <a:gd name="adj5" fmla="val 1453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191160-6547-45B9-BB42-070F5740F747}">
      <dsp:nvSpPr>
        <dsp:cNvPr id="0" name=""/>
        <dsp:cNvSpPr/>
      </dsp:nvSpPr>
      <dsp:spPr>
        <a:xfrm>
          <a:off x="2349455" y="5343373"/>
          <a:ext cx="1317751" cy="5240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600" kern="1200" dirty="0" smtClean="0"/>
            <a:t>คำอธิบาย</a:t>
          </a:r>
          <a:endParaRPr lang="th-TH" sz="2600" kern="1200" dirty="0"/>
        </a:p>
      </dsp:txBody>
      <dsp:txXfrm>
        <a:off x="2364803" y="5358721"/>
        <a:ext cx="1287055" cy="493330"/>
      </dsp:txXfrm>
    </dsp:sp>
    <dsp:sp modelId="{0E2D8A15-D752-4948-98DA-2DEF9F1D3269}">
      <dsp:nvSpPr>
        <dsp:cNvPr id="0" name=""/>
        <dsp:cNvSpPr/>
      </dsp:nvSpPr>
      <dsp:spPr>
        <a:xfrm>
          <a:off x="3886197" y="1086787"/>
          <a:ext cx="2935484" cy="3982903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  <a:alpha val="9000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400" b="1" kern="1200" dirty="0" smtClean="0">
              <a:latin typeface="Angsana New" pitchFamily="18" charset="-34"/>
              <a:cs typeface="Angsana New" pitchFamily="18" charset="-34"/>
            </a:rPr>
            <a:t>(</a:t>
          </a:r>
          <a:r>
            <a:rPr lang="en-US" sz="2400" b="1" kern="1200" dirty="0" smtClean="0">
              <a:latin typeface="Angsana New" pitchFamily="18" charset="-34"/>
              <a:cs typeface="Angsana New" pitchFamily="18" charset="-34"/>
            </a:rPr>
            <a:t>A/B</a:t>
          </a:r>
          <a:r>
            <a:rPr lang="th-TH" sz="2400" b="1" kern="1200" dirty="0" smtClean="0">
              <a:latin typeface="Angsana New" pitchFamily="18" charset="-34"/>
              <a:cs typeface="Angsana New" pitchFamily="18" charset="-34"/>
            </a:rPr>
            <a:t>) </a:t>
          </a:r>
          <a:r>
            <a:rPr lang="en-US" sz="2400" b="1" kern="1200" dirty="0" smtClean="0">
              <a:latin typeface="Angsana New" pitchFamily="18" charset="-34"/>
              <a:cs typeface="Angsana New" pitchFamily="18" charset="-34"/>
            </a:rPr>
            <a:t>x 100</a:t>
          </a:r>
          <a:endParaRPr lang="th-TH" sz="2400" b="1" kern="1200" dirty="0">
            <a:latin typeface="Angsana New" pitchFamily="18" charset="-34"/>
            <a:cs typeface="Angsana New" pitchFamily="18" charset="-34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Angsana New" pitchFamily="18" charset="-34"/>
              <a:cs typeface="Angsana New" pitchFamily="18" charset="-34"/>
            </a:rPr>
            <a:t>A = </a:t>
          </a:r>
          <a:r>
            <a:rPr lang="th-TH" sz="2000" kern="1200" dirty="0" smtClean="0">
              <a:latin typeface="Angsana New" pitchFamily="18" charset="-34"/>
              <a:cs typeface="Angsana New" pitchFamily="18" charset="-34"/>
            </a:rPr>
            <a:t>จำนวนผู้ป่วยโรคเบาหวานที่ลงทะเบียนและอยู่ในพื้นที่รับผิดชอบ ที่ระดับค่าน้ำตาลอยู่ในเกณฑ์ที่ควบคุมได้ </a:t>
          </a:r>
          <a:endParaRPr lang="th-TH" sz="2000" kern="1200" dirty="0">
            <a:latin typeface="Angsana New" pitchFamily="18" charset="-34"/>
            <a:cs typeface="Angsana New" pitchFamily="18" charset="-34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Angsana New" pitchFamily="18" charset="-34"/>
              <a:cs typeface="Angsana New" pitchFamily="18" charset="-34"/>
            </a:rPr>
            <a:t>B = </a:t>
          </a:r>
          <a:r>
            <a:rPr lang="th-TH" sz="2000" kern="1200" dirty="0" smtClean="0">
              <a:latin typeface="Angsana New" pitchFamily="18" charset="-34"/>
              <a:cs typeface="Angsana New" pitchFamily="18" charset="-34"/>
            </a:rPr>
            <a:t>จำนวนผู้ป่วยโรคเบาหวานที่ลงทะเบียนและอยู่ในพื้นที่รับผิดชอบ  </a:t>
          </a:r>
          <a:endParaRPr lang="th-TH" sz="2000" kern="1200" dirty="0">
            <a:latin typeface="Angsana New" pitchFamily="18" charset="-34"/>
            <a:cs typeface="Angsana New" pitchFamily="18" charset="-34"/>
          </a:endParaRPr>
        </a:p>
      </dsp:txBody>
      <dsp:txXfrm>
        <a:off x="3972174" y="2026243"/>
        <a:ext cx="2763530" cy="2957469"/>
      </dsp:txXfrm>
    </dsp:sp>
    <dsp:sp modelId="{2E71EC48-C36A-457D-AE6B-C7FBE708EDCA}">
      <dsp:nvSpPr>
        <dsp:cNvPr id="0" name=""/>
        <dsp:cNvSpPr/>
      </dsp:nvSpPr>
      <dsp:spPr>
        <a:xfrm>
          <a:off x="5556743" y="639883"/>
          <a:ext cx="2487280" cy="2487280"/>
        </a:xfrm>
        <a:prstGeom prst="circularArrow">
          <a:avLst>
            <a:gd name="adj1" fmla="val 1642"/>
            <a:gd name="adj2" fmla="val 195087"/>
            <a:gd name="adj3" fmla="val 20691487"/>
            <a:gd name="adj4" fmla="val 13637596"/>
            <a:gd name="adj5" fmla="val 1915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CA34B9-A25F-4548-A3CF-06945950ED0F}">
      <dsp:nvSpPr>
        <dsp:cNvPr id="0" name=""/>
        <dsp:cNvSpPr/>
      </dsp:nvSpPr>
      <dsp:spPr>
        <a:xfrm>
          <a:off x="4980683" y="1258101"/>
          <a:ext cx="1715436" cy="6694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>
              <a:cs typeface="+mj-cs"/>
            </a:rPr>
            <a:t>สูตรคำนวณ</a:t>
          </a:r>
          <a:endParaRPr lang="th-TH" sz="2000" kern="1200" dirty="0">
            <a:latin typeface="Angsana New" pitchFamily="18" charset="-34"/>
            <a:cs typeface="+mj-cs"/>
          </a:endParaRPr>
        </a:p>
      </dsp:txBody>
      <dsp:txXfrm>
        <a:off x="5000290" y="1277708"/>
        <a:ext cx="1676222" cy="630208"/>
      </dsp:txXfrm>
    </dsp:sp>
    <dsp:sp modelId="{E90F28AE-D1FD-4647-8EF8-001274CF2E5D}">
      <dsp:nvSpPr>
        <dsp:cNvPr id="0" name=""/>
        <dsp:cNvSpPr/>
      </dsp:nvSpPr>
      <dsp:spPr>
        <a:xfrm>
          <a:off x="6970925" y="1339836"/>
          <a:ext cx="2022238" cy="2875367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  <a:alpha val="90000"/>
          </a:schemeClr>
        </a:solidFill>
        <a:ln w="9525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400" kern="1200" dirty="0" smtClean="0">
              <a:effectLst/>
              <a:latin typeface="Angsana New" pitchFamily="18" charset="-34"/>
              <a:ea typeface="Times New Roman"/>
              <a:cs typeface="Angsana New" pitchFamily="18" charset="-34"/>
            </a:rPr>
            <a:t>ผู้ป่วยโรคเบาหวานสามมารถควบคุมระดับน้ำตาลได้</a:t>
          </a:r>
          <a:r>
            <a:rPr lang="th-TH" sz="2400" kern="1200" spc="-30" dirty="0" smtClean="0">
              <a:effectLst/>
              <a:latin typeface="Angsana New" pitchFamily="18" charset="-34"/>
              <a:ea typeface="Times New Roman"/>
              <a:cs typeface="Angsana New" pitchFamily="18" charset="-34"/>
            </a:rPr>
            <a:t> </a:t>
          </a:r>
          <a:r>
            <a:rPr lang="th-TH" sz="2400" kern="1200" dirty="0" smtClean="0">
              <a:effectLst/>
              <a:latin typeface="Angsana New" pitchFamily="18" charset="-34"/>
              <a:ea typeface="Calibri"/>
              <a:cs typeface="Angsana New" pitchFamily="18" charset="-34"/>
            </a:rPr>
            <a:t>มากกว่าหรือเท่ากับ</a:t>
          </a:r>
          <a:endParaRPr lang="th-TH" sz="2400" b="1" kern="1200" dirty="0"/>
        </a:p>
      </dsp:txBody>
      <dsp:txXfrm>
        <a:off x="7030154" y="1399065"/>
        <a:ext cx="1903780" cy="2140759"/>
      </dsp:txXfrm>
    </dsp:sp>
    <dsp:sp modelId="{5ED81070-1AF2-45B5-B477-73BEAA17A4CE}">
      <dsp:nvSpPr>
        <dsp:cNvPr id="0" name=""/>
        <dsp:cNvSpPr/>
      </dsp:nvSpPr>
      <dsp:spPr>
        <a:xfrm>
          <a:off x="7176675" y="3711573"/>
          <a:ext cx="1967324" cy="6821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เกณฑ์เป้าหมาย</a:t>
          </a:r>
          <a:endParaRPr lang="th-TH" sz="2800" kern="1200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dsp:txBody>
      <dsp:txXfrm>
        <a:off x="7196653" y="3731551"/>
        <a:ext cx="1927368" cy="6421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0.09167</cdr:x>
      <cdr:y>0.02222</cdr:y>
    </cdr:from>
    <cdr:to>
      <cdr:x>0.97631</cdr:x>
      <cdr:y>0.17269</cdr:y>
    </cdr:to>
    <cdr:sp macro="" textlink="">
      <cdr:nvSpPr>
        <cdr:cNvPr id="6" name="คำบรรยายภาพแบบสี่เหลี่ยม 5"/>
        <cdr:cNvSpPr/>
      </cdr:nvSpPr>
      <cdr:spPr>
        <a:xfrm xmlns:a="http://schemas.openxmlformats.org/drawingml/2006/main">
          <a:off x="838200" y="152400"/>
          <a:ext cx="8089148" cy="1031923"/>
        </a:xfrm>
        <a:prstGeom xmlns:a="http://schemas.openxmlformats.org/drawingml/2006/main" prst="wedgeRectCallout">
          <a:avLst>
            <a:gd name="adj1" fmla="val -21407"/>
            <a:gd name="adj2" fmla="val 102454"/>
          </a:avLst>
        </a:prstGeom>
        <a:solidFill xmlns:a="http://schemas.openxmlformats.org/drawingml/2006/main">
          <a:schemeClr val="accent5">
            <a:lumMod val="50000"/>
          </a:schemeClr>
        </a:solidFill>
        <a:ln xmlns:a="http://schemas.openxmlformats.org/drawingml/2006/main">
          <a:noFill/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th-TH" sz="2400" dirty="0" smtClean="0">
              <a:latin typeface="Angsana New" pitchFamily="18" charset="-34"/>
              <a:cs typeface="Angsana New" pitchFamily="18" charset="-34"/>
            </a:rPr>
            <a:t>จำนวนผู้ป่วยเบาหวานที่ได้รับการตรวจ </a:t>
          </a:r>
          <a:r>
            <a:rPr lang="en-US" sz="2400" dirty="0" smtClean="0">
              <a:latin typeface="Angsana New" pitchFamily="18" charset="-34"/>
              <a:cs typeface="Angsana New" pitchFamily="18" charset="-34"/>
            </a:rPr>
            <a:t>HbA1c </a:t>
          </a:r>
          <a:r>
            <a:rPr lang="th-TH" sz="2400" dirty="0" smtClean="0">
              <a:latin typeface="Angsana New" pitchFamily="18" charset="-34"/>
              <a:cs typeface="Angsana New" pitchFamily="18" charset="-34"/>
            </a:rPr>
            <a:t>จากจำนวนผู้ป่วยโรคเบาหวานทั้งหมด</a:t>
          </a:r>
        </a:p>
        <a:p xmlns:a="http://schemas.openxmlformats.org/drawingml/2006/main">
          <a:pPr algn="ctr"/>
          <a:r>
            <a:rPr lang="th-TH" sz="2400" dirty="0" smtClean="0">
              <a:latin typeface="Angsana New" pitchFamily="18" charset="-34"/>
              <a:cs typeface="Angsana New" pitchFamily="18" charset="-34"/>
            </a:rPr>
            <a:t> รายเขตสุขภาพ ปีงบประมาณ </a:t>
          </a:r>
          <a:r>
            <a:rPr lang="en-US" sz="2400" dirty="0" smtClean="0">
              <a:latin typeface="Angsana New" pitchFamily="18" charset="-34"/>
              <a:cs typeface="Angsana New" pitchFamily="18" charset="-34"/>
            </a:rPr>
            <a:t>2560</a:t>
          </a:r>
          <a:endParaRPr lang="th-TH" sz="2400" dirty="0">
            <a:latin typeface="Angsana New" pitchFamily="18" charset="-34"/>
            <a:cs typeface="Angsana New" pitchFamily="18" charset="-34"/>
          </a:endParaRPr>
        </a:p>
      </cdr:txBody>
    </cdr:sp>
  </cdr:relSizeAnchor>
  <cdr:relSizeAnchor xmlns:cdr="http://schemas.openxmlformats.org/drawingml/2006/chartDrawing">
    <cdr:from>
      <cdr:x>0.75</cdr:x>
      <cdr:y>0.2466</cdr:y>
    </cdr:from>
    <cdr:to>
      <cdr:x>1</cdr:x>
      <cdr:y>0.35313</cdr:y>
    </cdr:to>
    <cdr:sp macro="" textlink="">
      <cdr:nvSpPr>
        <cdr:cNvPr id="3" name="สี่เหลี่ยมผืนผ้า 2"/>
        <cdr:cNvSpPr/>
      </cdr:nvSpPr>
      <cdr:spPr>
        <a:xfrm xmlns:a="http://schemas.openxmlformats.org/drawingml/2006/main">
          <a:off x="6858000" y="1728787"/>
          <a:ext cx="2286000" cy="746818"/>
        </a:xfrm>
        <a:prstGeom xmlns:a="http://schemas.openxmlformats.org/drawingml/2006/main" prst="rect">
          <a:avLst/>
        </a:prstGeom>
        <a:solidFill xmlns:a="http://schemas.openxmlformats.org/drawingml/2006/main">
          <a:srgbClr val="CEAEE8"/>
        </a:solidFill>
        <a:ln xmlns:a="http://schemas.openxmlformats.org/drawingml/2006/main">
          <a:noFill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th-TH"/>
          </a:defPPr>
          <a:lvl1pPr marL="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20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ข้อมูลจาก ระบบรายงาน </a:t>
          </a:r>
          <a:r>
            <a:rPr lang="en-US" sz="20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HDC </a:t>
          </a:r>
          <a:r>
            <a:rPr lang="th-TH" sz="20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ณ วันที่</a:t>
          </a:r>
          <a:r>
            <a:rPr lang="th-TH" sz="20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 </a:t>
          </a:r>
          <a:r>
            <a:rPr lang="en-US" sz="20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31 </a:t>
          </a:r>
          <a:r>
            <a:rPr lang="th-TH" sz="20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ส.ค. </a:t>
          </a:r>
          <a:r>
            <a:rPr lang="en-US" sz="20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2560</a:t>
          </a:r>
          <a:endParaRPr lang="th-TH" sz="2000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0.91111</cdr:y>
    </cdr:from>
    <cdr:to>
      <cdr:x>0.25</cdr:x>
      <cdr:y>1</cdr:y>
    </cdr:to>
    <cdr:sp macro="" textlink="">
      <cdr:nvSpPr>
        <cdr:cNvPr id="2" name="สี่เหลี่ยมผืนผ้า 1"/>
        <cdr:cNvSpPr/>
      </cdr:nvSpPr>
      <cdr:spPr>
        <a:xfrm xmlns:a="http://schemas.openxmlformats.org/drawingml/2006/main">
          <a:off x="0" y="6248392"/>
          <a:ext cx="2286000" cy="609608"/>
        </a:xfrm>
        <a:prstGeom xmlns:a="http://schemas.openxmlformats.org/drawingml/2006/main" prst="rect">
          <a:avLst/>
        </a:prstGeom>
        <a:solidFill xmlns:a="http://schemas.openxmlformats.org/drawingml/2006/main">
          <a:srgbClr val="CEAEE8"/>
        </a:solidFill>
        <a:ln xmlns:a="http://schemas.openxmlformats.org/drawingml/2006/main">
          <a:noFill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th-TH"/>
          </a:defPPr>
          <a:lvl1pPr marL="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20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ข้อมูล </a:t>
          </a:r>
          <a:r>
            <a:rPr lang="en-US" sz="20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HDC 31 </a:t>
          </a:r>
          <a:r>
            <a:rPr lang="th-TH" sz="20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ส.ค. </a:t>
          </a:r>
          <a:r>
            <a:rPr lang="en-US" sz="20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2560</a:t>
          </a:r>
          <a:endParaRPr lang="th-TH" sz="2000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0.125</cdr:x>
      <cdr:y>0.02222</cdr:y>
    </cdr:from>
    <cdr:to>
      <cdr:x>0.86667</cdr:x>
      <cdr:y>0.18889</cdr:y>
    </cdr:to>
    <cdr:sp macro="" textlink="">
      <cdr:nvSpPr>
        <cdr:cNvPr id="2" name="สี่เหลี่ยมผืนผ้ามุมมน 1"/>
        <cdr:cNvSpPr/>
      </cdr:nvSpPr>
      <cdr:spPr>
        <a:xfrm xmlns:a="http://schemas.openxmlformats.org/drawingml/2006/main">
          <a:off x="1143000" y="152400"/>
          <a:ext cx="6781800" cy="1143000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tx2">
            <a:lumMod val="75000"/>
          </a:schemeClr>
        </a:solidFill>
        <a:ln xmlns:a="http://schemas.openxmlformats.org/drawingml/2006/main" w="38100">
          <a:solidFill>
            <a:srgbClr val="002060"/>
          </a:solidFill>
          <a:prstDash val="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th-TH" sz="2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จำนวนผู้ป่วยความดันโลหิตสูงรายใหม่ต่อแสนประชากร </a:t>
          </a:r>
        </a:p>
        <a:p xmlns:a="http://schemas.openxmlformats.org/drawingml/2006/main">
          <a:pPr algn="ctr"/>
          <a:r>
            <a:rPr lang="th-TH" sz="2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แยกตามรายเขตสุขภาพ ปีงบประมาณ </a:t>
          </a:r>
          <a:r>
            <a:rPr lang="en-US" sz="2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gsana New" pitchFamily="18" charset="-34"/>
              <a:cs typeface="Angsana New" pitchFamily="18" charset="-34"/>
            </a:rPr>
            <a:t>2560</a:t>
          </a:r>
          <a:endParaRPr lang="th-TH" sz="28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ngsana New" pitchFamily="18" charset="-34"/>
            <a:cs typeface="Angsana New" pitchFamily="18" charset="-34"/>
          </a:endParaRPr>
        </a:p>
      </cdr:txBody>
    </cdr:sp>
  </cdr:relSizeAnchor>
  <cdr:relSizeAnchor xmlns:cdr="http://schemas.openxmlformats.org/drawingml/2006/chartDrawing">
    <cdr:from>
      <cdr:x>0.75</cdr:x>
      <cdr:y>0.15556</cdr:y>
    </cdr:from>
    <cdr:to>
      <cdr:x>1</cdr:x>
      <cdr:y>0.25556</cdr:y>
    </cdr:to>
    <cdr:sp macro="" textlink="">
      <cdr:nvSpPr>
        <cdr:cNvPr id="3" name="สี่เหลี่ยมผืนผ้า 2"/>
        <cdr:cNvSpPr/>
      </cdr:nvSpPr>
      <cdr:spPr>
        <a:xfrm xmlns:a="http://schemas.openxmlformats.org/drawingml/2006/main">
          <a:off x="6858000" y="1066800"/>
          <a:ext cx="2286000" cy="685801"/>
        </a:xfrm>
        <a:prstGeom xmlns:a="http://schemas.openxmlformats.org/drawingml/2006/main" prst="rect">
          <a:avLst/>
        </a:prstGeom>
        <a:solidFill xmlns:a="http://schemas.openxmlformats.org/drawingml/2006/main">
          <a:srgbClr val="CEAEE8"/>
        </a:solidFill>
        <a:ln xmlns:a="http://schemas.openxmlformats.org/drawingml/2006/main">
          <a:noFill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th-TH"/>
          </a:defPPr>
          <a:lvl1pPr marL="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2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20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ข้อมูลจาก ระบบรายงาน </a:t>
          </a:r>
          <a:r>
            <a:rPr lang="en-US" sz="20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HDC </a:t>
          </a:r>
          <a:r>
            <a:rPr lang="th-TH" sz="20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ณ วันที่</a:t>
          </a:r>
          <a:r>
            <a:rPr lang="th-TH" sz="20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 </a:t>
          </a:r>
          <a:r>
            <a:rPr lang="en-US" sz="20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31 </a:t>
          </a:r>
          <a:r>
            <a:rPr lang="th-TH" sz="20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ส.ค. </a:t>
          </a:r>
          <a:r>
            <a:rPr lang="en-US" sz="20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2560</a:t>
          </a:r>
          <a:endParaRPr lang="th-TH" sz="2000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0.74299</cdr:x>
      <cdr:y>0.69118</cdr:y>
    </cdr:from>
    <cdr:to>
      <cdr:x>0.78573</cdr:x>
      <cdr:y>0.80882</cdr:y>
    </cdr:to>
    <cdr:sp macro="" textlink="">
      <cdr:nvSpPr>
        <cdr:cNvPr id="2" name="สี่เหลี่ยมผืนผ้า 1"/>
        <cdr:cNvSpPr/>
      </cdr:nvSpPr>
      <cdr:spPr>
        <a:xfrm xmlns:a="http://schemas.openxmlformats.org/drawingml/2006/main" rot="16200000">
          <a:off x="6509784" y="3695700"/>
          <a:ext cx="609600" cy="381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8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(28.2)2</a:t>
          </a:r>
          <a:endParaRPr lang="th-TH" sz="1800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cdr:txBody>
    </cdr:sp>
  </cdr:relSizeAnchor>
  <cdr:relSizeAnchor xmlns:cdr="http://schemas.openxmlformats.org/drawingml/2006/chartDrawing">
    <cdr:from>
      <cdr:x>0.82051</cdr:x>
      <cdr:y>0.69118</cdr:y>
    </cdr:from>
    <cdr:to>
      <cdr:x>0.8547</cdr:x>
      <cdr:y>0.82353</cdr:y>
    </cdr:to>
    <cdr:sp macro="" textlink="">
      <cdr:nvSpPr>
        <cdr:cNvPr id="3" name="สี่เหลี่ยมผืนผ้า 2"/>
        <cdr:cNvSpPr/>
      </cdr:nvSpPr>
      <cdr:spPr>
        <a:xfrm xmlns:a="http://schemas.openxmlformats.org/drawingml/2006/main" rot="16200000">
          <a:off x="7124700" y="3771900"/>
          <a:ext cx="685800" cy="3048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(26.02)</a:t>
          </a:r>
          <a:endParaRPr lang="th-TH" sz="1800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cdr:txBody>
    </cdr:sp>
  </cdr:relSizeAnchor>
  <cdr:relSizeAnchor xmlns:cdr="http://schemas.openxmlformats.org/drawingml/2006/chartDrawing">
    <cdr:from>
      <cdr:x>0.89684</cdr:x>
      <cdr:y>0.67647</cdr:y>
    </cdr:from>
    <cdr:to>
      <cdr:x>0.93103</cdr:x>
      <cdr:y>0.80882</cdr:y>
    </cdr:to>
    <cdr:sp macro="" textlink="">
      <cdr:nvSpPr>
        <cdr:cNvPr id="4" name="สี่เหลี่ยมผืนผ้า 3"/>
        <cdr:cNvSpPr/>
      </cdr:nvSpPr>
      <cdr:spPr>
        <a:xfrm xmlns:a="http://schemas.openxmlformats.org/drawingml/2006/main" rot="16200000">
          <a:off x="7805184" y="3695700"/>
          <a:ext cx="685800" cy="3048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(43.48)</a:t>
          </a:r>
          <a:endParaRPr lang="th-TH" sz="1800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cdr:txBody>
    </cdr:sp>
  </cdr:relSizeAnchor>
  <cdr:relSizeAnchor xmlns:cdr="http://schemas.openxmlformats.org/drawingml/2006/chartDrawing">
    <cdr:from>
      <cdr:x>0.96581</cdr:x>
      <cdr:y>0.69118</cdr:y>
    </cdr:from>
    <cdr:to>
      <cdr:x>1</cdr:x>
      <cdr:y>0.82353</cdr:y>
    </cdr:to>
    <cdr:sp macro="" textlink="">
      <cdr:nvSpPr>
        <cdr:cNvPr id="5" name="สี่เหลี่ยมผืนผ้า 4"/>
        <cdr:cNvSpPr/>
      </cdr:nvSpPr>
      <cdr:spPr>
        <a:xfrm xmlns:a="http://schemas.openxmlformats.org/drawingml/2006/main" rot="16200000">
          <a:off x="8420100" y="3771900"/>
          <a:ext cx="685800" cy="3048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(40.74)</a:t>
          </a:r>
        </a:p>
        <a:p xmlns:a="http://schemas.openxmlformats.org/drawingml/2006/main">
          <a:endParaRPr lang="th-TH" sz="1800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cdr:txBody>
    </cdr:sp>
  </cdr:relSizeAnchor>
  <cdr:relSizeAnchor xmlns:cdr="http://schemas.openxmlformats.org/drawingml/2006/chartDrawing">
    <cdr:from>
      <cdr:x>0.59829</cdr:x>
      <cdr:y>0.67647</cdr:y>
    </cdr:from>
    <cdr:to>
      <cdr:x>0.63248</cdr:x>
      <cdr:y>0.80882</cdr:y>
    </cdr:to>
    <cdr:sp macro="" textlink="">
      <cdr:nvSpPr>
        <cdr:cNvPr id="6" name="สี่เหลี่ยมผืนผ้า 5"/>
        <cdr:cNvSpPr/>
      </cdr:nvSpPr>
      <cdr:spPr>
        <a:xfrm xmlns:a="http://schemas.openxmlformats.org/drawingml/2006/main" rot="16200000">
          <a:off x="5143500" y="3695700"/>
          <a:ext cx="685800" cy="3048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(32.20)</a:t>
          </a:r>
          <a:endParaRPr lang="th-TH" sz="1800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cdr:txBody>
    </cdr:sp>
  </cdr:relSizeAnchor>
  <cdr:relSizeAnchor xmlns:cdr="http://schemas.openxmlformats.org/drawingml/2006/chartDrawing">
    <cdr:from>
      <cdr:x>0.29915</cdr:x>
      <cdr:y>0.69118</cdr:y>
    </cdr:from>
    <cdr:to>
      <cdr:x>0.32479</cdr:x>
      <cdr:y>0.82353</cdr:y>
    </cdr:to>
    <cdr:sp macro="" textlink="">
      <cdr:nvSpPr>
        <cdr:cNvPr id="7" name="สี่เหลี่ยมผืนผ้า 6"/>
        <cdr:cNvSpPr/>
      </cdr:nvSpPr>
      <cdr:spPr>
        <a:xfrm xmlns:a="http://schemas.openxmlformats.org/drawingml/2006/main" rot="16200000">
          <a:off x="2438400" y="3810000"/>
          <a:ext cx="685800" cy="2286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(</a:t>
          </a:r>
          <a:r>
            <a:rPr lang="en-US" sz="18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34.92)</a:t>
          </a:r>
          <a:endParaRPr lang="th-TH" sz="1800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cdr:txBody>
    </cdr:sp>
  </cdr:relSizeAnchor>
  <cdr:relSizeAnchor xmlns:cdr="http://schemas.openxmlformats.org/drawingml/2006/chartDrawing">
    <cdr:from>
      <cdr:x>0.23077</cdr:x>
      <cdr:y>0.67647</cdr:y>
    </cdr:from>
    <cdr:to>
      <cdr:x>0.26496</cdr:x>
      <cdr:y>0.83824</cdr:y>
    </cdr:to>
    <cdr:sp macro="" textlink="">
      <cdr:nvSpPr>
        <cdr:cNvPr id="8" name="สี่เหลี่ยมผืนผ้า 7"/>
        <cdr:cNvSpPr/>
      </cdr:nvSpPr>
      <cdr:spPr>
        <a:xfrm xmlns:a="http://schemas.openxmlformats.org/drawingml/2006/main" rot="16200000">
          <a:off x="1790700" y="3771900"/>
          <a:ext cx="838200" cy="3048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(31.93</a:t>
          </a:r>
          <a:r>
            <a:rPr lang="th-TH" sz="18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)</a:t>
          </a:r>
          <a:endParaRPr lang="th-TH" sz="1800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cdr:txBody>
    </cdr:sp>
  </cdr:relSizeAnchor>
  <cdr:relSizeAnchor xmlns:cdr="http://schemas.openxmlformats.org/drawingml/2006/chartDrawing">
    <cdr:from>
      <cdr:x>0.52077</cdr:x>
      <cdr:y>0.66176</cdr:y>
    </cdr:from>
    <cdr:to>
      <cdr:x>0.55496</cdr:x>
      <cdr:y>0.82353</cdr:y>
    </cdr:to>
    <cdr:sp macro="" textlink="">
      <cdr:nvSpPr>
        <cdr:cNvPr id="9" name="สี่เหลี่ยมผืนผ้า 8"/>
        <cdr:cNvSpPr/>
      </cdr:nvSpPr>
      <cdr:spPr>
        <a:xfrm xmlns:a="http://schemas.openxmlformats.org/drawingml/2006/main" rot="16200000">
          <a:off x="4376184" y="3695700"/>
          <a:ext cx="838200" cy="3048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(</a:t>
          </a:r>
          <a:r>
            <a:rPr lang="en-US" sz="18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42.33)</a:t>
          </a:r>
          <a:endParaRPr lang="th-TH" sz="1800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cdr:txBody>
    </cdr:sp>
  </cdr:relSizeAnchor>
  <cdr:relSizeAnchor xmlns:cdr="http://schemas.openxmlformats.org/drawingml/2006/chartDrawing">
    <cdr:from>
      <cdr:x>0.44444</cdr:x>
      <cdr:y>0.69118</cdr:y>
    </cdr:from>
    <cdr:to>
      <cdr:x>0.47863</cdr:x>
      <cdr:y>0.82353</cdr:y>
    </cdr:to>
    <cdr:sp macro="" textlink="">
      <cdr:nvSpPr>
        <cdr:cNvPr id="10" name="สี่เหลี่ยมผืนผ้า 9"/>
        <cdr:cNvSpPr/>
      </cdr:nvSpPr>
      <cdr:spPr>
        <a:xfrm xmlns:a="http://schemas.openxmlformats.org/drawingml/2006/main" rot="16200000">
          <a:off x="3771900" y="3771900"/>
          <a:ext cx="685800" cy="3048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(</a:t>
          </a:r>
          <a:r>
            <a:rPr lang="en-US" sz="18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39.38)</a:t>
          </a:r>
          <a:endParaRPr lang="th-TH" sz="1800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cdr:txBody>
    </cdr:sp>
  </cdr:relSizeAnchor>
  <cdr:relSizeAnchor xmlns:cdr="http://schemas.openxmlformats.org/drawingml/2006/chartDrawing">
    <cdr:from>
      <cdr:x>0.36752</cdr:x>
      <cdr:y>0.69118</cdr:y>
    </cdr:from>
    <cdr:to>
      <cdr:x>0.40171</cdr:x>
      <cdr:y>0.82353</cdr:y>
    </cdr:to>
    <cdr:sp macro="" textlink="">
      <cdr:nvSpPr>
        <cdr:cNvPr id="11" name="สี่เหลี่ยมผืนผ้า 10"/>
        <cdr:cNvSpPr/>
      </cdr:nvSpPr>
      <cdr:spPr>
        <a:xfrm xmlns:a="http://schemas.openxmlformats.org/drawingml/2006/main" rot="16200000">
          <a:off x="3086100" y="3771900"/>
          <a:ext cx="685800" cy="3048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(41.33)</a:t>
          </a:r>
          <a:endParaRPr lang="th-TH" sz="1800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cdr:txBody>
    </cdr:sp>
  </cdr:relSizeAnchor>
  <cdr:relSizeAnchor xmlns:cdr="http://schemas.openxmlformats.org/drawingml/2006/chartDrawing">
    <cdr:from>
      <cdr:x>0.1453</cdr:x>
      <cdr:y>0.69118</cdr:y>
    </cdr:from>
    <cdr:to>
      <cdr:x>0.18803</cdr:x>
      <cdr:y>0.83824</cdr:y>
    </cdr:to>
    <cdr:sp macro="" textlink="">
      <cdr:nvSpPr>
        <cdr:cNvPr id="12" name="สี่เหลี่ยมผืนผ้า 11"/>
        <cdr:cNvSpPr/>
      </cdr:nvSpPr>
      <cdr:spPr>
        <a:xfrm xmlns:a="http://schemas.openxmlformats.org/drawingml/2006/main" rot="16200000">
          <a:off x="1104900" y="3771900"/>
          <a:ext cx="762000" cy="381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(45.14)</a:t>
          </a:r>
          <a:endParaRPr lang="th-TH" sz="1800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cdr:txBody>
    </cdr:sp>
  </cdr:relSizeAnchor>
  <cdr:relSizeAnchor xmlns:cdr="http://schemas.openxmlformats.org/drawingml/2006/chartDrawing">
    <cdr:from>
      <cdr:x>0.66667</cdr:x>
      <cdr:y>0.67647</cdr:y>
    </cdr:from>
    <cdr:to>
      <cdr:x>0.69231</cdr:x>
      <cdr:y>0.80882</cdr:y>
    </cdr:to>
    <cdr:sp macro="" textlink="">
      <cdr:nvSpPr>
        <cdr:cNvPr id="13" name="สี่เหลี่ยมผืนผ้า 12"/>
        <cdr:cNvSpPr/>
      </cdr:nvSpPr>
      <cdr:spPr>
        <a:xfrm xmlns:a="http://schemas.openxmlformats.org/drawingml/2006/main" rot="16200000">
          <a:off x="5715000" y="3733800"/>
          <a:ext cx="685800" cy="2286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rPr>
            <a:t>(32.75)</a:t>
          </a:r>
          <a:endParaRPr lang="th-TH" sz="1800" dirty="0">
            <a:solidFill>
              <a:schemeClr val="tx1"/>
            </a:solidFill>
            <a:latin typeface="Angsana New" pitchFamily="18" charset="-34"/>
            <a:cs typeface="Angsana New" pitchFamily="18" charset="-34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E57CD-07A3-4A03-8E7D-06603782177F}" type="datetimeFigureOut">
              <a:rPr lang="th-TH" smtClean="0"/>
              <a:pPr/>
              <a:t>17/10/60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50443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92AA0-4A4C-4FA3-923D-B186DD249AF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74092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2272C-3597-4C91-955E-F8162223702A}" type="datetimeFigureOut">
              <a:rPr lang="th-TH" smtClean="0"/>
              <a:pPr/>
              <a:t>17/10/60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50443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93981-CAE5-4B4B-98FF-42615A7AF916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4699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93981-CAE5-4B4B-98FF-42615A7AF916}" type="slidenum">
              <a:rPr lang="th-TH" smtClean="0"/>
              <a:pPr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58149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93981-CAE5-4B4B-98FF-42615A7AF916}" type="slidenum">
              <a:rPr lang="th-TH" smtClean="0"/>
              <a:pPr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58943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1DB3C-2992-474A-807E-832A1829FFF1}" type="slidenum">
              <a:rPr lang="th-TH" smtClean="0"/>
              <a:pPr/>
              <a:t>10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AD0D-36DB-406E-A045-7E362698A532}" type="datetimeFigureOut">
              <a:rPr lang="th-TH" smtClean="0"/>
              <a:pPr/>
              <a:t>17/10/60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CEE67-9893-44EE-AD81-A0793E61DD5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73321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AD0D-36DB-406E-A045-7E362698A532}" type="datetimeFigureOut">
              <a:rPr lang="th-TH" smtClean="0"/>
              <a:pPr/>
              <a:t>17/10/60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CEE67-9893-44EE-AD81-A0793E61DD5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74396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AD0D-36DB-406E-A045-7E362698A532}" type="datetimeFigureOut">
              <a:rPr lang="th-TH" smtClean="0"/>
              <a:pPr/>
              <a:t>17/10/60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CEE67-9893-44EE-AD81-A0793E61DD5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86540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DFEA9-FD02-4442-8F6D-3781AF18DF5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0B320-08C9-45FE-B676-B197253D087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622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38E84-7052-4F66-ABC3-24B5CEC87D03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5B380-8913-4906-B5A0-40A55B623A0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8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19379-8BEF-4BA6-8968-9F6E1D2C4CA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3B69D-669F-4499-9366-EBCC39DAA5F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261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4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B84DB-2561-4CA7-948B-AD66CF1ED23A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7288C-6ED8-4655-A0A6-BA2C19EE158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595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FD9FF-8683-40FA-8869-DEF648F01B52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77751-F690-4BA9-8283-5FF1E899E8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475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A13E7-EB45-4851-8A8A-B64F47F8BBBF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94D35-55DB-4390-BBA6-E13B098BF2C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1808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034F9-C853-4C6E-B74C-B949F7922964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E301D-F213-4F5C-B20A-465C69F0206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0121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7C503-D616-4350-8E48-162A9CC508E7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C4E1B-A545-4FB1-9648-F3E2909F53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161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AD0D-36DB-406E-A045-7E362698A532}" type="datetimeFigureOut">
              <a:rPr lang="th-TH" smtClean="0"/>
              <a:pPr/>
              <a:t>17/10/60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CEE67-9893-44EE-AD81-A0793E61DD5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197548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F252D-D24A-48D0-81B4-656C7796AAE8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6C8EF-374A-4B55-8A4D-479FC6B018A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0012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B0C95-5B09-49C6-B039-38D95C85E1CA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488CE-FBDB-4FA3-9093-3F641216CDC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4471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7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B4305-6BE0-4410-9B71-817898034336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B0EA0-A90D-4F50-A5EA-DB6EDD90C3D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464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AD0D-36DB-406E-A045-7E362698A532}" type="datetimeFigureOut">
              <a:rPr lang="th-TH" smtClean="0"/>
              <a:pPr/>
              <a:t>17/10/60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CEE67-9893-44EE-AD81-A0793E61DD5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71253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AD0D-36DB-406E-A045-7E362698A532}" type="datetimeFigureOut">
              <a:rPr lang="th-TH" smtClean="0"/>
              <a:pPr/>
              <a:t>17/10/60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CEE67-9893-44EE-AD81-A0793E61DD5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50870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AD0D-36DB-406E-A045-7E362698A532}" type="datetimeFigureOut">
              <a:rPr lang="th-TH" smtClean="0"/>
              <a:pPr/>
              <a:t>17/10/60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CEE67-9893-44EE-AD81-A0793E61DD5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10476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AD0D-36DB-406E-A045-7E362698A532}" type="datetimeFigureOut">
              <a:rPr lang="th-TH" smtClean="0"/>
              <a:pPr/>
              <a:t>17/10/60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CEE67-9893-44EE-AD81-A0793E61DD5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8491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AD0D-36DB-406E-A045-7E362698A532}" type="datetimeFigureOut">
              <a:rPr lang="th-TH" smtClean="0"/>
              <a:pPr/>
              <a:t>17/10/60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CEE67-9893-44EE-AD81-A0793E61DD5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47614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AD0D-36DB-406E-A045-7E362698A532}" type="datetimeFigureOut">
              <a:rPr lang="th-TH" smtClean="0"/>
              <a:pPr/>
              <a:t>17/10/60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CEE67-9893-44EE-AD81-A0793E61DD5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05146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AD0D-36DB-406E-A045-7E362698A532}" type="datetimeFigureOut">
              <a:rPr lang="th-TH" smtClean="0"/>
              <a:pPr/>
              <a:t>17/10/60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CEE67-9893-44EE-AD81-A0793E61DD5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4799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6AD0D-36DB-406E-A045-7E362698A532}" type="datetimeFigureOut">
              <a:rPr lang="th-TH" smtClean="0"/>
              <a:pPr/>
              <a:t>17/10/60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CEE67-9893-44EE-AD81-A0793E61DD5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91152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 smtClean="0"/>
              <a:t>Click to edit Master text styles</a:t>
            </a:r>
          </a:p>
          <a:p>
            <a:pPr lvl="1"/>
            <a:r>
              <a:rPr lang="en-US" altLang="th-TH" smtClean="0"/>
              <a:t>Second level</a:t>
            </a:r>
          </a:p>
          <a:p>
            <a:pPr lvl="2"/>
            <a:r>
              <a:rPr lang="en-US" altLang="th-TH" smtClean="0"/>
              <a:t>Third level</a:t>
            </a:r>
          </a:p>
          <a:p>
            <a:pPr lvl="3"/>
            <a:r>
              <a:rPr lang="en-US" altLang="th-TH" smtClean="0"/>
              <a:t>Fourth level</a:t>
            </a:r>
          </a:p>
          <a:p>
            <a:pPr lvl="4"/>
            <a:r>
              <a:rPr lang="en-US" altLang="th-TH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4820F2-C0BF-4385-8600-9462D8C583E0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EAEF5E77-090C-4EA5-9CBD-433F7B8AB2D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437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0" y="3429000"/>
            <a:ext cx="9164472" cy="3429000"/>
          </a:xfrm>
          <a:prstGeom prst="rect">
            <a:avLst/>
          </a:prstGeom>
          <a:solidFill>
            <a:srgbClr val="CEA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795" y="4629150"/>
            <a:ext cx="2662983" cy="2228850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7" y="-54198"/>
            <a:ext cx="2617802" cy="15817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" y="3962400"/>
            <a:ext cx="5562600" cy="1328023"/>
          </a:xfrm>
          <a:prstGeom prst="roundRect">
            <a:avLst/>
          </a:prstGeom>
          <a:noFill/>
          <a:ln w="38100">
            <a:solidFill>
              <a:schemeClr val="accent4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กลุ่มพัฒนาระบบสาธารณสุข</a:t>
            </a:r>
          </a:p>
          <a:p>
            <a:pPr algn="ctr"/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สำนักโรคไม่ติดต่อ</a:t>
            </a:r>
            <a:endParaRPr lang="th-TH" sz="3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417" y="1676400"/>
            <a:ext cx="90885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6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ผลการดำเนินงาน ปีงบประมาณ </a:t>
            </a:r>
            <a:r>
              <a:rPr lang="en-US" sz="66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2560</a:t>
            </a:r>
            <a:endParaRPr lang="th-TH" sz="66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5678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 descr="slide-2.jpg"/>
          <p:cNvPicPr>
            <a:picLocks noChangeAspect="1"/>
          </p:cNvPicPr>
          <p:nvPr/>
        </p:nvPicPr>
        <p:blipFill>
          <a:blip r:embed="rId3"/>
          <a:srcRect t="1145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แผนภูมิ 4"/>
          <p:cNvGraphicFramePr>
            <a:graphicFrameLocks noGrp="1"/>
          </p:cNvGraphicFramePr>
          <p:nvPr>
            <p:ph sz="quarter" idx="1"/>
          </p:nvPr>
        </p:nvGraphicFramePr>
        <p:xfrm>
          <a:off x="500034" y="1285860"/>
          <a:ext cx="8229600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Pentagon 4"/>
          <p:cNvSpPr/>
          <p:nvPr/>
        </p:nvSpPr>
        <p:spPr>
          <a:xfrm>
            <a:off x="0" y="6286520"/>
            <a:ext cx="2428860" cy="285752"/>
          </a:xfrm>
          <a:prstGeom prst="homePlate">
            <a:avLst/>
          </a:prstGeom>
          <a:solidFill>
            <a:srgbClr val="D9B1D0"/>
          </a:solidFill>
          <a:ln>
            <a:solidFill>
              <a:srgbClr val="D9B1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th-TH" sz="1400" dirty="0" smtClean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ข้อมูล </a:t>
            </a:r>
            <a:r>
              <a:rPr lang="en-US" sz="1400" dirty="0" smtClean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HDC </a:t>
            </a:r>
            <a:r>
              <a:rPr lang="th-TH" sz="1400" dirty="0" smtClean="0">
                <a:solidFill>
                  <a:srgbClr val="000000"/>
                </a:solidFill>
                <a:latin typeface="TH SarabunIT๙" pitchFamily="34" charset="-34"/>
                <a:cs typeface="TH SarabunIT๙" pitchFamily="34" charset="-34"/>
              </a:rPr>
              <a:t>ณ วันที่ 31  สิงหาคม 2560</a:t>
            </a:r>
            <a:endParaRPr lang="th-TH" sz="4000" b="0" i="0" u="none" strike="noStrike" dirty="0">
              <a:solidFill>
                <a:srgbClr val="000000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643042" y="2000240"/>
            <a:ext cx="6715172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Rectangular Callout 8"/>
          <p:cNvSpPr/>
          <p:nvPr/>
        </p:nvSpPr>
        <p:spPr>
          <a:xfrm>
            <a:off x="7286644" y="1357298"/>
            <a:ext cx="1643074" cy="428628"/>
          </a:xfrm>
          <a:prstGeom prst="wedgeRectCallout">
            <a:avLst>
              <a:gd name="adj1" fmla="val -22112"/>
              <a:gd name="adj2" fmla="val 91925"/>
            </a:avLst>
          </a:prstGeom>
          <a:solidFill>
            <a:srgbClr val="00B0F0"/>
          </a:solidFill>
          <a:ln>
            <a:noFill/>
            <a:prstDash val="sysDash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solidFill>
                  <a:schemeClr val="tx1"/>
                </a:solidFill>
                <a:cs typeface="+mj-cs"/>
              </a:rPr>
              <a:t>เป้าหมาย ร้อยละ 50</a:t>
            </a:r>
            <a:endParaRPr lang="th-TH" sz="20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8" name="Rectangle 20"/>
          <p:cNvSpPr/>
          <p:nvPr/>
        </p:nvSpPr>
        <p:spPr bwMode="auto">
          <a:xfrm>
            <a:off x="0" y="357166"/>
            <a:ext cx="9144000" cy="806450"/>
          </a:xfrm>
          <a:prstGeom prst="rect">
            <a:avLst/>
          </a:prstGeom>
          <a:solidFill>
            <a:srgbClr val="79D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altLang="en-US" b="1" dirty="0" smtClean="0">
                <a:solidFill>
                  <a:schemeClr val="tx1"/>
                </a:solidFill>
                <a:latin typeface="TH SarabunIT๙" pitchFamily="34" charset="-34"/>
                <a:ea typeface="Tahoma" pitchFamily="34" charset="0"/>
                <a:cs typeface="TH SarabunIT๙" pitchFamily="34" charset="-34"/>
              </a:rPr>
              <a:t>ร้อย</a:t>
            </a:r>
            <a:r>
              <a:rPr lang="th-TH" altLang="en-US" b="1" dirty="0">
                <a:solidFill>
                  <a:schemeClr val="tx1"/>
                </a:solidFill>
                <a:latin typeface="TH SarabunIT๙" pitchFamily="34" charset="-34"/>
                <a:ea typeface="Tahoma" pitchFamily="34" charset="0"/>
                <a:cs typeface="TH SarabunIT๙" pitchFamily="34" charset="-34"/>
              </a:rPr>
              <a:t>ละ</a:t>
            </a:r>
            <a:r>
              <a:rPr lang="th-TH" altLang="en-US" b="1" dirty="0" smtClean="0">
                <a:solidFill>
                  <a:schemeClr val="tx1"/>
                </a:solidFill>
                <a:latin typeface="TH SarabunIT๙" pitchFamily="34" charset="-34"/>
                <a:ea typeface="Tahoma" pitchFamily="34" charset="0"/>
                <a:cs typeface="TH SarabunIT๙" pitchFamily="34" charset="-34"/>
              </a:rPr>
              <a:t>ของผู้ป่วยโรคความดันโลหิตสูงที่ควบคุมความดันโลหิตได้ดี</a:t>
            </a:r>
            <a:endParaRPr lang="th-TH" altLang="en-US" b="1" dirty="0">
              <a:solidFill>
                <a:schemeClr val="tx1"/>
              </a:solidFill>
              <a:latin typeface="TH SarabunIT๙" pitchFamily="34" charset="-34"/>
              <a:ea typeface="Tahoma" pitchFamily="34" charset="0"/>
              <a:cs typeface="TH SarabunIT๙" pitchFamily="34" charset="-34"/>
            </a:endParaRPr>
          </a:p>
          <a:p>
            <a:pPr algn="ctr">
              <a:defRPr/>
            </a:pPr>
            <a:r>
              <a:rPr lang="th-TH" altLang="en-US" b="1" dirty="0">
                <a:solidFill>
                  <a:schemeClr val="tx1"/>
                </a:solidFill>
                <a:latin typeface="TH SarabunIT๙" pitchFamily="34" charset="-34"/>
                <a:ea typeface="Tahoma" pitchFamily="34" charset="0"/>
                <a:cs typeface="TH SarabunIT๙" pitchFamily="34" charset="-34"/>
              </a:rPr>
              <a:t>เปรียบเทียบปี </a:t>
            </a:r>
            <a:r>
              <a:rPr lang="en-US" altLang="en-US" b="1" dirty="0">
                <a:solidFill>
                  <a:schemeClr val="tx1"/>
                </a:solidFill>
                <a:latin typeface="TH SarabunIT๙" pitchFamily="34" charset="-34"/>
                <a:ea typeface="Tahoma" pitchFamily="34" charset="0"/>
                <a:cs typeface="TH SarabunIT๙" pitchFamily="34" charset="-34"/>
              </a:rPr>
              <a:t>2558-2560</a:t>
            </a:r>
          </a:p>
        </p:txBody>
      </p:sp>
    </p:spTree>
    <p:extLst>
      <p:ext uri="{BB962C8B-B14F-4D97-AF65-F5344CB8AC3E}">
        <p14:creationId xmlns:p14="http://schemas.microsoft.com/office/powerpoint/2010/main" val="64247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สี่เหลี่ยมผืนผ้ามุมมน 24"/>
          <p:cNvSpPr/>
          <p:nvPr/>
        </p:nvSpPr>
        <p:spPr>
          <a:xfrm>
            <a:off x="-29568" y="0"/>
            <a:ext cx="9173568" cy="1371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3600" b="1" dirty="0">
                <a:solidFill>
                  <a:schemeClr val="tx1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ร้อยละของ</a:t>
            </a:r>
            <a:r>
              <a:rPr lang="th-TH" sz="3600" b="1" dirty="0" smtClean="0">
                <a:solidFill>
                  <a:schemeClr val="tx1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ผู้ป่วยความ</a:t>
            </a:r>
            <a:r>
              <a:rPr lang="th-TH" sz="3600" b="1" dirty="0">
                <a:solidFill>
                  <a:schemeClr val="tx1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ดันโลหิตสูงที่ควบคุมได้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0" y="1395413"/>
            <a:ext cx="9144000" cy="5462587"/>
          </a:xfrm>
          <a:prstGeom prst="rect">
            <a:avLst/>
          </a:prstGeom>
          <a:solidFill>
            <a:srgbClr val="9DD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รูปห้าเหลี่ยม 11"/>
          <p:cNvSpPr/>
          <p:nvPr/>
        </p:nvSpPr>
        <p:spPr>
          <a:xfrm>
            <a:off x="0" y="1103809"/>
            <a:ext cx="5257800" cy="706511"/>
          </a:xfrm>
          <a:prstGeom prst="homePlate">
            <a:avLst/>
          </a:prstGeom>
          <a:solidFill>
            <a:srgbClr val="6600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3" name="รูปห้าเหลี่ยม 12"/>
          <p:cNvSpPr/>
          <p:nvPr/>
        </p:nvSpPr>
        <p:spPr>
          <a:xfrm>
            <a:off x="-29568" y="1090991"/>
            <a:ext cx="4573786" cy="699516"/>
          </a:xfrm>
          <a:prstGeom prst="homePlate">
            <a:avLst/>
          </a:prstGeom>
          <a:solidFill>
            <a:srgbClr val="7D6BE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Control HT</a:t>
            </a:r>
            <a:endParaRPr lang="th-TH" dirty="0"/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0" y="2743200"/>
            <a:ext cx="3124200" cy="4114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ระดับความดันโลหิตที่ควบคุมได้ตามเป้าหมาย </a:t>
            </a:r>
            <a:r>
              <a:rPr lang="th-TH" sz="20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หมายถึง ค่าระดับความดันโลหิต 2 ครั้งสุดท้าย (</a:t>
            </a:r>
            <a:r>
              <a:rPr lang="en-US" sz="20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SBP/DBP) </a:t>
            </a:r>
            <a:r>
              <a:rPr lang="th-TH" sz="20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น้อยกว่า 140/90 </a:t>
            </a:r>
            <a:r>
              <a:rPr lang="th-TH" sz="2000" dirty="0" err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มม</a:t>
            </a:r>
            <a:r>
              <a:rPr lang="th-TH" sz="20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.ปรอท. (ให้ใช้ข้อมูลจากแฟ้ม </a:t>
            </a:r>
            <a:r>
              <a:rPr lang="en-US" sz="20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CHRONICFU) </a:t>
            </a:r>
            <a:r>
              <a:rPr lang="th-TH" sz="20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ในปีงบประมาณที่วิเคราะห์ ทั้งนี้ ไม่ว่าผู้ป่วยความดันโลหิตสูงจะมีโรคเบาหวานร่วมด้วยหรือไม่ </a:t>
            </a:r>
          </a:p>
          <a:p>
            <a:r>
              <a:rPr lang="th-TH" sz="20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ผู้ป่วยความดันโลหิตสูงที่ลงทะเบียนและอยู่ในพื้นที่รับผิดชอบ </a:t>
            </a:r>
            <a:r>
              <a:rPr lang="th-TH" sz="20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หมายถึง ผู้ป่วยความดันโลหิตสูงที่ได้รับการวินิจฉัยโรคด้วยรหัส = </a:t>
            </a:r>
            <a:r>
              <a:rPr lang="en-US" sz="20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I10 - I15 </a:t>
            </a:r>
            <a:r>
              <a:rPr lang="th-TH" sz="20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sz="20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Type area = 1 </a:t>
            </a:r>
            <a:r>
              <a:rPr lang="th-TH" sz="20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และ 3</a:t>
            </a:r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3020218" y="2721590"/>
            <a:ext cx="3075782" cy="413641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cs typeface="+mj-cs"/>
              </a:rPr>
              <a:t>(C/D) </a:t>
            </a:r>
            <a:r>
              <a:rPr lang="en-US" sz="2000" dirty="0">
                <a:solidFill>
                  <a:schemeClr val="tx1"/>
                </a:solidFill>
                <a:cs typeface="+mj-cs"/>
              </a:rPr>
              <a:t>x </a:t>
            </a:r>
            <a:r>
              <a:rPr lang="en-US" sz="2000" dirty="0" smtClean="0">
                <a:solidFill>
                  <a:schemeClr val="tx1"/>
                </a:solidFill>
                <a:cs typeface="+mj-cs"/>
              </a:rPr>
              <a:t>100</a:t>
            </a:r>
            <a:endParaRPr lang="th-TH" sz="2000" dirty="0" smtClean="0">
              <a:solidFill>
                <a:schemeClr val="tx1"/>
              </a:solidFill>
              <a:cs typeface="+mj-cs"/>
            </a:endParaRPr>
          </a:p>
          <a:p>
            <a:r>
              <a:rPr lang="en-US" sz="2000" dirty="0">
                <a:solidFill>
                  <a:schemeClr val="tx1"/>
                </a:solidFill>
                <a:cs typeface="+mj-cs"/>
              </a:rPr>
              <a:t>C</a:t>
            </a:r>
            <a:r>
              <a:rPr lang="en-US" sz="2000" dirty="0" smtClean="0">
                <a:solidFill>
                  <a:schemeClr val="tx1"/>
                </a:solidFill>
                <a:cs typeface="+mj-cs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+mj-cs"/>
              </a:rPr>
              <a:t>= </a:t>
            </a:r>
            <a:r>
              <a:rPr lang="th-TH" sz="2000" dirty="0">
                <a:solidFill>
                  <a:schemeClr val="tx1"/>
                </a:solidFill>
                <a:cs typeface="+mj-cs"/>
              </a:rPr>
              <a:t>จำนวนผู้ป่วยความดันโลหิตสูงที่ลงทะเบียนและอยู่ในพื้นที่รับผิดชอบที่ควบคุมระดับความดันโลหิตได้ดีตามเกณฑ์ที่กำหนด </a:t>
            </a:r>
            <a:endParaRPr lang="th-TH" sz="2000" dirty="0" smtClean="0">
              <a:solidFill>
                <a:schemeClr val="tx1"/>
              </a:solidFill>
              <a:cs typeface="+mj-cs"/>
            </a:endParaRPr>
          </a:p>
          <a:p>
            <a:endParaRPr lang="th-TH" sz="2000" dirty="0" smtClean="0">
              <a:solidFill>
                <a:schemeClr val="tx1"/>
              </a:solidFill>
              <a:cs typeface="+mj-cs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cs typeface="+mj-cs"/>
              </a:rPr>
              <a:t>D</a:t>
            </a:r>
            <a:r>
              <a:rPr lang="en-US" sz="2000" dirty="0" smtClean="0">
                <a:solidFill>
                  <a:schemeClr val="tx1"/>
                </a:solidFill>
                <a:cs typeface="+mj-cs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+mj-cs"/>
              </a:rPr>
              <a:t>= </a:t>
            </a:r>
            <a:r>
              <a:rPr lang="th-TH" sz="2000" dirty="0">
                <a:solidFill>
                  <a:schemeClr val="tx1"/>
                </a:solidFill>
                <a:cs typeface="+mj-cs"/>
              </a:rPr>
              <a:t>จำนวนผู้ป่วยความดันโลหิตสูงที่ลงทะเบียนและอยู่ในพื้นที่รับผิดชอบ </a:t>
            </a:r>
            <a:endParaRPr lang="th-TH" sz="2000" dirty="0" smtClean="0">
              <a:solidFill>
                <a:schemeClr val="tx1"/>
              </a:solidFill>
              <a:cs typeface="+mj-cs"/>
            </a:endParaRPr>
          </a:p>
          <a:p>
            <a:pPr algn="ctr"/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5" name="สี่เหลี่ยมผืนผ้ามุมมน 14"/>
          <p:cNvSpPr/>
          <p:nvPr/>
        </p:nvSpPr>
        <p:spPr>
          <a:xfrm>
            <a:off x="6096000" y="2721591"/>
            <a:ext cx="2861481" cy="4136409"/>
          </a:xfrm>
          <a:prstGeom prst="roundRect">
            <a:avLst/>
          </a:prstGeom>
          <a:solidFill>
            <a:srgbClr val="CEAEE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  <a:cs typeface="+mj-cs"/>
              </a:rPr>
              <a:t>ผู้ป่วย</a:t>
            </a:r>
            <a:r>
              <a:rPr lang="th-TH" sz="2400" dirty="0" smtClean="0">
                <a:solidFill>
                  <a:schemeClr val="tx1"/>
                </a:solidFill>
                <a:cs typeface="+mj-cs"/>
              </a:rPr>
              <a:t>โรคความดันโลหิตสูงสามารถ</a:t>
            </a:r>
            <a:r>
              <a:rPr lang="th-TH" sz="2400" dirty="0">
                <a:solidFill>
                  <a:schemeClr val="tx1"/>
                </a:solidFill>
                <a:cs typeface="+mj-cs"/>
              </a:rPr>
              <a:t>ควบคุม</a:t>
            </a:r>
            <a:r>
              <a:rPr lang="th-TH" sz="2400" dirty="0" smtClean="0">
                <a:solidFill>
                  <a:schemeClr val="tx1"/>
                </a:solidFill>
                <a:cs typeface="+mj-cs"/>
              </a:rPr>
              <a:t>ระดับความดันโลหิตมากกว่า</a:t>
            </a:r>
            <a:r>
              <a:rPr lang="th-TH" sz="2400" dirty="0">
                <a:solidFill>
                  <a:schemeClr val="tx1"/>
                </a:solidFill>
                <a:cs typeface="+mj-cs"/>
              </a:rPr>
              <a:t>หรือ</a:t>
            </a:r>
            <a:r>
              <a:rPr lang="th-TH" sz="2400" dirty="0" smtClean="0">
                <a:solidFill>
                  <a:schemeClr val="tx1"/>
                </a:solidFill>
                <a:cs typeface="+mj-cs"/>
              </a:rPr>
              <a:t>เท่ากับ   </a:t>
            </a:r>
            <a:endParaRPr lang="th-TH" sz="24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9" name="รูปห้าเหลี่ยม 18"/>
          <p:cNvSpPr/>
          <p:nvPr/>
        </p:nvSpPr>
        <p:spPr>
          <a:xfrm>
            <a:off x="6068218" y="1905000"/>
            <a:ext cx="3107627" cy="914400"/>
          </a:xfrm>
          <a:prstGeom prst="homePlate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เกณฑ์เป้าหมาย</a:t>
            </a:r>
            <a:endParaRPr lang="th-TH" dirty="0"/>
          </a:p>
        </p:txBody>
      </p:sp>
      <p:sp>
        <p:nvSpPr>
          <p:cNvPr id="23" name="รูปห้าเหลี่ยม 22"/>
          <p:cNvSpPr/>
          <p:nvPr/>
        </p:nvSpPr>
        <p:spPr>
          <a:xfrm>
            <a:off x="3001369" y="1905000"/>
            <a:ext cx="3628032" cy="914400"/>
          </a:xfrm>
          <a:prstGeom prst="homePlate">
            <a:avLst/>
          </a:prstGeom>
          <a:solidFill>
            <a:srgbClr val="6600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สูตรคำนวณ</a:t>
            </a:r>
            <a:endParaRPr lang="th-TH" dirty="0"/>
          </a:p>
        </p:txBody>
      </p:sp>
      <p:sp>
        <p:nvSpPr>
          <p:cNvPr id="24" name="รูปห้าเหลี่ยม 23"/>
          <p:cNvSpPr/>
          <p:nvPr/>
        </p:nvSpPr>
        <p:spPr>
          <a:xfrm>
            <a:off x="-24124" y="1905000"/>
            <a:ext cx="3505199" cy="895920"/>
          </a:xfrm>
          <a:prstGeom prst="homePlat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คำอธิบาย</a:t>
            </a:r>
            <a:endParaRPr lang="th-TH" dirty="0"/>
          </a:p>
        </p:txBody>
      </p:sp>
      <p:sp>
        <p:nvSpPr>
          <p:cNvPr id="2" name="กระจาย 1 1"/>
          <p:cNvSpPr/>
          <p:nvPr/>
        </p:nvSpPr>
        <p:spPr>
          <a:xfrm>
            <a:off x="7609764" y="5334000"/>
            <a:ext cx="1566081" cy="1371600"/>
          </a:xfrm>
          <a:prstGeom prst="irregularSeal1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50%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4902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200" b="1" dirty="0" smtClean="0"/>
              <a:t>ร้อยละผลการคัดกรองโรคความดันโลหิตสูง ปีงบประมาณ 2560</a:t>
            </a:r>
            <a:endParaRPr lang="th-TH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6000768"/>
            <a:ext cx="3429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 smtClean="0"/>
              <a:t>ข้อมูล </a:t>
            </a:r>
            <a:r>
              <a:rPr lang="en-US" sz="1600" dirty="0" smtClean="0"/>
              <a:t>HDC: 6 </a:t>
            </a:r>
            <a:r>
              <a:rPr lang="th-TH" sz="1600" dirty="0" smtClean="0"/>
              <a:t>ต.ค.</a:t>
            </a:r>
            <a:r>
              <a:rPr lang="en-US" sz="1600" dirty="0" smtClean="0"/>
              <a:t>60</a:t>
            </a:r>
            <a:endParaRPr lang="th-TH" sz="1600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928662" y="1428736"/>
          <a:ext cx="7429552" cy="4429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-10633" y="1288404"/>
            <a:ext cx="9154633" cy="5569595"/>
          </a:xfrm>
          <a:solidFill>
            <a:srgbClr val="ACEECA"/>
          </a:solidFill>
        </p:spPr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E5B380-8913-4906-B5A0-40A55B623A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ชื่อเรื่อง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sz="3000" b="1" dirty="0" smtClean="0">
                <a:solidFill>
                  <a:schemeClr val="tx1"/>
                </a:solidFill>
                <a:latin typeface="Angsana New" pitchFamily="18" charset="-34"/>
                <a:ea typeface="Calibri"/>
                <a:cs typeface="Angsana New" pitchFamily="18" charset="-34"/>
              </a:rPr>
              <a:t>อัตราผู้ป่วยความดันโลหิตสูงรายใหม่จากกลุ่มเสี่ยงและสงสัยป่วยความดันโลหิตสูง</a:t>
            </a:r>
            <a:endParaRPr lang="th-TH" sz="3000" b="1" dirty="0">
              <a:solidFill>
                <a:schemeClr val="tx1"/>
              </a:solidFill>
              <a:latin typeface="Angsana New" pitchFamily="18" charset="-34"/>
              <a:ea typeface="Tahoma" pitchFamily="34" charset="0"/>
              <a:cs typeface="Angsana New" pitchFamily="18" charset="-34"/>
            </a:endParaRPr>
          </a:p>
        </p:txBody>
      </p:sp>
      <p:sp>
        <p:nvSpPr>
          <p:cNvPr id="6" name="รูปห้าเหลี่ยม 5"/>
          <p:cNvSpPr/>
          <p:nvPr/>
        </p:nvSpPr>
        <p:spPr>
          <a:xfrm>
            <a:off x="0" y="1288405"/>
            <a:ext cx="4389120" cy="706511"/>
          </a:xfrm>
          <a:prstGeom prst="homePlate">
            <a:avLst/>
          </a:prstGeom>
          <a:solidFill>
            <a:srgbClr val="6600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7" name="รูปห้าเหลี่ยม 6"/>
          <p:cNvSpPr/>
          <p:nvPr/>
        </p:nvSpPr>
        <p:spPr>
          <a:xfrm>
            <a:off x="0" y="1295400"/>
            <a:ext cx="3733800" cy="699516"/>
          </a:xfrm>
          <a:prstGeom prst="homePlate">
            <a:avLst/>
          </a:prstGeom>
          <a:solidFill>
            <a:srgbClr val="7D6BE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New case</a:t>
            </a:r>
            <a:r>
              <a:rPr lang="th-TH" sz="3600" b="1" dirty="0" smtClean="0">
                <a:solidFill>
                  <a:prstClr val="black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HT</a:t>
            </a:r>
            <a:endParaRPr lang="th-TH" dirty="0"/>
          </a:p>
        </p:txBody>
      </p:sp>
      <p:sp>
        <p:nvSpPr>
          <p:cNvPr id="13" name="แผนผังลําดับงาน: กระบวนการสำรอง 12"/>
          <p:cNvSpPr/>
          <p:nvPr/>
        </p:nvSpPr>
        <p:spPr>
          <a:xfrm>
            <a:off x="2819400" y="1967552"/>
            <a:ext cx="6324600" cy="4738048"/>
          </a:xfrm>
          <a:prstGeom prst="flowChartAlternateProcess">
            <a:avLst/>
          </a:prstGeom>
          <a:solidFill>
            <a:srgbClr val="CEAEE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>
              <a:lnSpc>
                <a:spcPct val="107000"/>
              </a:lnSpc>
              <a:spcAft>
                <a:spcPts val="0"/>
              </a:spcAft>
            </a:pPr>
            <a:endParaRPr lang="th-TH" b="1" dirty="0" smtClean="0">
              <a:solidFill>
                <a:schemeClr val="tx1"/>
              </a:solidFill>
              <a:latin typeface="Angsana New" pitchFamily="18" charset="-34"/>
              <a:ea typeface="Calibri"/>
              <a:cs typeface="Angsana New" pitchFamily="18" charset="-34"/>
            </a:endParaRPr>
          </a:p>
          <a:p>
            <a:pPr algn="thaiDist">
              <a:lnSpc>
                <a:spcPct val="107000"/>
              </a:lnSpc>
              <a:spcAft>
                <a:spcPts val="0"/>
              </a:spcAft>
            </a:pPr>
            <a:r>
              <a:rPr lang="th-TH" sz="2000" b="1" dirty="0" smtClean="0">
                <a:solidFill>
                  <a:schemeClr val="tx1"/>
                </a:solidFill>
                <a:latin typeface="Angsana New" pitchFamily="18" charset="-34"/>
                <a:ea typeface="Calibri"/>
                <a:cs typeface="Angsana New" pitchFamily="18" charset="-34"/>
              </a:rPr>
              <a:t>อัตรา</a:t>
            </a:r>
            <a:r>
              <a:rPr lang="th-TH" sz="2000" b="1" dirty="0">
                <a:solidFill>
                  <a:schemeClr val="tx1"/>
                </a:solidFill>
                <a:latin typeface="Angsana New" pitchFamily="18" charset="-34"/>
                <a:ea typeface="Calibri"/>
                <a:cs typeface="Angsana New" pitchFamily="18" charset="-34"/>
              </a:rPr>
              <a:t>ผู้ป่วยความดันโลหิตสูงรายใหม่จากกลุ่มเสี่ยงและสงสัยป่วยความดันโลหิต</a:t>
            </a:r>
            <a:r>
              <a:rPr lang="th-TH" sz="2000" b="1" dirty="0" smtClean="0">
                <a:solidFill>
                  <a:schemeClr val="tx1"/>
                </a:solidFill>
                <a:latin typeface="Angsana New" pitchFamily="18" charset="-34"/>
                <a:ea typeface="Calibri"/>
                <a:cs typeface="Angsana New" pitchFamily="18" charset="-34"/>
              </a:rPr>
              <a:t>สูง</a:t>
            </a:r>
            <a:endParaRPr lang="en-US" sz="2000" dirty="0">
              <a:solidFill>
                <a:schemeClr val="tx1"/>
              </a:solidFill>
              <a:latin typeface="Angsana New" pitchFamily="18" charset="-34"/>
              <a:ea typeface="Calibri"/>
              <a:cs typeface="Angsana New" pitchFamily="18" charset="-34"/>
            </a:endParaRPr>
          </a:p>
          <a:p>
            <a:pPr algn="thaiDist">
              <a:lnSpc>
                <a:spcPct val="107000"/>
              </a:lnSpc>
              <a:spcAft>
                <a:spcPts val="0"/>
              </a:spcAft>
            </a:pPr>
            <a:r>
              <a:rPr lang="th-TH" sz="2000" b="1" u="sng" dirty="0" smtClean="0">
                <a:solidFill>
                  <a:schemeClr val="tx1"/>
                </a:solidFill>
                <a:latin typeface="Angsana New" pitchFamily="18" charset="-34"/>
                <a:ea typeface="Calibri"/>
                <a:cs typeface="Angsana New" pitchFamily="18" charset="-34"/>
              </a:rPr>
              <a:t>กลุ่ม</a:t>
            </a:r>
            <a:r>
              <a:rPr lang="th-TH" sz="2000" b="1" u="sng" dirty="0">
                <a:solidFill>
                  <a:schemeClr val="tx1"/>
                </a:solidFill>
                <a:latin typeface="Angsana New" pitchFamily="18" charset="-34"/>
                <a:ea typeface="Calibri"/>
                <a:cs typeface="Angsana New" pitchFamily="18" charset="-34"/>
              </a:rPr>
              <a:t>เสี่ยงความดันโลหิตสูง</a:t>
            </a:r>
            <a:r>
              <a:rPr lang="th-TH" sz="2000" u="sng" dirty="0">
                <a:solidFill>
                  <a:schemeClr val="tx1"/>
                </a:solidFill>
                <a:latin typeface="Angsana New" pitchFamily="18" charset="-34"/>
                <a:ea typeface="Calibri"/>
                <a:cs typeface="Angsana New" pitchFamily="18" charset="-34"/>
              </a:rPr>
              <a:t> (</a:t>
            </a:r>
            <a:r>
              <a:rPr lang="en-US" sz="2000" u="sng" dirty="0">
                <a:solidFill>
                  <a:schemeClr val="tx1"/>
                </a:solidFill>
                <a:latin typeface="Angsana New" pitchFamily="18" charset="-34"/>
                <a:ea typeface="Calibri"/>
                <a:cs typeface="Angsana New" pitchFamily="18" charset="-34"/>
              </a:rPr>
              <a:t>Pre-HT) </a:t>
            </a:r>
            <a:r>
              <a:rPr lang="th-TH" sz="2000" dirty="0">
                <a:solidFill>
                  <a:schemeClr val="tx1"/>
                </a:solidFill>
                <a:latin typeface="Angsana New" pitchFamily="18" charset="-34"/>
                <a:ea typeface="Calibri"/>
                <a:cs typeface="Angsana New" pitchFamily="18" charset="-34"/>
              </a:rPr>
              <a:t>หมายถึง ประชากรอายุ 35 ปี ขึ้นไป ที่มีค่าระดับความดันโลหิต 120-139/80-89</a:t>
            </a:r>
            <a:r>
              <a:rPr lang="en-US" sz="2000" dirty="0">
                <a:solidFill>
                  <a:schemeClr val="tx1"/>
                </a:solidFill>
                <a:latin typeface="Angsana New" pitchFamily="18" charset="-34"/>
                <a:ea typeface="Calibri"/>
                <a:cs typeface="Angsana New" pitchFamily="18" charset="-34"/>
              </a:rPr>
              <a:t> mmHg </a:t>
            </a:r>
            <a:r>
              <a:rPr lang="th-TH" sz="2000" dirty="0">
                <a:solidFill>
                  <a:schemeClr val="tx1"/>
                </a:solidFill>
                <a:latin typeface="Angsana New" pitchFamily="18" charset="-34"/>
                <a:ea typeface="Calibri"/>
                <a:cs typeface="Angsana New" pitchFamily="18" charset="-34"/>
              </a:rPr>
              <a:t>ในปีที่ผ่านมา ในเขต</a:t>
            </a:r>
            <a:r>
              <a:rPr lang="th-TH" sz="2000" dirty="0" smtClean="0">
                <a:solidFill>
                  <a:schemeClr val="tx1"/>
                </a:solidFill>
                <a:latin typeface="Angsana New" pitchFamily="18" charset="-34"/>
                <a:ea typeface="Calibri"/>
                <a:cs typeface="Angsana New" pitchFamily="18" charset="-34"/>
              </a:rPr>
              <a:t>รับผิดชอบ</a:t>
            </a:r>
            <a:endParaRPr lang="th-TH" sz="2000" dirty="0">
              <a:solidFill>
                <a:schemeClr val="tx1"/>
              </a:solidFill>
              <a:latin typeface="Angsana New" pitchFamily="18" charset="-34"/>
              <a:ea typeface="Calibri"/>
              <a:cs typeface="Angsana New" pitchFamily="18" charset="-34"/>
            </a:endParaRPr>
          </a:p>
          <a:p>
            <a:pPr algn="thaiDist">
              <a:lnSpc>
                <a:spcPct val="107000"/>
              </a:lnSpc>
              <a:spcAft>
                <a:spcPts val="0"/>
              </a:spcAft>
            </a:pPr>
            <a:r>
              <a:rPr lang="th-TH" sz="2000" dirty="0" smtClean="0">
                <a:solidFill>
                  <a:schemeClr val="tx1"/>
                </a:solidFill>
                <a:latin typeface="Angsana New" pitchFamily="18" charset="-34"/>
                <a:ea typeface="Calibri"/>
                <a:cs typeface="Angsana New" pitchFamily="18" charset="-34"/>
              </a:rPr>
              <a:t> </a:t>
            </a:r>
            <a:r>
              <a:rPr lang="th-TH" sz="2000" b="1" u="sng" dirty="0" smtClean="0">
                <a:solidFill>
                  <a:schemeClr val="tx1"/>
                </a:solidFill>
                <a:latin typeface="Angsana New" pitchFamily="18" charset="-34"/>
                <a:ea typeface="Calibri"/>
                <a:cs typeface="Angsana New" pitchFamily="18" charset="-34"/>
              </a:rPr>
              <a:t>กลุ่มสงสัย</a:t>
            </a:r>
            <a:r>
              <a:rPr lang="th-TH" sz="2000" b="1" u="sng" dirty="0">
                <a:solidFill>
                  <a:schemeClr val="tx1"/>
                </a:solidFill>
                <a:latin typeface="Angsana New" pitchFamily="18" charset="-34"/>
                <a:ea typeface="Calibri"/>
                <a:cs typeface="Angsana New" pitchFamily="18" charset="-34"/>
              </a:rPr>
              <a:t>ป่วยความดันโลหิตสูง</a:t>
            </a:r>
            <a:r>
              <a:rPr lang="th-TH" sz="2000" u="sng" dirty="0">
                <a:solidFill>
                  <a:schemeClr val="tx1"/>
                </a:solidFill>
                <a:latin typeface="Angsana New" pitchFamily="18" charset="-34"/>
                <a:ea typeface="Calibri"/>
                <a:cs typeface="Angsana New" pitchFamily="18" charset="-34"/>
              </a:rPr>
              <a:t> </a:t>
            </a:r>
            <a:r>
              <a:rPr lang="th-TH" sz="2000" dirty="0" smtClean="0">
                <a:solidFill>
                  <a:schemeClr val="tx1"/>
                </a:solidFill>
                <a:latin typeface="Angsana New" pitchFamily="18" charset="-34"/>
                <a:ea typeface="Calibri"/>
                <a:cs typeface="Angsana New" pitchFamily="18" charset="-34"/>
              </a:rPr>
              <a:t>หมายถึง หมายถึง ประชากรอายุ 35 ปี ขึ้นไป ที่มีค่าระดับความดันโลหิต </a:t>
            </a:r>
            <a:r>
              <a:rPr lang="th-TH" sz="2000" dirty="0" smtClean="0">
                <a:solidFill>
                  <a:schemeClr val="tx1"/>
                </a:solidFill>
                <a:latin typeface="TH SarabunPSK"/>
                <a:ea typeface="Calibri"/>
                <a:cs typeface="TH SarabunPSK"/>
              </a:rPr>
              <a:t>≥</a:t>
            </a:r>
            <a:r>
              <a:rPr lang="th-TH" sz="2000" dirty="0" smtClean="0">
                <a:solidFill>
                  <a:schemeClr val="tx1"/>
                </a:solidFill>
                <a:latin typeface="Angsana New" pitchFamily="18" charset="-34"/>
                <a:ea typeface="Calibri"/>
                <a:cs typeface="Angsana New" pitchFamily="18" charset="-34"/>
              </a:rPr>
              <a:t>140/90 </a:t>
            </a:r>
            <a:r>
              <a:rPr lang="en-US" sz="2000" dirty="0" smtClean="0">
                <a:solidFill>
                  <a:schemeClr val="tx1"/>
                </a:solidFill>
                <a:latin typeface="Angsana New" pitchFamily="18" charset="-34"/>
                <a:ea typeface="Calibri"/>
                <a:cs typeface="Angsana New" pitchFamily="18" charset="-34"/>
              </a:rPr>
              <a:t>mmHg </a:t>
            </a:r>
            <a:r>
              <a:rPr lang="th-TH" sz="2000" dirty="0" smtClean="0">
                <a:solidFill>
                  <a:schemeClr val="tx1"/>
                </a:solidFill>
                <a:latin typeface="Angsana New" pitchFamily="18" charset="-34"/>
                <a:ea typeface="Calibri"/>
                <a:cs typeface="Angsana New" pitchFamily="18" charset="-34"/>
              </a:rPr>
              <a:t>ในปีที่ผ่านมา ในเขตรับผิดชอบ และรอการ</a:t>
            </a:r>
            <a:r>
              <a:rPr lang="th-TH" sz="2000" dirty="0">
                <a:solidFill>
                  <a:schemeClr val="tx1"/>
                </a:solidFill>
                <a:latin typeface="Angsana New" pitchFamily="18" charset="-34"/>
                <a:ea typeface="Calibri"/>
                <a:cs typeface="Angsana New" pitchFamily="18" charset="-34"/>
              </a:rPr>
              <a:t>วินิจฉัยของ</a:t>
            </a:r>
            <a:r>
              <a:rPr lang="th-TH" sz="2000" dirty="0" smtClean="0">
                <a:solidFill>
                  <a:schemeClr val="tx1"/>
                </a:solidFill>
                <a:latin typeface="Angsana New" pitchFamily="18" charset="-34"/>
                <a:ea typeface="Calibri"/>
                <a:cs typeface="Angsana New" pitchFamily="18" charset="-34"/>
              </a:rPr>
              <a:t>แพทย์</a:t>
            </a:r>
            <a:endParaRPr lang="en-US" sz="2000" dirty="0">
              <a:solidFill>
                <a:schemeClr val="tx1"/>
              </a:solidFill>
              <a:latin typeface="Angsana New" pitchFamily="18" charset="-34"/>
              <a:ea typeface="Calibri"/>
              <a:cs typeface="Angsana New" pitchFamily="18" charset="-34"/>
            </a:endParaRPr>
          </a:p>
          <a:p>
            <a:r>
              <a:rPr lang="th-TH" sz="2000" b="1" u="sng" dirty="0" smtClean="0">
                <a:solidFill>
                  <a:schemeClr val="tx1"/>
                </a:solidFill>
                <a:latin typeface="Angsana New" pitchFamily="18" charset="-34"/>
                <a:ea typeface="Calibri"/>
                <a:cs typeface="Angsana New" pitchFamily="18" charset="-34"/>
              </a:rPr>
              <a:t>การ</a:t>
            </a:r>
            <a:r>
              <a:rPr lang="th-TH" sz="2000" b="1" u="sng" dirty="0">
                <a:solidFill>
                  <a:schemeClr val="tx1"/>
                </a:solidFill>
                <a:latin typeface="Angsana New" pitchFamily="18" charset="-34"/>
                <a:ea typeface="Calibri"/>
                <a:cs typeface="Angsana New" pitchFamily="18" charset="-34"/>
              </a:rPr>
              <a:t>วัดความดันโลหิตที่บ้าน</a:t>
            </a:r>
            <a:r>
              <a:rPr lang="th-TH" sz="2000" u="sng" dirty="0">
                <a:solidFill>
                  <a:schemeClr val="tx1"/>
                </a:solidFill>
                <a:latin typeface="Angsana New" pitchFamily="18" charset="-34"/>
                <a:ea typeface="Calibri"/>
                <a:cs typeface="Angsana New" pitchFamily="18" charset="-34"/>
              </a:rPr>
              <a:t> </a:t>
            </a:r>
            <a:r>
              <a:rPr lang="th-TH" sz="2000" dirty="0">
                <a:solidFill>
                  <a:schemeClr val="tx1"/>
                </a:solidFill>
                <a:latin typeface="Angsana New" pitchFamily="18" charset="-34"/>
                <a:ea typeface="Calibri"/>
                <a:cs typeface="Angsana New" pitchFamily="18" charset="-34"/>
              </a:rPr>
              <a:t>หมายถึง กลุ่มเสี่ยงและสงสัยป่วยความดันโลหิตสูง ได้รับการตรวจความดันโลหิต</a:t>
            </a:r>
            <a:r>
              <a:rPr lang="th-TH" sz="2000" dirty="0" smtClean="0">
                <a:solidFill>
                  <a:schemeClr val="tx1"/>
                </a:solidFill>
                <a:latin typeface="Angsana New" pitchFamily="18" charset="-34"/>
                <a:ea typeface="Calibri"/>
                <a:cs typeface="Angsana New" pitchFamily="18" charset="-34"/>
              </a:rPr>
              <a:t>ซ้ำอีกรอบที่นอกหน่วยบริการสุขภาพ โดย </a:t>
            </a:r>
            <a:r>
              <a:rPr lang="th-TH" sz="2000" dirty="0" err="1">
                <a:solidFill>
                  <a:schemeClr val="tx1"/>
                </a:solidFill>
                <a:latin typeface="Angsana New" pitchFamily="18" charset="-34"/>
                <a:ea typeface="Calibri"/>
                <a:cs typeface="Angsana New" pitchFamily="18" charset="-34"/>
              </a:rPr>
              <a:t>อส</a:t>
            </a:r>
            <a:r>
              <a:rPr lang="th-TH" sz="2000" dirty="0">
                <a:solidFill>
                  <a:schemeClr val="tx1"/>
                </a:solidFill>
                <a:latin typeface="Angsana New" pitchFamily="18" charset="-34"/>
                <a:ea typeface="Calibri"/>
                <a:cs typeface="Angsana New" pitchFamily="18" charset="-34"/>
              </a:rPr>
              <a:t>ม.หรือด้วยตนเอง (กรณีที่วัดความดันโลหิตเป็น) ตามแนวทางการวัดความดันโลหิตที่บ้าน* หลังจากมารับบริการการคัดกรองที่โรงพยาบาลแล้ว ภายใน 6 เดือน</a:t>
            </a:r>
            <a:endParaRPr lang="th-TH" sz="20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5" name="แผนผังลําดับงาน: กระบวนการสำรอง 14"/>
          <p:cNvSpPr/>
          <p:nvPr/>
        </p:nvSpPr>
        <p:spPr>
          <a:xfrm>
            <a:off x="152401" y="2286000"/>
            <a:ext cx="2514599" cy="4038600"/>
          </a:xfrm>
          <a:prstGeom prst="flowChartAlternateProcess">
            <a:avLst/>
          </a:prstGeom>
          <a:solidFill>
            <a:srgbClr val="8082C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ea typeface="Calibri"/>
                <a:cs typeface="Angsana New" pitchFamily="18" charset="-34"/>
              </a:rPr>
              <a:t>(</a:t>
            </a:r>
            <a:r>
              <a:rPr lang="en-US" sz="3200" dirty="0">
                <a:solidFill>
                  <a:schemeClr val="tx1"/>
                </a:solidFill>
                <a:latin typeface="Angsana New" pitchFamily="18" charset="-34"/>
                <a:ea typeface="Calibri"/>
                <a:cs typeface="Angsana New" pitchFamily="18" charset="-34"/>
              </a:rPr>
              <a:t>C/D) x </a:t>
            </a: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ea typeface="Calibri"/>
                <a:cs typeface="Angsana New" pitchFamily="18" charset="-34"/>
              </a:rPr>
              <a:t>100</a:t>
            </a:r>
          </a:p>
          <a:p>
            <a:r>
              <a:rPr lang="en-US" sz="1800" dirty="0">
                <a:solidFill>
                  <a:schemeClr val="tx1"/>
                </a:solidFill>
                <a:latin typeface="Angsana New" pitchFamily="18" charset="-34"/>
                <a:ea typeface="Calibri"/>
                <a:cs typeface="Angsana New" pitchFamily="18" charset="-34"/>
              </a:rPr>
              <a:t>C</a:t>
            </a:r>
            <a:r>
              <a:rPr lang="en-US" sz="1800" dirty="0" smtClean="0">
                <a:solidFill>
                  <a:schemeClr val="tx1"/>
                </a:solidFill>
                <a:latin typeface="Angsana New" pitchFamily="18" charset="-34"/>
                <a:ea typeface="Calibri"/>
                <a:cs typeface="Angsana New" pitchFamily="18" charset="-34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Angsana New" pitchFamily="18" charset="-34"/>
                <a:ea typeface="Calibri"/>
                <a:cs typeface="Angsana New" pitchFamily="18" charset="-34"/>
              </a:rPr>
              <a:t>= </a:t>
            </a:r>
            <a:r>
              <a:rPr lang="th-TH" sz="1800" dirty="0">
                <a:solidFill>
                  <a:schemeClr val="tx1"/>
                </a:solidFill>
                <a:latin typeface="Angsana New" pitchFamily="18" charset="-34"/>
                <a:ea typeface="Calibri"/>
                <a:cs typeface="Angsana New" pitchFamily="18" charset="-34"/>
              </a:rPr>
              <a:t>จำนวนประชากรกลุ่มเสี่ยงและสงสัยป่วยความดันโลหิตสูง ในเขตรับผิดชอบได้รับการวัดความดันโลหิตที่</a:t>
            </a:r>
            <a:r>
              <a:rPr lang="th-TH" sz="1800" dirty="0" smtClean="0">
                <a:solidFill>
                  <a:schemeClr val="tx1"/>
                </a:solidFill>
                <a:latin typeface="Angsana New" pitchFamily="18" charset="-34"/>
                <a:ea typeface="Calibri"/>
                <a:cs typeface="Angsana New" pitchFamily="18" charset="-34"/>
              </a:rPr>
              <a:t>บ้าน</a:t>
            </a:r>
          </a:p>
          <a:p>
            <a:r>
              <a:rPr lang="en-US" sz="1800" dirty="0">
                <a:solidFill>
                  <a:schemeClr val="tx1"/>
                </a:solidFill>
                <a:latin typeface="Angsana New" pitchFamily="18" charset="-34"/>
                <a:ea typeface="Calibri"/>
                <a:cs typeface="Angsana New" pitchFamily="18" charset="-34"/>
              </a:rPr>
              <a:t>D = </a:t>
            </a:r>
            <a:r>
              <a:rPr lang="th-TH" sz="1800" dirty="0">
                <a:solidFill>
                  <a:schemeClr val="tx1"/>
                </a:solidFill>
                <a:latin typeface="Angsana New" pitchFamily="18" charset="-34"/>
                <a:ea typeface="Calibri"/>
                <a:cs typeface="Angsana New" pitchFamily="18" charset="-34"/>
              </a:rPr>
              <a:t>จำนวนประชากรอายุ 35 ปี ขึ้นไป ในเขตรับผิดชอบที่เป็นกลุ่มเสี่ยงและสงสัยป่วยความดันโลหิตสูง ในปีงบประมาณที่ผ่าน</a:t>
            </a:r>
            <a:r>
              <a:rPr lang="th-TH" sz="1800" dirty="0" smtClean="0">
                <a:solidFill>
                  <a:schemeClr val="tx1"/>
                </a:solidFill>
                <a:latin typeface="Angsana New" pitchFamily="18" charset="-34"/>
                <a:ea typeface="Calibri"/>
                <a:cs typeface="Angsana New" pitchFamily="18" charset="-34"/>
              </a:rPr>
              <a:t>มา</a:t>
            </a:r>
          </a:p>
        </p:txBody>
      </p:sp>
      <p:sp>
        <p:nvSpPr>
          <p:cNvPr id="23" name="รูปห้าเหลี่ยม 22"/>
          <p:cNvSpPr/>
          <p:nvPr/>
        </p:nvSpPr>
        <p:spPr>
          <a:xfrm>
            <a:off x="4397081" y="1819893"/>
            <a:ext cx="2944687" cy="844138"/>
          </a:xfrm>
          <a:prstGeom prst="homePlate">
            <a:avLst/>
          </a:prstGeom>
          <a:solidFill>
            <a:srgbClr val="672C9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คำอธิบาย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5" name="รูปห้าเหลี่ยม 24"/>
          <p:cNvSpPr/>
          <p:nvPr/>
        </p:nvSpPr>
        <p:spPr>
          <a:xfrm>
            <a:off x="-65034" y="2244931"/>
            <a:ext cx="2639887" cy="838200"/>
          </a:xfrm>
          <a:prstGeom prst="homePlate">
            <a:avLst/>
          </a:prstGeom>
          <a:solidFill>
            <a:srgbClr val="672C9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สูตรคำนวณ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8374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รูปห้าเหลี่ยม 3"/>
          <p:cNvSpPr/>
          <p:nvPr/>
        </p:nvSpPr>
        <p:spPr>
          <a:xfrm>
            <a:off x="0" y="3048000"/>
            <a:ext cx="8991600" cy="381000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รูปห้าเหลี่ยม 4"/>
          <p:cNvSpPr/>
          <p:nvPr/>
        </p:nvSpPr>
        <p:spPr>
          <a:xfrm>
            <a:off x="-15922" y="2286000"/>
            <a:ext cx="7407322" cy="320040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รูปห้าเหลี่ยม 5"/>
          <p:cNvSpPr/>
          <p:nvPr/>
        </p:nvSpPr>
        <p:spPr>
          <a:xfrm>
            <a:off x="0" y="1447800"/>
            <a:ext cx="5638800" cy="3048000"/>
          </a:xfrm>
          <a:prstGeom prst="homePlat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800" dirty="0" smtClean="0">
                <a:cs typeface="+mj-cs"/>
              </a:rPr>
              <a:t>การจัดการ.........</a:t>
            </a:r>
            <a:endParaRPr lang="th-TH" sz="4800" dirty="0">
              <a:cs typeface="+mj-cs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328" y="93383"/>
            <a:ext cx="3593651" cy="217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9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CEE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คำบรรยายภาพแบบสี่เหลี่ยมมุมมน 4"/>
          <p:cNvSpPr/>
          <p:nvPr/>
        </p:nvSpPr>
        <p:spPr>
          <a:xfrm>
            <a:off x="517792" y="1102624"/>
            <a:ext cx="8450239" cy="1640575"/>
          </a:xfrm>
          <a:prstGeom prst="wedgeRoundRectCallout">
            <a:avLst>
              <a:gd name="adj1" fmla="val 26812"/>
              <a:gd name="adj2" fmla="val 85678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 smtClean="0">
                <a:solidFill>
                  <a:schemeClr val="tx1"/>
                </a:solidFill>
              </a:rPr>
              <a:t>การจัดการข้อมูลระดับพื้นที่มาสู่ส่วนกลาง</a:t>
            </a:r>
            <a:endParaRPr lang="th-TH" sz="8800" dirty="0">
              <a:solidFill>
                <a:schemeClr val="tx1"/>
              </a:solidFill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6067313" y="1279738"/>
            <a:ext cx="1524000" cy="5334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HDC</a:t>
            </a:r>
            <a:endParaRPr lang="th-TH" dirty="0"/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6034331" y="1927438"/>
            <a:ext cx="1905000" cy="5334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กรมควบคุมโรค</a:t>
            </a:r>
            <a:endParaRPr lang="th-TH" dirty="0"/>
          </a:p>
        </p:txBody>
      </p:sp>
      <p:sp>
        <p:nvSpPr>
          <p:cNvPr id="8" name="ลูกศรลง 7"/>
          <p:cNvSpPr/>
          <p:nvPr/>
        </p:nvSpPr>
        <p:spPr>
          <a:xfrm rot="16918307">
            <a:off x="5071847" y="1867315"/>
            <a:ext cx="609600" cy="4572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ลูกศรลง 8"/>
          <p:cNvSpPr/>
          <p:nvPr/>
        </p:nvSpPr>
        <p:spPr>
          <a:xfrm rot="15606030">
            <a:off x="5081102" y="1335547"/>
            <a:ext cx="609600" cy="4572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คำบรรยายภาพแบบสี่เหลี่ยมมุมมน 9"/>
          <p:cNvSpPr/>
          <p:nvPr/>
        </p:nvSpPr>
        <p:spPr>
          <a:xfrm>
            <a:off x="517791" y="3497238"/>
            <a:ext cx="8450239" cy="1640575"/>
          </a:xfrm>
          <a:prstGeom prst="wedgeRoundRectCallout">
            <a:avLst>
              <a:gd name="adj1" fmla="val -19864"/>
              <a:gd name="adj2" fmla="val 82350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 smtClean="0">
                <a:solidFill>
                  <a:schemeClr val="tx1"/>
                </a:solidFill>
                <a:cs typeface="+mj-cs"/>
              </a:rPr>
              <a:t>มีการอบรม</a:t>
            </a:r>
            <a:r>
              <a:rPr lang="en-US" dirty="0" smtClean="0">
                <a:solidFill>
                  <a:schemeClr val="tx1"/>
                </a:solidFill>
                <a:cs typeface="+mj-cs"/>
              </a:rPr>
              <a:t> HBPM </a:t>
            </a:r>
            <a:r>
              <a:rPr lang="th-TH" dirty="0" smtClean="0">
                <a:solidFill>
                  <a:schemeClr val="tx1"/>
                </a:solidFill>
                <a:cs typeface="+mj-cs"/>
              </a:rPr>
              <a:t>ใน </a:t>
            </a:r>
            <a:r>
              <a:rPr lang="en-US" dirty="0" smtClean="0">
                <a:solidFill>
                  <a:schemeClr val="tx1"/>
                </a:solidFill>
                <a:cs typeface="+mj-cs"/>
              </a:rPr>
              <a:t>Preview Intervention  </a:t>
            </a:r>
            <a:r>
              <a:rPr lang="th-TH" dirty="0" smtClean="0">
                <a:solidFill>
                  <a:schemeClr val="tx1"/>
                </a:solidFill>
                <a:cs typeface="+mj-cs"/>
              </a:rPr>
              <a:t>ปีละครั้งในเดือนพฤศจิกายน นี้</a:t>
            </a:r>
            <a:endParaRPr lang="th-TH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1" name="วงรี 10"/>
          <p:cNvSpPr/>
          <p:nvPr/>
        </p:nvSpPr>
        <p:spPr>
          <a:xfrm>
            <a:off x="381000" y="762000"/>
            <a:ext cx="685800" cy="7844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th-TH" dirty="0"/>
          </a:p>
        </p:txBody>
      </p:sp>
      <p:sp>
        <p:nvSpPr>
          <p:cNvPr id="12" name="วงรี 11"/>
          <p:cNvSpPr/>
          <p:nvPr/>
        </p:nvSpPr>
        <p:spPr>
          <a:xfrm>
            <a:off x="381000" y="3048000"/>
            <a:ext cx="685800" cy="685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th-TH" dirty="0"/>
          </a:p>
        </p:txBody>
      </p:sp>
      <p:sp>
        <p:nvSpPr>
          <p:cNvPr id="13" name="รูปห้าเหลี่ยม 12"/>
          <p:cNvSpPr/>
          <p:nvPr/>
        </p:nvSpPr>
        <p:spPr>
          <a:xfrm>
            <a:off x="7961" y="80227"/>
            <a:ext cx="4389120" cy="706511"/>
          </a:xfrm>
          <a:prstGeom prst="homePlate">
            <a:avLst/>
          </a:prstGeom>
          <a:solidFill>
            <a:srgbClr val="6600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4" name="รูปห้าเหลี่ยม 13"/>
          <p:cNvSpPr/>
          <p:nvPr/>
        </p:nvSpPr>
        <p:spPr>
          <a:xfrm>
            <a:off x="-21607" y="67409"/>
            <a:ext cx="3733800" cy="699516"/>
          </a:xfrm>
          <a:prstGeom prst="homePlate">
            <a:avLst/>
          </a:prstGeom>
          <a:solidFill>
            <a:srgbClr val="7D6BE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black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New case</a:t>
            </a:r>
            <a:r>
              <a:rPr lang="th-TH" sz="3600" b="1" dirty="0">
                <a:solidFill>
                  <a:prstClr val="black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 </a:t>
            </a:r>
            <a:r>
              <a:rPr lang="en-US" sz="3600" b="1" dirty="0">
                <a:solidFill>
                  <a:prstClr val="black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HT</a:t>
            </a:r>
            <a:endParaRPr lang="th-TH" sz="3600" dirty="0"/>
          </a:p>
        </p:txBody>
      </p:sp>
      <p:sp>
        <p:nvSpPr>
          <p:cNvPr id="15" name="รูปห้าเหลี่ยม 14"/>
          <p:cNvSpPr/>
          <p:nvPr/>
        </p:nvSpPr>
        <p:spPr>
          <a:xfrm>
            <a:off x="-68239" y="43218"/>
            <a:ext cx="762000" cy="743520"/>
          </a:xfrm>
          <a:prstGeom prst="homePlate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7501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รูปห้าเหลี่ยม 3"/>
          <p:cNvSpPr/>
          <p:nvPr/>
        </p:nvSpPr>
        <p:spPr>
          <a:xfrm>
            <a:off x="0" y="3048000"/>
            <a:ext cx="8991600" cy="3810000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รูปห้าเหลี่ยม 4"/>
          <p:cNvSpPr/>
          <p:nvPr/>
        </p:nvSpPr>
        <p:spPr>
          <a:xfrm>
            <a:off x="-15922" y="2286000"/>
            <a:ext cx="7407322" cy="3200400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รูปห้าเหลี่ยม 5"/>
          <p:cNvSpPr/>
          <p:nvPr/>
        </p:nvSpPr>
        <p:spPr>
          <a:xfrm>
            <a:off x="0" y="1447800"/>
            <a:ext cx="5638800" cy="3048000"/>
          </a:xfrm>
          <a:prstGeom prst="homePlate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dirty="0" smtClean="0">
                <a:cs typeface="+mj-cs"/>
              </a:rPr>
              <a:t>ข้อเสนอแนะ</a:t>
            </a:r>
            <a:endParaRPr lang="th-TH" sz="4800" dirty="0">
              <a:cs typeface="+mj-cs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328" y="93383"/>
            <a:ext cx="3593651" cy="217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9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2000" cy="134143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th-TH" sz="2800" dirty="0" smtClean="0"/>
              <a:t>จำนวนผู้ป่วยโรคความดันโลหิตสูงที่ขึ้นทะเบียนที่ไม่ได้รับการรักษาอย่างต่อเนื่อง</a:t>
            </a:r>
            <a:br>
              <a:rPr lang="th-TH" sz="2800" dirty="0" smtClean="0"/>
            </a:br>
            <a:r>
              <a:rPr lang="th-TH" sz="2800" dirty="0" smtClean="0"/>
              <a:t>ปีงบประมาณ</a:t>
            </a:r>
            <a:r>
              <a:rPr lang="en-US" sz="2800" dirty="0" smtClean="0"/>
              <a:t> 2560</a:t>
            </a:r>
            <a:endParaRPr lang="th-TH" sz="2800" dirty="0"/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3349020"/>
              </p:ext>
            </p:extLst>
          </p:nvPr>
        </p:nvGraphicFramePr>
        <p:xfrm>
          <a:off x="5316" y="1524000"/>
          <a:ext cx="89154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5334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th-TH" dirty="0"/>
              <a:t>ร้อยละของของผู้ป่วยโรคความดันโลหิต</a:t>
            </a:r>
            <a:r>
              <a:rPr lang="th-TH" dirty="0" smtClean="0"/>
              <a:t>สูง</a:t>
            </a:r>
            <a:r>
              <a:rPr lang="th-TH" dirty="0"/>
              <a:t/>
            </a:r>
            <a:br>
              <a:rPr lang="th-TH" dirty="0"/>
            </a:br>
            <a:r>
              <a:rPr lang="th-TH" dirty="0" smtClean="0"/>
              <a:t>ที่สามารถควบคุม</a:t>
            </a:r>
            <a:r>
              <a:rPr lang="th-TH" dirty="0"/>
              <a:t>ความดันโลหิตได้</a:t>
            </a:r>
            <a:r>
              <a:rPr lang="th-TH" dirty="0" smtClean="0"/>
              <a:t>ดี</a:t>
            </a:r>
            <a:endParaRPr lang="th-TH" dirty="0"/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0018737"/>
              </p:ext>
            </p:extLst>
          </p:nvPr>
        </p:nvGraphicFramePr>
        <p:xfrm>
          <a:off x="0" y="1371600"/>
          <a:ext cx="9144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5"/>
          <p:cNvCxnSpPr/>
          <p:nvPr/>
        </p:nvCxnSpPr>
        <p:spPr>
          <a:xfrm>
            <a:off x="381000" y="2971800"/>
            <a:ext cx="85344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95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CEE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5" name="รูปห้าเหลี่ยม 4"/>
          <p:cNvSpPr/>
          <p:nvPr/>
        </p:nvSpPr>
        <p:spPr>
          <a:xfrm>
            <a:off x="7961" y="80227"/>
            <a:ext cx="4389120" cy="706511"/>
          </a:xfrm>
          <a:prstGeom prst="homePlate">
            <a:avLst/>
          </a:prstGeom>
          <a:solidFill>
            <a:srgbClr val="6600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6" name="รูปห้าเหลี่ยม 5"/>
          <p:cNvSpPr/>
          <p:nvPr/>
        </p:nvSpPr>
        <p:spPr>
          <a:xfrm>
            <a:off x="-21607" y="67409"/>
            <a:ext cx="3733800" cy="699516"/>
          </a:xfrm>
          <a:prstGeom prst="homePlate">
            <a:avLst/>
          </a:prstGeom>
          <a:solidFill>
            <a:srgbClr val="7D6BE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black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New case</a:t>
            </a:r>
            <a:r>
              <a:rPr lang="th-TH" sz="3600" b="1" dirty="0">
                <a:solidFill>
                  <a:prstClr val="black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 </a:t>
            </a:r>
            <a:r>
              <a:rPr lang="en-US" sz="3600" b="1" dirty="0">
                <a:solidFill>
                  <a:prstClr val="black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HT</a:t>
            </a:r>
            <a:endParaRPr lang="th-TH" sz="3600" dirty="0"/>
          </a:p>
        </p:txBody>
      </p:sp>
      <p:sp>
        <p:nvSpPr>
          <p:cNvPr id="7" name="รูปห้าเหลี่ยม 6"/>
          <p:cNvSpPr/>
          <p:nvPr/>
        </p:nvSpPr>
        <p:spPr>
          <a:xfrm>
            <a:off x="-68239" y="43218"/>
            <a:ext cx="762000" cy="743520"/>
          </a:xfrm>
          <a:prstGeom prst="homePlate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1" name="คำบรรยายภาพแบบสี่เหลี่ยมมุมมน 10"/>
          <p:cNvSpPr/>
          <p:nvPr/>
        </p:nvSpPr>
        <p:spPr>
          <a:xfrm>
            <a:off x="171961" y="914400"/>
            <a:ext cx="8743439" cy="5562600"/>
          </a:xfrm>
          <a:prstGeom prst="wedgeRoundRectCallout">
            <a:avLst>
              <a:gd name="adj1" fmla="val -26543"/>
              <a:gd name="adj2" fmla="val 54987"/>
              <a:gd name="adj3" fmla="val 16667"/>
            </a:avLst>
          </a:prstGeom>
          <a:solidFill>
            <a:srgbClr val="CEA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1" name="วงรี 20"/>
          <p:cNvSpPr/>
          <p:nvPr/>
        </p:nvSpPr>
        <p:spPr>
          <a:xfrm>
            <a:off x="171961" y="786738"/>
            <a:ext cx="689439" cy="57206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th-TH" dirty="0"/>
          </a:p>
        </p:txBody>
      </p:sp>
      <p:graphicFrame>
        <p:nvGraphicFramePr>
          <p:cNvPr id="22" name="แผนภูมิ 21"/>
          <p:cNvGraphicFramePr/>
          <p:nvPr>
            <p:extLst>
              <p:ext uri="{D42A27DB-BD31-4B8C-83A1-F6EECF244321}">
                <p14:modId xmlns:p14="http://schemas.microsoft.com/office/powerpoint/2010/main" val="2805932539"/>
              </p:ext>
            </p:extLst>
          </p:nvPr>
        </p:nvGraphicFramePr>
        <p:xfrm>
          <a:off x="505080" y="1308100"/>
          <a:ext cx="8077200" cy="5264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คำบรรยายภาพแบบสี่เหลี่ยมมุมมน 22"/>
          <p:cNvSpPr/>
          <p:nvPr/>
        </p:nvSpPr>
        <p:spPr>
          <a:xfrm>
            <a:off x="1500166" y="857232"/>
            <a:ext cx="6072230" cy="857256"/>
          </a:xfrm>
          <a:prstGeom prst="wedgeRoundRectCallou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เป้าหมายการคัดกรอง10%</a:t>
            </a:r>
            <a:r>
              <a:rPr lang="th-TH" dirty="0"/>
              <a:t>ของกลุ่ม</a:t>
            </a:r>
            <a:r>
              <a:rPr lang="th-TH" dirty="0" smtClean="0"/>
              <a:t>เสี่ยงและกลุ่มสงสัยป่วยความดันโลหิตสูง </a:t>
            </a:r>
            <a:r>
              <a:rPr lang="en-US" dirty="0"/>
              <a:t> </a:t>
            </a:r>
            <a:r>
              <a:rPr lang="th-TH" dirty="0" smtClean="0"/>
              <a:t>ปีงบประมาณ </a:t>
            </a:r>
            <a:r>
              <a:rPr lang="en-US" dirty="0" smtClean="0"/>
              <a:t>2561</a:t>
            </a:r>
            <a:endParaRPr lang="th-TH" dirty="0"/>
          </a:p>
        </p:txBody>
      </p:sp>
      <p:sp>
        <p:nvSpPr>
          <p:cNvPr id="24" name="ดาว 10 แฉก 23"/>
          <p:cNvSpPr/>
          <p:nvPr/>
        </p:nvSpPr>
        <p:spPr>
          <a:xfrm>
            <a:off x="7143768" y="30188"/>
            <a:ext cx="2000232" cy="1255672"/>
          </a:xfrm>
          <a:prstGeom prst="star10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เป้าประเทศ 468</a:t>
            </a:r>
            <a:r>
              <a:rPr lang="en-US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,</a:t>
            </a:r>
            <a:r>
              <a:rPr lang="th-TH" sz="2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711 คน </a:t>
            </a:r>
            <a:endParaRPr lang="th-TH" sz="2400" b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67545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รูปห้าเหลี่ยม 3"/>
          <p:cNvSpPr/>
          <p:nvPr/>
        </p:nvSpPr>
        <p:spPr>
          <a:xfrm>
            <a:off x="0" y="2819400"/>
            <a:ext cx="8915400" cy="4038600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รูปห้าเหลี่ยม 4"/>
          <p:cNvSpPr/>
          <p:nvPr/>
        </p:nvSpPr>
        <p:spPr>
          <a:xfrm>
            <a:off x="0" y="2362200"/>
            <a:ext cx="7038834" cy="2894179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รูปห้าเหลี่ยม 5"/>
          <p:cNvSpPr/>
          <p:nvPr/>
        </p:nvSpPr>
        <p:spPr>
          <a:xfrm>
            <a:off x="0" y="2133600"/>
            <a:ext cx="5562600" cy="1828800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สถานการณ์โรคเบาหวาน </a:t>
            </a:r>
          </a:p>
          <a:p>
            <a:pPr algn="ctr"/>
            <a:r>
              <a:rPr lang="th-TH" sz="3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ปีงบประมาณ </a:t>
            </a:r>
            <a:r>
              <a:rPr lang="en-US" sz="3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2560</a:t>
            </a:r>
            <a:endParaRPr lang="th-TH" sz="36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731" y="304800"/>
            <a:ext cx="3593651" cy="217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46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ตัวแทนเนื้อหา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69968" cy="7101358"/>
          </a:xfrm>
          <a:solidFill>
            <a:srgbClr val="ACEECA"/>
          </a:solidFill>
        </p:spPr>
      </p:pic>
    </p:spTree>
    <p:extLst>
      <p:ext uri="{BB962C8B-B14F-4D97-AF65-F5344CB8AC3E}">
        <p14:creationId xmlns:p14="http://schemas.microsoft.com/office/powerpoint/2010/main" val="278898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" y="0"/>
            <a:ext cx="914823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9306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ตัวแทนเนื้อหา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789481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73818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28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ัวแทนเนื้อหา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3062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ตัวเชื่อมต่อตรง 6"/>
          <p:cNvCxnSpPr/>
          <p:nvPr/>
        </p:nvCxnSpPr>
        <p:spPr>
          <a:xfrm>
            <a:off x="642910" y="2000240"/>
            <a:ext cx="827054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สี่เหลี่ยมผืนผ้ามุมมน 7"/>
          <p:cNvSpPr/>
          <p:nvPr/>
        </p:nvSpPr>
        <p:spPr>
          <a:xfrm>
            <a:off x="568657" y="304800"/>
            <a:ext cx="8305800" cy="838184"/>
          </a:xfrm>
          <a:prstGeom prst="round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ร้อยละผู้ป่วยเบาหวานที่ควบคุมระดับน้ำตาล</a:t>
            </a:r>
            <a:r>
              <a:rPr lang="th-TH" b="1" u="sng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ได้ </a:t>
            </a:r>
            <a:r>
              <a:rPr lang="th-TH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จากผู้ป่วยที่ได้รับ</a:t>
            </a:r>
            <a:r>
              <a:rPr lang="th-TH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การตรวจ </a:t>
            </a:r>
            <a:r>
              <a:rPr lang="en-US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HbA1c</a:t>
            </a:r>
            <a:r>
              <a:rPr lang="th-TH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และ</a:t>
            </a:r>
            <a:r>
              <a:rPr lang="th-TH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ผู้ป่วยเบาหวานทั้งหมด รายเขตสุขภาพ ปีงบประมาณ </a:t>
            </a:r>
            <a:r>
              <a:rPr lang="en-US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2560</a:t>
            </a:r>
            <a:endParaRPr lang="th-TH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3090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3999"/>
          </a:xfrm>
          <a:solidFill>
            <a:srgbClr val="ACEECA"/>
          </a:solidFill>
        </p:spPr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E5B380-8913-4906-B5A0-40A55B623A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ชื่อเรื่อง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sz="3600" b="1" dirty="0">
                <a:solidFill>
                  <a:schemeClr val="tx1"/>
                </a:solidFill>
                <a:latin typeface="Angsana New" pitchFamily="18" charset="-34"/>
                <a:ea typeface="Calibri"/>
                <a:cs typeface="Angsana New" pitchFamily="18" charset="-34"/>
              </a:rPr>
              <a:t>อัตราผู้ป่วยเบาหวานรายใหม่จากกลุ่มเสี่ยงเบาหวาน </a:t>
            </a:r>
            <a:endParaRPr lang="th-TH" sz="3600" b="1" dirty="0">
              <a:solidFill>
                <a:schemeClr val="tx1"/>
              </a:solidFill>
              <a:latin typeface="Angsana New" pitchFamily="18" charset="-34"/>
              <a:ea typeface="Tahoma" pitchFamily="34" charset="0"/>
              <a:cs typeface="Angsana New" pitchFamily="18" charset="-34"/>
            </a:endParaRPr>
          </a:p>
        </p:txBody>
      </p:sp>
      <p:sp>
        <p:nvSpPr>
          <p:cNvPr id="6" name="รูปห้าเหลี่ยม 5"/>
          <p:cNvSpPr/>
          <p:nvPr/>
        </p:nvSpPr>
        <p:spPr>
          <a:xfrm>
            <a:off x="0" y="1371600"/>
            <a:ext cx="4389120" cy="706511"/>
          </a:xfrm>
          <a:prstGeom prst="homePlate">
            <a:avLst/>
          </a:prstGeom>
          <a:solidFill>
            <a:srgbClr val="6600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7" name="รูปห้าเหลี่ยม 6"/>
          <p:cNvSpPr/>
          <p:nvPr/>
        </p:nvSpPr>
        <p:spPr>
          <a:xfrm>
            <a:off x="-29568" y="1355651"/>
            <a:ext cx="3733800" cy="699516"/>
          </a:xfrm>
          <a:prstGeom prst="homePlate">
            <a:avLst/>
          </a:prstGeom>
          <a:solidFill>
            <a:srgbClr val="7D6BE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New case</a:t>
            </a:r>
            <a:r>
              <a:rPr lang="th-TH" sz="3600" b="1" dirty="0" smtClean="0">
                <a:solidFill>
                  <a:prstClr val="black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DM</a:t>
            </a:r>
            <a:endParaRPr lang="th-TH" dirty="0"/>
          </a:p>
        </p:txBody>
      </p:sp>
      <p:sp>
        <p:nvSpPr>
          <p:cNvPr id="8" name="รูปห้าเหลี่ยม 7"/>
          <p:cNvSpPr/>
          <p:nvPr/>
        </p:nvSpPr>
        <p:spPr>
          <a:xfrm>
            <a:off x="-21265" y="1355651"/>
            <a:ext cx="762000" cy="672152"/>
          </a:xfrm>
          <a:prstGeom prst="homePlate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th-TH" dirty="0"/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152400" y="2209800"/>
            <a:ext cx="4913249" cy="2606127"/>
          </a:xfrm>
          <a:prstGeom prst="roundRect">
            <a:avLst/>
          </a:prstGeom>
          <a:solidFill>
            <a:srgbClr val="CEAEE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th-TH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1</a:t>
            </a:r>
            <a:r>
              <a:rPr lang="th-TH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. อัตราผู้ป่วยเบาหวานรายใหม่จากกลุ่มเสี่ยงเบาหวาน</a:t>
            </a:r>
          </a:p>
          <a:p>
            <a:pPr algn="ctr"/>
            <a:r>
              <a:rPr lang="th-TH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1.1 กลุ่มเสี่ยงเบาหวาน (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Pre-DM) </a:t>
            </a:r>
            <a:r>
              <a:rPr lang="th-TH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หมายถึง ประชากรอายุ 35 ปี ขึ้นไป ที่มีค่าระดับ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FBS 100 – 125 mg/dl </a:t>
            </a:r>
            <a:r>
              <a:rPr lang="th-TH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ในปีที่ผ่านมา ในเขตรับผิดชอบ</a:t>
            </a:r>
          </a:p>
          <a:p>
            <a:r>
              <a:rPr lang="th-TH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1.2 ผู้ป่วยเบาหวานรายใหม่ หมายถึง ผู้ที่ได้รับการวินิจฉัยว่าเป็นโรคเบาหวานรายใหม่ </a:t>
            </a:r>
            <a:r>
              <a:rPr lang="th-TH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 ใน</a:t>
            </a:r>
            <a:r>
              <a:rPr lang="th-TH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ปีงบประมาณ โดยการวินิจฉัยของแพทย์ และได้รับการขึ้นทะเบียนในคลินิกโรค</a:t>
            </a:r>
            <a:r>
              <a:rPr lang="th-TH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เรื้อรัง</a:t>
            </a:r>
            <a:endParaRPr lang="th-TH" sz="1800" dirty="0">
              <a:solidFill>
                <a:schemeClr val="tx1">
                  <a:lumMod val="95000"/>
                  <a:lumOff val="5000"/>
                </a:schemeClr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5433198" y="1640336"/>
            <a:ext cx="3451091" cy="4876800"/>
          </a:xfrm>
          <a:prstGeom prst="roundRect">
            <a:avLst/>
          </a:prstGeom>
          <a:solidFill>
            <a:srgbClr val="672C9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3200" dirty="0">
                <a:latin typeface="Angsana New" pitchFamily="18" charset="-34"/>
                <a:cs typeface="Angsana New" pitchFamily="18" charset="-34"/>
              </a:rPr>
              <a:t>A/B) x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100</a:t>
            </a:r>
          </a:p>
          <a:p>
            <a:pPr algn="thaiDist">
              <a:lnSpc>
                <a:spcPct val="107000"/>
              </a:lnSpc>
              <a:spcAft>
                <a:spcPts val="0"/>
              </a:spcAft>
            </a:pPr>
            <a:r>
              <a:rPr lang="en-US" sz="2000" dirty="0">
                <a:latin typeface="Angsana New" pitchFamily="18" charset="-34"/>
                <a:cs typeface="Angsana New" pitchFamily="18" charset="-34"/>
              </a:rPr>
              <a:t>A = </a:t>
            </a:r>
            <a:r>
              <a:rPr lang="th-TH" sz="2000" dirty="0">
                <a:solidFill>
                  <a:schemeClr val="bg1"/>
                </a:solidFill>
                <a:latin typeface="Angsana New" pitchFamily="18" charset="-34"/>
                <a:ea typeface="Calibri"/>
                <a:cs typeface="Angsana New" pitchFamily="18" charset="-34"/>
              </a:rPr>
              <a:t>จำนวนประชากรอายุ 35 ปี ขึ้นไป ในเขตรับผิดชอบที่ถูกวินิจฉัยว่าเป็นผู้ป่วย</a:t>
            </a:r>
            <a:endParaRPr lang="en-US" sz="2000" dirty="0">
              <a:solidFill>
                <a:schemeClr val="bg1"/>
              </a:solidFill>
              <a:latin typeface="Angsana New" pitchFamily="18" charset="-34"/>
              <a:ea typeface="Calibri"/>
              <a:cs typeface="Angsana New" pitchFamily="18" charset="-34"/>
            </a:endParaRPr>
          </a:p>
          <a:p>
            <a:r>
              <a:rPr lang="th-TH" sz="2000" dirty="0">
                <a:solidFill>
                  <a:schemeClr val="bg1"/>
                </a:solidFill>
                <a:latin typeface="Angsana New" pitchFamily="18" charset="-34"/>
                <a:ea typeface="Calibri"/>
                <a:cs typeface="Angsana New" pitchFamily="18" charset="-34"/>
              </a:rPr>
              <a:t>เบาหวานรายใหม่ และขึ้นทะเบียนในปีงบประมาณ</a:t>
            </a:r>
            <a:endParaRPr lang="en-US" sz="2000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 dirty="0">
                <a:latin typeface="Angsana New" pitchFamily="18" charset="-34"/>
                <a:cs typeface="Angsana New" pitchFamily="18" charset="-34"/>
              </a:rPr>
              <a:t>B = </a:t>
            </a:r>
            <a:r>
              <a:rPr lang="th-TH" sz="2000" dirty="0">
                <a:latin typeface="Angsana New" pitchFamily="18" charset="-34"/>
                <a:ea typeface="Calibri"/>
                <a:cs typeface="Angsana New" pitchFamily="18" charset="-34"/>
              </a:rPr>
              <a:t>จำนวนประชากรอายุ 35 ปี ขึ้นไป ในเขตรับผิดชอบที่เป็นกลุ่มเสี่ยงเบาหวาน</a:t>
            </a:r>
            <a:endParaRPr lang="en-US" sz="2000" dirty="0">
              <a:latin typeface="Angsana New" pitchFamily="18" charset="-34"/>
              <a:ea typeface="Calibri"/>
              <a:cs typeface="Angsana New" pitchFamily="18" charset="-34"/>
            </a:endParaRPr>
          </a:p>
          <a:p>
            <a:r>
              <a:rPr lang="th-TH" sz="2000" dirty="0">
                <a:latin typeface="Angsana New" pitchFamily="18" charset="-34"/>
                <a:ea typeface="Calibri"/>
                <a:cs typeface="Angsana New" pitchFamily="18" charset="-34"/>
              </a:rPr>
              <a:t>ในปีงบประมาณที่ผ่านมา</a:t>
            </a:r>
            <a:endParaRPr lang="th-TH" sz="20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299312" y="4953000"/>
            <a:ext cx="4876800" cy="1716668"/>
          </a:xfrm>
          <a:prstGeom prst="roundRect">
            <a:avLst/>
          </a:prstGeom>
          <a:solidFill>
            <a:srgbClr val="8082C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th-TH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อัตรา</a:t>
            </a:r>
            <a:r>
              <a:rPr lang="th-TH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ผู้ป่วยเบาหวานรายใหม่จากกลุ่มเสี่ยงเบาหวาน </a:t>
            </a:r>
          </a:p>
          <a:p>
            <a:pPr algn="ctr"/>
            <a:r>
              <a:rPr lang="th-TH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ngsana New" pitchFamily="18" charset="-34"/>
                <a:cs typeface="Angsana New" pitchFamily="18" charset="-34"/>
              </a:rPr>
              <a:t>ไม่เกินร้อยละ </a:t>
            </a:r>
          </a:p>
        </p:txBody>
      </p:sp>
      <p:sp>
        <p:nvSpPr>
          <p:cNvPr id="13" name="แผนผังลำดับงาน: แยก 12"/>
          <p:cNvSpPr/>
          <p:nvPr/>
        </p:nvSpPr>
        <p:spPr>
          <a:xfrm rot="16200000">
            <a:off x="4702790" y="3152448"/>
            <a:ext cx="946644" cy="542525"/>
          </a:xfrm>
          <a:prstGeom prst="flowChartExtract">
            <a:avLst/>
          </a:prstGeom>
          <a:solidFill>
            <a:srgbClr val="672C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แผนผังลำดับงาน: แยก 13"/>
          <p:cNvSpPr/>
          <p:nvPr/>
        </p:nvSpPr>
        <p:spPr>
          <a:xfrm rot="10800000">
            <a:off x="2055870" y="4572000"/>
            <a:ext cx="919976" cy="614162"/>
          </a:xfrm>
          <a:prstGeom prst="flowChartExtract">
            <a:avLst/>
          </a:prstGeom>
          <a:solidFill>
            <a:srgbClr val="CEA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สี่เหลี่ยมผืนผ้ามุมมน 15"/>
          <p:cNvSpPr/>
          <p:nvPr/>
        </p:nvSpPr>
        <p:spPr>
          <a:xfrm>
            <a:off x="293464" y="2362200"/>
            <a:ext cx="1661160" cy="588188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คำอธิบาย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7" name="สี่เหลี่ยมผืนผ้ามุมมน 16"/>
          <p:cNvSpPr/>
          <p:nvPr/>
        </p:nvSpPr>
        <p:spPr>
          <a:xfrm>
            <a:off x="6477000" y="1825863"/>
            <a:ext cx="1524000" cy="63734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cs typeface="+mj-cs"/>
              </a:rPr>
              <a:t>สูตรคำนวณ</a:t>
            </a:r>
            <a:endParaRPr lang="th-TH" dirty="0">
              <a:cs typeface="+mj-cs"/>
            </a:endParaRPr>
          </a:p>
        </p:txBody>
      </p:sp>
      <p:sp>
        <p:nvSpPr>
          <p:cNvPr id="18" name="สี่เหลี่ยมผืนผ้ามุมมน 17"/>
          <p:cNvSpPr/>
          <p:nvPr/>
        </p:nvSpPr>
        <p:spPr>
          <a:xfrm>
            <a:off x="392261" y="5069468"/>
            <a:ext cx="1982457" cy="49313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เกณฑ์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เป้าหมาย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วงรี 10"/>
          <p:cNvSpPr/>
          <p:nvPr/>
        </p:nvSpPr>
        <p:spPr>
          <a:xfrm>
            <a:off x="3352800" y="6131932"/>
            <a:ext cx="1200616" cy="49746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ngsana New" pitchFamily="18" charset="-34"/>
                <a:cs typeface="Angsana New" pitchFamily="18" charset="-34"/>
              </a:rPr>
              <a:t>2.40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4990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ัวแทนเนื้อหา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7925566"/>
              </p:ext>
            </p:extLst>
          </p:nvPr>
        </p:nvGraphicFramePr>
        <p:xfrm>
          <a:off x="0" y="838200"/>
          <a:ext cx="91440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สี่เหลี่ยมผืนผ้ามุมมน 8"/>
          <p:cNvSpPr/>
          <p:nvPr/>
        </p:nvSpPr>
        <p:spPr>
          <a:xfrm>
            <a:off x="-29568" y="-76200"/>
            <a:ext cx="9173568" cy="1371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h-TH" sz="3600" b="1" dirty="0">
                <a:solidFill>
                  <a:schemeClr val="tx1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ร้อยละของผู้ป่วย</a:t>
            </a:r>
            <a:r>
              <a:rPr lang="th-TH" sz="3600" b="1" dirty="0" smtClean="0">
                <a:solidFill>
                  <a:schemeClr val="tx1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โรคเบาหวานที่ควบคุมได้</a:t>
            </a:r>
            <a:endParaRPr lang="th-TH" sz="3600" b="1" dirty="0">
              <a:solidFill>
                <a:schemeClr val="tx1"/>
              </a:solidFill>
              <a:latin typeface="Angsana New" pitchFamily="18" charset="-34"/>
              <a:ea typeface="Tahoma" pitchFamily="34" charset="0"/>
              <a:cs typeface="Angsana New" pitchFamily="18" charset="-34"/>
            </a:endParaRPr>
          </a:p>
        </p:txBody>
      </p:sp>
      <p:sp>
        <p:nvSpPr>
          <p:cNvPr id="12" name="รูปห้าเหลี่ยม 11"/>
          <p:cNvSpPr/>
          <p:nvPr/>
        </p:nvSpPr>
        <p:spPr>
          <a:xfrm>
            <a:off x="0" y="1103809"/>
            <a:ext cx="4389120" cy="706511"/>
          </a:xfrm>
          <a:prstGeom prst="homePlate">
            <a:avLst/>
          </a:prstGeom>
          <a:solidFill>
            <a:srgbClr val="6600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3" name="รูปห้าเหลี่ยม 12"/>
          <p:cNvSpPr/>
          <p:nvPr/>
        </p:nvSpPr>
        <p:spPr>
          <a:xfrm>
            <a:off x="-29568" y="1090991"/>
            <a:ext cx="3733800" cy="699516"/>
          </a:xfrm>
          <a:prstGeom prst="homePlate">
            <a:avLst/>
          </a:prstGeom>
          <a:solidFill>
            <a:srgbClr val="7D6BE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black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C</a:t>
            </a:r>
            <a:r>
              <a:rPr lang="en-US" sz="3600" b="1" dirty="0" smtClean="0">
                <a:solidFill>
                  <a:prstClr val="black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ontrol</a:t>
            </a:r>
            <a:r>
              <a:rPr lang="th-TH" sz="3600" b="1" dirty="0" smtClean="0">
                <a:solidFill>
                  <a:prstClr val="black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 </a:t>
            </a:r>
            <a:r>
              <a:rPr lang="en-US" sz="3600" b="1" dirty="0">
                <a:solidFill>
                  <a:prstClr val="black"/>
                </a:solidFill>
                <a:latin typeface="Angsana New" pitchFamily="18" charset="-34"/>
                <a:ea typeface="Tahoma" pitchFamily="34" charset="0"/>
                <a:cs typeface="Angsana New" pitchFamily="18" charset="-34"/>
              </a:rPr>
              <a:t>DM</a:t>
            </a:r>
            <a:endParaRPr lang="th-TH" sz="3600" dirty="0"/>
          </a:p>
        </p:txBody>
      </p:sp>
      <p:sp>
        <p:nvSpPr>
          <p:cNvPr id="14" name="รูปห้าเหลี่ยม 13"/>
          <p:cNvSpPr/>
          <p:nvPr/>
        </p:nvSpPr>
        <p:spPr>
          <a:xfrm>
            <a:off x="-76200" y="1066800"/>
            <a:ext cx="762000" cy="743520"/>
          </a:xfrm>
          <a:prstGeom prst="homePlate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th-TH" dirty="0"/>
          </a:p>
        </p:txBody>
      </p:sp>
      <p:sp>
        <p:nvSpPr>
          <p:cNvPr id="2" name="วงรี 1"/>
          <p:cNvSpPr/>
          <p:nvPr/>
        </p:nvSpPr>
        <p:spPr>
          <a:xfrm>
            <a:off x="8001000" y="4114800"/>
            <a:ext cx="1143000" cy="6858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40%</a:t>
            </a:r>
            <a:endParaRPr lang="th-TH" sz="36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1268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รูปห้าเหลี่ยม 3"/>
          <p:cNvSpPr/>
          <p:nvPr/>
        </p:nvSpPr>
        <p:spPr>
          <a:xfrm>
            <a:off x="0" y="2819400"/>
            <a:ext cx="8915400" cy="4038600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รูปห้าเหลี่ยม 4"/>
          <p:cNvSpPr/>
          <p:nvPr/>
        </p:nvSpPr>
        <p:spPr>
          <a:xfrm>
            <a:off x="0" y="2362200"/>
            <a:ext cx="7038834" cy="2894179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รูปห้าเหลี่ยม 5"/>
          <p:cNvSpPr/>
          <p:nvPr/>
        </p:nvSpPr>
        <p:spPr>
          <a:xfrm>
            <a:off x="0" y="2133600"/>
            <a:ext cx="5562600" cy="182880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สถานการณ์โรคความดันโลหิตสูง </a:t>
            </a:r>
          </a:p>
          <a:p>
            <a:pPr algn="ctr"/>
            <a:r>
              <a:rPr lang="th-TH" sz="3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ปีงบประมาณ </a:t>
            </a:r>
            <a:r>
              <a:rPr lang="en-US" sz="36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2560</a:t>
            </a:r>
            <a:endParaRPr lang="th-TH" sz="36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731" y="304800"/>
            <a:ext cx="3593651" cy="217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46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683198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1248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6948</TotalTime>
  <Words>1013</Words>
  <Application>Microsoft Office PowerPoint</Application>
  <PresentationFormat>On-screen Show (4:3)</PresentationFormat>
  <Paragraphs>126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Angsana New</vt:lpstr>
      <vt:lpstr>Cordia New</vt:lpstr>
      <vt:lpstr>Tahoma</vt:lpstr>
      <vt:lpstr>Calibri</vt:lpstr>
      <vt:lpstr>Times New Roman</vt:lpstr>
      <vt:lpstr>TH SarabunPSK</vt:lpstr>
      <vt:lpstr>TH SarabunIT๙</vt:lpstr>
      <vt:lpstr>ชุดรูปแบบของ Office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อัตราผู้ป่วยเบาหวานรายใหม่จากกลุ่มเสี่ยงเบาหวาน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ร้อยละผลการคัดกรองโรคความดันโลหิตสูง ปีงบประมาณ 2560</vt:lpstr>
      <vt:lpstr>อัตราผู้ป่วยความดันโลหิตสูงรายใหม่จากกลุ่มเสี่ยงและสงสัยป่วยความดันโลหิตสูง</vt:lpstr>
      <vt:lpstr>PowerPoint Presentation</vt:lpstr>
      <vt:lpstr>PowerPoint Presentation</vt:lpstr>
      <vt:lpstr>PowerPoint Presentation</vt:lpstr>
      <vt:lpstr>จำนวนผู้ป่วยโรคความดันโลหิตสูงที่ขึ้นทะเบียนที่ไม่ได้รับการรักษาอย่างต่อเนื่อง ปีงบประมาณ 2560</vt:lpstr>
      <vt:lpstr>ร้อยละของของผู้ป่วยโรคความดันโลหิตสูง ที่สามารถควบคุมความดันโลหิตได้ดี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Windows User</dc:creator>
  <cp:lastModifiedBy>AAA</cp:lastModifiedBy>
  <cp:revision>146</cp:revision>
  <cp:lastPrinted>2017-10-16T07:10:00Z</cp:lastPrinted>
  <dcterms:created xsi:type="dcterms:W3CDTF">2017-10-03T01:48:48Z</dcterms:created>
  <dcterms:modified xsi:type="dcterms:W3CDTF">2017-10-17T03:41:12Z</dcterms:modified>
</cp:coreProperties>
</file>