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3" r:id="rId3"/>
    <p:sldId id="258" r:id="rId4"/>
    <p:sldId id="259" r:id="rId5"/>
    <p:sldId id="260" r:id="rId6"/>
    <p:sldId id="261" r:id="rId7"/>
    <p:sldId id="262" r:id="rId8"/>
    <p:sldId id="294" r:id="rId9"/>
    <p:sldId id="263" r:id="rId10"/>
    <p:sldId id="264" r:id="rId11"/>
    <p:sldId id="292" r:id="rId12"/>
    <p:sldId id="295" r:id="rId13"/>
    <p:sldId id="265" r:id="rId14"/>
    <p:sldId id="266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ty%20Research\MIS%20Node\Thairoads%20Accident%20Annual%20Report\Introduction%2020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ngdee\Desktop\Asian%20Accident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ty%20Research\&#3627;&#3609;&#3633;&#3591;&#3626;&#3639;&#3629;&#3626;&#3606;&#3634;&#3609;&#3585;&#3634;&#3619;&#3603;&#3660;\&#3605;&#3633;&#3623;&#3594;&#3637;&#3657;&#3623;&#3633;&#3604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layout/>
      <c:txPr>
        <a:bodyPr/>
        <a:lstStyle/>
        <a:p>
          <a:pPr>
            <a:defRPr sz="2800"/>
          </a:pPr>
          <a:endParaRPr lang="th-TH"/>
        </a:p>
      </c:txPr>
    </c:title>
    <c:plotArea>
      <c:layout>
        <c:manualLayout>
          <c:layoutTarget val="inner"/>
          <c:xMode val="edge"/>
          <c:yMode val="edge"/>
          <c:x val="8.8866787830791813E-2"/>
          <c:y val="0.12368951950665098"/>
          <c:w val="0.85062201065978504"/>
          <c:h val="0.79883408016393243"/>
        </c:manualLayout>
      </c:layout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จำนวนผู้บาดเจ็บสาหัส</c:v>
                </c:pt>
              </c:strCache>
            </c:strRef>
          </c:tx>
          <c:cat>
            <c:numRef>
              <c:f>Sheet2!$A$2:$A$7</c:f>
              <c:numCache>
                <c:formatCode>General</c:formatCode>
                <c:ptCount val="6"/>
                <c:pt idx="0">
                  <c:v>2548</c:v>
                </c:pt>
                <c:pt idx="1">
                  <c:v>2549</c:v>
                </c:pt>
                <c:pt idx="2">
                  <c:v>2550</c:v>
                </c:pt>
                <c:pt idx="3">
                  <c:v>2551</c:v>
                </c:pt>
                <c:pt idx="4">
                  <c:v>2552</c:v>
                </c:pt>
                <c:pt idx="5">
                  <c:v>2553</c:v>
                </c:pt>
              </c:numCache>
            </c:numRef>
          </c:cat>
          <c:val>
            <c:numRef>
              <c:f>Sheet2!$B$2:$B$7</c:f>
              <c:numCache>
                <c:formatCode>#,##0</c:formatCode>
                <c:ptCount val="6"/>
                <c:pt idx="0">
                  <c:v>159155</c:v>
                </c:pt>
                <c:pt idx="1">
                  <c:v>133874</c:v>
                </c:pt>
                <c:pt idx="2">
                  <c:v>142738</c:v>
                </c:pt>
                <c:pt idx="3">
                  <c:v>146955</c:v>
                </c:pt>
                <c:pt idx="4">
                  <c:v>113048</c:v>
                </c:pt>
                <c:pt idx="5">
                  <c:v>113862</c:v>
                </c:pt>
              </c:numCache>
            </c:numRef>
          </c:val>
        </c:ser>
        <c:axId val="71241728"/>
        <c:axId val="71243264"/>
      </c:barChart>
      <c:catAx>
        <c:axId val="71241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71243264"/>
        <c:crosses val="autoZero"/>
        <c:auto val="1"/>
        <c:lblAlgn val="ctr"/>
        <c:lblOffset val="100"/>
      </c:catAx>
      <c:valAx>
        <c:axId val="7124326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7124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04740783787595"/>
          <c:y val="0.11225185737739897"/>
          <c:w val="0.28210338927203732"/>
          <c:h val="0.11901036569129002"/>
        </c:manualLayout>
      </c:layout>
      <c:txPr>
        <a:bodyPr/>
        <a:lstStyle/>
        <a:p>
          <a:pPr>
            <a:defRPr sz="2400"/>
          </a:pPr>
          <a:endParaRPr lang="th-TH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pieChart>
        <c:varyColors val="1"/>
        <c:ser>
          <c:idx val="0"/>
          <c:order val="0"/>
          <c:tx>
            <c:strRef>
              <c:f>Sheet1!$F$59</c:f>
              <c:strCache>
                <c:ptCount val="1"/>
                <c:pt idx="0">
                  <c:v>บาดเจ็บ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Sheet1!$B$60:$B$68</c:f>
              <c:strCache>
                <c:ptCount val="9"/>
                <c:pt idx="0">
                  <c:v>คนเดินเท้า</c:v>
                </c:pt>
                <c:pt idx="1">
                  <c:v>ผู้ขี่จักรยาน</c:v>
                </c:pt>
                <c:pt idx="2">
                  <c:v>คนขี่รถจักรยานยนต์</c:v>
                </c:pt>
                <c:pt idx="3">
                  <c:v>ผู้ใช้สามล้อเครื่อง</c:v>
                </c:pt>
                <c:pt idx="4">
                  <c:v>ผู้ใช้รถยนต์</c:v>
                </c:pt>
                <c:pt idx="5">
                  <c:v>ผู้ใช้รถบรรทุกหรือรถตู้</c:v>
                </c:pt>
                <c:pt idx="6">
                  <c:v>ผู้ใช้รถบรรทุกขนาดใหญ่</c:v>
                </c:pt>
                <c:pt idx="7">
                  <c:v>ผู้ใช้รถโดยสาร</c:v>
                </c:pt>
                <c:pt idx="8">
                  <c:v>อื่นๆ</c:v>
                </c:pt>
              </c:strCache>
            </c:strRef>
          </c:cat>
          <c:val>
            <c:numRef>
              <c:f>Sheet1!$F$60:$F$68</c:f>
              <c:numCache>
                <c:formatCode>#,##0</c:formatCode>
                <c:ptCount val="9"/>
                <c:pt idx="0">
                  <c:v>4808</c:v>
                </c:pt>
                <c:pt idx="1">
                  <c:v>8043</c:v>
                </c:pt>
                <c:pt idx="2">
                  <c:v>86641</c:v>
                </c:pt>
                <c:pt idx="3">
                  <c:v>1015</c:v>
                </c:pt>
                <c:pt idx="4">
                  <c:v>4061</c:v>
                </c:pt>
                <c:pt idx="5">
                  <c:v>4029</c:v>
                </c:pt>
                <c:pt idx="6">
                  <c:v>876</c:v>
                </c:pt>
                <c:pt idx="7">
                  <c:v>340</c:v>
                </c:pt>
                <c:pt idx="8">
                  <c:v>3235</c:v>
                </c:pt>
              </c:numCache>
            </c:numRef>
          </c:val>
        </c:ser>
        <c:dLbls>
          <c:showCatName val="1"/>
          <c:showPercent val="1"/>
        </c:dLbls>
        <c:firstSliceAng val="179"/>
      </c:pieChart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Pr>
        <a:bodyPr/>
        <a:lstStyle/>
        <a:p>
          <a:pPr>
            <a:defRPr sz="2400"/>
          </a:pPr>
          <a:endParaRPr lang="th-TH"/>
        </a:p>
      </c:txPr>
    </c:title>
    <c:plotArea>
      <c:layout>
        <c:manualLayout>
          <c:layoutTarget val="inner"/>
          <c:xMode val="edge"/>
          <c:yMode val="edge"/>
          <c:x val="0.11529180785609312"/>
          <c:y val="0.15672462817147886"/>
          <c:w val="0.8367753778820346"/>
          <c:h val="0.7196103091280257"/>
        </c:manualLayout>
      </c:layout>
      <c:barChart>
        <c:barDir val="col"/>
        <c:grouping val="clustered"/>
        <c:ser>
          <c:idx val="0"/>
          <c:order val="0"/>
          <c:tx>
            <c:strRef>
              <c:f>Sheet19!$B$1:$B$2</c:f>
              <c:strCache>
                <c:ptCount val="1"/>
                <c:pt idx="0">
                  <c:v>สัดส่วนคดีอุบัติเหตุจราจร ที่มีสาเหตุจากการเมาแล้วขับ</c:v>
                </c:pt>
              </c:strCache>
            </c:strRef>
          </c:tx>
          <c:cat>
            <c:numRef>
              <c:f>Sheet19!$A$3:$A$14</c:f>
              <c:numCache>
                <c:formatCode>General</c:formatCode>
                <c:ptCount val="12"/>
                <c:pt idx="0">
                  <c:v>2542</c:v>
                </c:pt>
                <c:pt idx="1">
                  <c:v>2543</c:v>
                </c:pt>
                <c:pt idx="2">
                  <c:v>2544</c:v>
                </c:pt>
                <c:pt idx="3">
                  <c:v>2545</c:v>
                </c:pt>
                <c:pt idx="4">
                  <c:v>2546</c:v>
                </c:pt>
                <c:pt idx="5">
                  <c:v>2547</c:v>
                </c:pt>
                <c:pt idx="6">
                  <c:v>2548</c:v>
                </c:pt>
                <c:pt idx="7">
                  <c:v>2549</c:v>
                </c:pt>
                <c:pt idx="8">
                  <c:v>2550</c:v>
                </c:pt>
                <c:pt idx="9">
                  <c:v>2551</c:v>
                </c:pt>
                <c:pt idx="10">
                  <c:v>2552</c:v>
                </c:pt>
                <c:pt idx="11">
                  <c:v>2553</c:v>
                </c:pt>
              </c:numCache>
            </c:numRef>
          </c:cat>
          <c:val>
            <c:numRef>
              <c:f>Sheet19!$B$3:$B$14</c:f>
              <c:numCache>
                <c:formatCode>General</c:formatCode>
                <c:ptCount val="12"/>
                <c:pt idx="0">
                  <c:v>2.0000000000000011E-2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0.05</c:v>
                </c:pt>
                <c:pt idx="5">
                  <c:v>7.0000000000000021E-2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0.05</c:v>
                </c:pt>
                <c:pt idx="9">
                  <c:v>4.0000000000000022E-2</c:v>
                </c:pt>
                <c:pt idx="10">
                  <c:v>6.0000000000000032E-2</c:v>
                </c:pt>
                <c:pt idx="11">
                  <c:v>8.0000000000000043E-2</c:v>
                </c:pt>
              </c:numCache>
            </c:numRef>
          </c:val>
        </c:ser>
        <c:axId val="71273472"/>
        <c:axId val="71327744"/>
      </c:barChart>
      <c:catAx>
        <c:axId val="7127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71327744"/>
        <c:crosses val="autoZero"/>
        <c:auto val="1"/>
        <c:lblAlgn val="ctr"/>
        <c:lblOffset val="100"/>
      </c:catAx>
      <c:valAx>
        <c:axId val="71327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th-TH" sz="2000" b="1" i="0" baseline="0"/>
                  <a:t>สัดส่วนคดีอุบัติเหตุจราจรจากการใช้ความเร็ว </a:t>
                </a:r>
                <a:endParaRPr lang="th-TH" sz="105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th-TH"/>
          </a:p>
        </c:txPr>
        <c:crossAx val="7127347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19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218491785749102"/>
          <c:y val="2.5114155251141548E-2"/>
          <c:w val="0.75300026732769565"/>
          <c:h val="0.9497716894977168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1"/>
            <c:spPr>
              <a:solidFill>
                <a:srgbClr val="C00000"/>
              </a:solidFill>
            </c:spPr>
          </c:dPt>
          <c:dLbls>
            <c:showVal val="1"/>
          </c:dLbls>
          <c:cat>
            <c:strRef>
              <c:f>(Sheet1!$B$2,Sheet1!$B$3,Sheet1!$B$4,Sheet1!$B$6,Sheet1!$B$8,Sheet1!$B$9,Sheet1!$B$13,Sheet1!$B$19,Sheet1!$B$20,Sheet1!$B$21)</c:f>
              <c:strCache>
                <c:ptCount val="10"/>
                <c:pt idx="0">
                  <c:v>Malaysia</c:v>
                </c:pt>
                <c:pt idx="1">
                  <c:v>Thailand</c:v>
                </c:pt>
                <c:pt idx="2">
                  <c:v>Vietnam</c:v>
                </c:pt>
                <c:pt idx="3">
                  <c:v>Brunei</c:v>
                </c:pt>
                <c:pt idx="4">
                  <c:v>Cambodia</c:v>
                </c:pt>
                <c:pt idx="5">
                  <c:v>Laos</c:v>
                </c:pt>
                <c:pt idx="6">
                  <c:v>Indonesia</c:v>
                </c:pt>
                <c:pt idx="7">
                  <c:v>Singapore</c:v>
                </c:pt>
                <c:pt idx="8">
                  <c:v>Myanmar</c:v>
                </c:pt>
                <c:pt idx="9">
                  <c:v>Philippines</c:v>
                </c:pt>
              </c:strCache>
            </c:strRef>
          </c:cat>
          <c:val>
            <c:numRef>
              <c:f>(Sheet1!$F$2,Sheet1!$F$3,Sheet1!$F$4,Sheet1!$F$6,Sheet1!$F$8,Sheet1!$F$9,Sheet1!$F$13,Sheet1!$F$19,Sheet1!$F$20,Sheet1!$F$21)</c:f>
              <c:numCache>
                <c:formatCode>_-* #,##0.00_-;\-* #,##0.00_-;_-* "-"??_-;_-@_-</c:formatCode>
                <c:ptCount val="10"/>
                <c:pt idx="0">
                  <c:v>23.641534721725922</c:v>
                </c:pt>
                <c:pt idx="1">
                  <c:v>19.554295431592589</c:v>
                </c:pt>
                <c:pt idx="2">
                  <c:v>14.649466422942274</c:v>
                </c:pt>
                <c:pt idx="3">
                  <c:v>13.844165965912536</c:v>
                </c:pt>
                <c:pt idx="4">
                  <c:v>10.696720690067952</c:v>
                </c:pt>
                <c:pt idx="5">
                  <c:v>10.393568070958885</c:v>
                </c:pt>
                <c:pt idx="6">
                  <c:v>7.1442455204850743</c:v>
                </c:pt>
                <c:pt idx="7">
                  <c:v>4.8238603460871845</c:v>
                </c:pt>
                <c:pt idx="8">
                  <c:v>3.3566803636165967</c:v>
                </c:pt>
                <c:pt idx="9">
                  <c:v>1.3472014822354041</c:v>
                </c:pt>
              </c:numCache>
            </c:numRef>
          </c:val>
        </c:ser>
        <c:axId val="71338624"/>
        <c:axId val="73011584"/>
      </c:barChart>
      <c:catAx>
        <c:axId val="71338624"/>
        <c:scaling>
          <c:orientation val="minMax"/>
        </c:scaling>
        <c:axPos val="l"/>
        <c:majorTickMark val="none"/>
        <c:tickLblPos val="nextTo"/>
        <c:spPr>
          <a:ln>
            <a:noFill/>
          </a:ln>
        </c:spPr>
        <c:crossAx val="73011584"/>
        <c:crosses val="autoZero"/>
        <c:auto val="1"/>
        <c:lblAlgn val="ctr"/>
        <c:lblOffset val="100"/>
      </c:catAx>
      <c:valAx>
        <c:axId val="73011584"/>
        <c:scaling>
          <c:orientation val="minMax"/>
        </c:scaling>
        <c:delete val="1"/>
        <c:axPos val="b"/>
        <c:numFmt formatCode="_-* #,##0.00_-;\-* #,##0.00_-;_-* &quot;-&quot;??_-;_-@_-" sourceLinked="1"/>
        <c:tickLblPos val="none"/>
        <c:crossAx val="71338624"/>
        <c:crosses val="autoZero"/>
        <c:crossBetween val="between"/>
      </c:valAx>
    </c:plotArea>
    <c:plotVisOnly val="1"/>
  </c:chart>
  <c:txPr>
    <a:bodyPr/>
    <a:lstStyle/>
    <a:p>
      <a:pPr>
        <a:defRPr sz="2000">
          <a:solidFill>
            <a:schemeClr val="bg1"/>
          </a:solidFill>
        </a:defRPr>
      </a:pPr>
      <a:endParaRPr lang="th-TH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อัตราการเสียชีวิต ต่อ ประชากร รถจดทะเบียน ผลิตภัณฑ์มวลรวม </a:t>
            </a:r>
          </a:p>
          <a:p>
            <a:pPr>
              <a:defRPr/>
            </a:pPr>
            <a:r>
              <a:rPr lang="th-TH"/>
              <a:t>และการใช้น้ำมันเชื้อเพลิง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อัตราผู้เสียชีวิต ต่อประชากร 100,000 คน</c:v>
          </c:tx>
          <c:cat>
            <c:numRef>
              <c:f>Sheet1!$B$199:$B$215</c:f>
              <c:numCache>
                <c:formatCode>General</c:formatCode>
                <c:ptCount val="17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</c:numCache>
            </c:numRef>
          </c:cat>
          <c:val>
            <c:numRef>
              <c:f>Sheet1!$E$199:$E$215</c:f>
              <c:numCache>
                <c:formatCode>_-* #,##0.0_-;\-* #,##0.0_-;_-* "-"??_-;_-@_-</c:formatCode>
                <c:ptCount val="17"/>
                <c:pt idx="0">
                  <c:v>16.278113000548529</c:v>
                </c:pt>
                <c:pt idx="1">
                  <c:v>25.680683644978423</c:v>
                </c:pt>
                <c:pt idx="2">
                  <c:v>28.131516986209217</c:v>
                </c:pt>
                <c:pt idx="3">
                  <c:v>23.962006786878689</c:v>
                </c:pt>
                <c:pt idx="4">
                  <c:v>22.750591949486978</c:v>
                </c:pt>
                <c:pt idx="5">
                  <c:v>19.903686590960689</c:v>
                </c:pt>
                <c:pt idx="6">
                  <c:v>19.525896633957586</c:v>
                </c:pt>
                <c:pt idx="7">
                  <c:v>19.37337256317371</c:v>
                </c:pt>
                <c:pt idx="8">
                  <c:v>18.700382178227589</c:v>
                </c:pt>
                <c:pt idx="9">
                  <c:v>20.885392887424835</c:v>
                </c:pt>
                <c:pt idx="10">
                  <c:v>22.213145530900427</c:v>
                </c:pt>
                <c:pt idx="11">
                  <c:v>22.212676583800029</c:v>
                </c:pt>
                <c:pt idx="12">
                  <c:v>20.599809151371492</c:v>
                </c:pt>
                <c:pt idx="13">
                  <c:v>20.20254881582299</c:v>
                </c:pt>
                <c:pt idx="14">
                  <c:v>19.816540900954926</c:v>
                </c:pt>
                <c:pt idx="15">
                  <c:v>18.23797009389385</c:v>
                </c:pt>
                <c:pt idx="16">
                  <c:v>16.870523415977889</c:v>
                </c:pt>
              </c:numCache>
            </c:numRef>
          </c:val>
        </c:ser>
        <c:ser>
          <c:idx val="1"/>
          <c:order val="1"/>
          <c:tx>
            <c:v>อัตราผู้เสียชีวิต ต่อรถจดทะเบียน 10,000 คัน</c:v>
          </c:tx>
          <c:cat>
            <c:numRef>
              <c:f>Sheet1!$B$199:$B$215</c:f>
              <c:numCache>
                <c:formatCode>General</c:formatCode>
                <c:ptCount val="17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</c:numCache>
            </c:numRef>
          </c:cat>
          <c:val>
            <c:numRef>
              <c:f>Sheet1!$G$199:$G$215</c:f>
              <c:numCache>
                <c:formatCode>General</c:formatCode>
                <c:ptCount val="17"/>
                <c:pt idx="11" formatCode="_-* #,##0.0_-;\-* #,##0.0_-;_-* &quot;-&quot;??_-;_-@_-">
                  <c:v>6.674515177637045</c:v>
                </c:pt>
                <c:pt idx="12" formatCode="_-* #,##0.0_-;\-* #,##0.0_-;_-* &quot;-&quot;??_-;_-@_-">
                  <c:v>5.6966747953641024</c:v>
                </c:pt>
                <c:pt idx="13" formatCode="_-* #,##0.0_-;\-* #,##0.0_-;_-* &quot;-&quot;??_-;_-@_-">
                  <c:v>5.1166396725931094</c:v>
                </c:pt>
                <c:pt idx="14" formatCode="_-* #,##0.0_-;\-* #,##0.0_-;_-* &quot;-&quot;??_-;_-@_-">
                  <c:v>4.8761737977325534</c:v>
                </c:pt>
                <c:pt idx="15" formatCode="_-* #,##0.0_-;\-* #,##0.0_-;_-* &quot;-&quot;??_-;_-@_-">
                  <c:v>4.376290084778776</c:v>
                </c:pt>
                <c:pt idx="16" formatCode="_-* #,##0.0_-;\-* #,##0.0_-;_-* &quot;-&quot;??_-;_-@_-">
                  <c:v>3.9422475629942983</c:v>
                </c:pt>
              </c:numCache>
            </c:numRef>
          </c:val>
        </c:ser>
        <c:marker val="1"/>
        <c:axId val="73097600"/>
        <c:axId val="73099136"/>
      </c:lineChart>
      <c:lineChart>
        <c:grouping val="standard"/>
        <c:ser>
          <c:idx val="2"/>
          <c:order val="2"/>
          <c:tx>
            <c:v>อัตราผู้เสียชีวิต ต่อผลิตภัณฑ์มวลรวม 100 ล้านบาท</c:v>
          </c:tx>
          <c:cat>
            <c:numRef>
              <c:f>Sheet1!$B$199:$B$215</c:f>
              <c:numCache>
                <c:formatCode>General</c:formatCode>
                <c:ptCount val="17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</c:numCache>
            </c:numRef>
          </c:cat>
          <c:val>
            <c:numRef>
              <c:f>Sheet1!$L$199:$L$215</c:f>
              <c:numCache>
                <c:formatCode>General</c:formatCode>
                <c:ptCount val="17"/>
                <c:pt idx="2" formatCode="_-* #,##0.00_-;\-* #,##0.00_-;_-* &quot;-&quot;??_-;_-@_-">
                  <c:v>0.56988879505320444</c:v>
                </c:pt>
                <c:pt idx="3" formatCode="_-* #,##0.00_-;\-* #,##0.00_-;_-* &quot;-&quot;??_-;_-@_-">
                  <c:v>0.46309603725616</c:v>
                </c:pt>
                <c:pt idx="4" formatCode="_-* #,##0.00_-;\-* #,##0.00_-;_-* &quot;-&quot;??_-;_-@_-">
                  <c:v>0.45265026632788952</c:v>
                </c:pt>
                <c:pt idx="5" formatCode="_-* #,##0.00_-;\-* #,##0.00_-;_-* &quot;-&quot;??_-;_-@_-">
                  <c:v>0.44749190553202256</c:v>
                </c:pt>
                <c:pt idx="6" formatCode="_-* #,##0.00_-;\-* #,##0.00_-;_-* &quot;-&quot;??_-;_-@_-">
                  <c:v>0.42092515433339667</c:v>
                </c:pt>
                <c:pt idx="7" formatCode="_-* #,##0.00_-;\-* #,##0.00_-;_-* &quot;-&quot;??_-;_-@_-">
                  <c:v>0.40103428575519406</c:v>
                </c:pt>
                <c:pt idx="8" formatCode="_-* #,##0.00_-;\-* #,##0.00_-;_-* &quot;-&quot;??_-;_-@_-">
                  <c:v>0.38077873892565511</c:v>
                </c:pt>
                <c:pt idx="9" formatCode="_-* #,##0.00_-;\-* #,##0.00_-;_-* &quot;-&quot;??_-;_-@_-">
                  <c:v>0.40688168587251261</c:v>
                </c:pt>
                <c:pt idx="10" formatCode="_-* #,##0.00_-;\-* #,##0.00_-;_-* &quot;-&quot;??_-;_-@_-">
                  <c:v>0.40524111065216673</c:v>
                </c:pt>
                <c:pt idx="11" formatCode="_-* #,##0.00_-;\-* #,##0.00_-;_-* &quot;-&quot;??_-;_-@_-">
                  <c:v>0.37417212107835962</c:v>
                </c:pt>
                <c:pt idx="12" formatCode="_-* #,##0.00_-;\-* #,##0.00_-;_-* &quot;-&quot;??_-;_-@_-">
                  <c:v>0.33424068927303313</c:v>
                </c:pt>
                <c:pt idx="13" formatCode="_-* #,##0.00_-;\-* #,##0.00_-;_-* &quot;-&quot;??_-;_-@_-">
                  <c:v>0.3140204062547805</c:v>
                </c:pt>
                <c:pt idx="14" formatCode="_-* #,##0.00_-;\-* #,##0.00_-;_-* &quot;-&quot;??_-;_-@_-">
                  <c:v>0.2940157970648955</c:v>
                </c:pt>
                <c:pt idx="15" formatCode="_-* #,##0.00_-;\-* #,##0.00_-;_-* &quot;-&quot;??_-;_-@_-">
                  <c:v>0.26517872979870138</c:v>
                </c:pt>
                <c:pt idx="16" formatCode="_-* #,##0.00_-;\-* #,##0.00_-;_-* &quot;-&quot;??_-;_-@_-">
                  <c:v>0.25136594770345311</c:v>
                </c:pt>
              </c:numCache>
            </c:numRef>
          </c:val>
        </c:ser>
        <c:ser>
          <c:idx val="3"/>
          <c:order val="3"/>
          <c:tx>
            <c:v>อัตราผู้เสียชีวิต ต่อการใช้น้ำมันเชื้อเพลิง 1 ล้านลิตร</c:v>
          </c:tx>
          <c:cat>
            <c:numRef>
              <c:f>Sheet1!$B$199:$B$215</c:f>
              <c:numCache>
                <c:formatCode>General</c:formatCode>
                <c:ptCount val="17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</c:numCache>
            </c:numRef>
          </c:cat>
          <c:val>
            <c:numRef>
              <c:f>Sheet1!$O$199:$O$215</c:f>
              <c:numCache>
                <c:formatCode>General</c:formatCode>
                <c:ptCount val="17"/>
                <c:pt idx="9" formatCode="_-* #,##0.00_-;\-* #,##0.00_-;_-* &quot;-&quot;??_-;_-@_-">
                  <c:v>0.56023236914648555</c:v>
                </c:pt>
                <c:pt idx="10" formatCode="_-* #,##0.00_-;\-* #,##0.00_-;_-* &quot;-&quot;??_-;_-@_-">
                  <c:v>0.55608071792278269</c:v>
                </c:pt>
                <c:pt idx="11" formatCode="_-* #,##0.00_-;\-* #,##0.00_-;_-* &quot;-&quot;??_-;_-@_-">
                  <c:v>0.50396070824203398</c:v>
                </c:pt>
                <c:pt idx="12" formatCode="_-* #,##0.00_-;\-* #,##0.00_-;_-* &quot;-&quot;??_-;_-@_-">
                  <c:v>0.48052816685577687</c:v>
                </c:pt>
                <c:pt idx="13" formatCode="_-* #,##0.00_-;\-* #,##0.00_-;_-* &quot;-&quot;??_-;_-@_-">
                  <c:v>0.49351551082012468</c:v>
                </c:pt>
                <c:pt idx="14" formatCode="_-* #,##0.00_-;\-* #,##0.00_-;_-* &quot;-&quot;??_-;_-@_-">
                  <c:v>0.47480938697663738</c:v>
                </c:pt>
                <c:pt idx="15" formatCode="_-* #,##0.00_-;\-* #,##0.00_-;_-* &quot;-&quot;??_-;_-@_-">
                  <c:v>0.45946278450512085</c:v>
                </c:pt>
                <c:pt idx="16" formatCode="_-* #,##0.00_-;\-* #,##0.00_-;_-* &quot;-&quot;??_-;_-@_-">
                  <c:v>0.40675160552797984</c:v>
                </c:pt>
              </c:numCache>
            </c:numRef>
          </c:val>
        </c:ser>
        <c:marker val="1"/>
        <c:axId val="73111424"/>
        <c:axId val="73109504"/>
      </c:lineChart>
      <c:catAx>
        <c:axId val="73097600"/>
        <c:scaling>
          <c:orientation val="minMax"/>
        </c:scaling>
        <c:axPos val="b"/>
        <c:numFmt formatCode="General" sourceLinked="1"/>
        <c:tickLblPos val="nextTo"/>
        <c:crossAx val="73099136"/>
        <c:crosses val="autoZero"/>
        <c:auto val="1"/>
        <c:lblAlgn val="ctr"/>
        <c:lblOffset val="100"/>
      </c:catAx>
      <c:valAx>
        <c:axId val="73099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h-TH"/>
                  <a:t>ต่อประชากร 100,000 คน/ต่อรถจดทะเบียน 10,000 คัน</a:t>
                </a:r>
              </a:p>
            </c:rich>
          </c:tx>
          <c:layout>
            <c:manualLayout>
              <c:xMode val="edge"/>
              <c:yMode val="edge"/>
              <c:x val="1.6441207149441864E-2"/>
              <c:y val="0.1004018651480594"/>
            </c:manualLayout>
          </c:layout>
        </c:title>
        <c:numFmt formatCode="_-* #,##0.0_-;\-* #,##0.0_-;_-* &quot;-&quot;??_-;_-@_-" sourceLinked="1"/>
        <c:tickLblPos val="nextTo"/>
        <c:crossAx val="73097600"/>
        <c:crosses val="autoZero"/>
        <c:crossBetween val="between"/>
      </c:valAx>
      <c:valAx>
        <c:axId val="7310950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h-TH"/>
                  <a:t>ต่อผลิตภัณฑ์มวลรวม/ต่อการใช้น้ำมันเชื้อเพลิง</a:t>
                </a:r>
              </a:p>
            </c:rich>
          </c:tx>
          <c:layout>
            <c:manualLayout>
              <c:xMode val="edge"/>
              <c:yMode val="edge"/>
              <c:x val="0.9514237061493771"/>
              <c:y val="0.14939334468109763"/>
            </c:manualLayout>
          </c:layout>
        </c:title>
        <c:numFmt formatCode="General" sourceLinked="1"/>
        <c:tickLblPos val="nextTo"/>
        <c:crossAx val="73111424"/>
        <c:crosses val="max"/>
        <c:crossBetween val="between"/>
      </c:valAx>
      <c:catAx>
        <c:axId val="73111424"/>
        <c:scaling>
          <c:orientation val="minMax"/>
        </c:scaling>
        <c:delete val="1"/>
        <c:axPos val="b"/>
        <c:numFmt formatCode="General" sourceLinked="1"/>
        <c:tickLblPos val="none"/>
        <c:crossAx val="73109504"/>
        <c:crosses val="autoZero"/>
        <c:auto val="1"/>
        <c:lblAlgn val="ctr"/>
        <c:lblOffset val="100"/>
      </c:catAx>
    </c:plotArea>
    <c:legend>
      <c:legendPos val="b"/>
    </c:legend>
    <c:plotVisOnly val="1"/>
  </c:chart>
  <c:spPr>
    <a:ln>
      <a:noFill/>
    </a:ln>
  </c:spPr>
  <c:txPr>
    <a:bodyPr/>
    <a:lstStyle/>
    <a:p>
      <a:pPr>
        <a:defRPr sz="1800"/>
      </a:pPr>
      <a:endParaRPr lang="th-TH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5ABA-B144-4ABD-B4A7-4C6243872A80}" type="datetimeFigureOut">
              <a:rPr lang="th-TH" smtClean="0"/>
              <a:pPr/>
              <a:t>23/03/55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EF9E-8247-4ECD-A4CE-3216ADEBFD1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E67FE-F31F-4696-A786-E9E9FD001C4D}" type="datetimeFigureOut">
              <a:rPr lang="th-TH" smtClean="0"/>
              <a:pPr/>
              <a:t>23/03/55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51E96-855C-4F7D-8C91-9ABA5EEC2D2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permarket" pitchFamily="2" charset="0"/>
                <a:cs typeface="supermarket" pitchFamily="2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supermarket" pitchFamily="2" charset="0"/>
                <a:cs typeface="supermarket" pitchFamily="2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92E688-5ACB-4961-B824-CC823BC126B4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7AF24-BB2A-4AF5-B72B-E695624D38DF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A1BFE-BA85-496C-B57E-1DE130A00017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upermarket" pitchFamily="2" charset="0"/>
                <a:cs typeface="supermarket" pitchFamily="2" charset="0"/>
              </a:defRPr>
            </a:lvl1pPr>
            <a:lvl2pPr>
              <a:defRPr>
                <a:latin typeface="supermarket" pitchFamily="2" charset="0"/>
                <a:cs typeface="supermarket" pitchFamily="2" charset="0"/>
              </a:defRPr>
            </a:lvl2pPr>
            <a:lvl3pPr>
              <a:defRPr>
                <a:latin typeface="supermarket" pitchFamily="2" charset="0"/>
                <a:cs typeface="supermarket" pitchFamily="2" charset="0"/>
              </a:defRPr>
            </a:lvl3pPr>
            <a:lvl4pPr>
              <a:defRPr>
                <a:latin typeface="supermarket" pitchFamily="2" charset="0"/>
                <a:cs typeface="supermarket" pitchFamily="2" charset="0"/>
              </a:defRPr>
            </a:lvl4pPr>
            <a:lvl5pPr>
              <a:defRPr>
                <a:latin typeface="supermarket" pitchFamily="2" charset="0"/>
                <a:cs typeface="supermarket" pitchFamily="2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06426-1216-48B4-879C-A2B69B7D6859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upermarket" pitchFamily="2" charset="0"/>
                <a:cs typeface="supermarket" pitchFamily="2" charset="0"/>
              </a:defRPr>
            </a:lvl1pPr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supermarket" pitchFamily="2" charset="0"/>
                <a:cs typeface="supermarket" pitchFamily="2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permarket" pitchFamily="2" charset="0"/>
                <a:cs typeface="supermarket" pitchFamily="2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supermarket" pitchFamily="2" charset="0"/>
                <a:cs typeface="supermarket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E565E-92DE-4327-84A0-43B3CBCD6FDF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37778-F54B-4063-82FA-71A4994CB2B7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F0DCF-4832-4E0F-9920-3CCF8CEC256A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A5C89-068C-4B75-8DBF-BA00753F7EBE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53F6F-7F33-470F-B477-42B9E151D01C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7F83EA-D94D-4026-81CE-B220F6526249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A61248-3830-41FF-A628-A5C18223F984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4E5E47-74A1-44F9-85AA-C9DAD0324485}" type="datetime1">
              <a:rPr lang="th-TH" smtClean="0"/>
              <a:pPr/>
              <a:t>23/03/55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A20C3-486F-413E-BB36-903F004E4C8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err="1" smtClean="0"/>
              <a:t>ThaiRoads</a:t>
            </a:r>
            <a:r>
              <a:rPr lang="en-US" dirty="0" smtClean="0"/>
              <a:t> Accident Database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2121649"/>
          </a:xfrm>
        </p:spPr>
        <p:txBody>
          <a:bodyPr>
            <a:noAutofit/>
          </a:bodyPr>
          <a:lstStyle/>
          <a:p>
            <a:r>
              <a:rPr lang="th-TH" sz="2400" dirty="0" smtClean="0"/>
              <a:t>ผศ.ดร.กัณวีร์ กนิษฐ์พงศ์</a:t>
            </a:r>
          </a:p>
          <a:p>
            <a:r>
              <a:rPr lang="th-TH" sz="2400" dirty="0" smtClean="0"/>
              <a:t>ภาควิชาวิศวกรรมขนส่ง</a:t>
            </a:r>
          </a:p>
          <a:p>
            <a:r>
              <a:rPr lang="th-TH" sz="2400" dirty="0" smtClean="0"/>
              <a:t>คณะวิศวกรรมศาตร์และเทคโนโลยี</a:t>
            </a:r>
          </a:p>
          <a:p>
            <a:r>
              <a:rPr lang="th-TH" sz="2400" dirty="0" smtClean="0"/>
              <a:t>สถาบันเทคโนโลยีแห่งเอเชีย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h-TH" dirty="0" smtClean="0"/>
              <a:t>ตัวอย่างอัตราส่วนการเสียชีวิต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96428" cy="57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1066800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79" name="Picture 2" descr="Image of National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493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age of National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792288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Image of National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33521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Image of National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8495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Image of National 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382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 descr="Image of National Fl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4497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6" descr="Image of National Fla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9530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8" descr="Image of National Fl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019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0" descr="Image of National 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39163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2" descr="Image of National Fla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486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304800" y="4876800"/>
            <a:ext cx="830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TextBox 17"/>
          <p:cNvSpPr txBox="1">
            <a:spLocks noChangeArrowheads="1"/>
          </p:cNvSpPr>
          <p:nvPr/>
        </p:nvSpPr>
        <p:spPr bwMode="auto">
          <a:xfrm>
            <a:off x="7239000" y="4259263"/>
            <a:ext cx="1476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14.15</a:t>
            </a:r>
          </a:p>
        </p:txBody>
      </p:sp>
      <p:sp>
        <p:nvSpPr>
          <p:cNvPr id="24591" name="TextBox 18"/>
          <p:cNvSpPr txBox="1">
            <a:spLocks noChangeArrowheads="1"/>
          </p:cNvSpPr>
          <p:nvPr/>
        </p:nvSpPr>
        <p:spPr bwMode="auto">
          <a:xfrm>
            <a:off x="160338" y="130175"/>
            <a:ext cx="470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rgbClr val="FFFFFF"/>
                </a:solidFill>
                <a:latin typeface="DilleniaUPC" pitchFamily="18" charset="-34"/>
              </a:rPr>
              <a:t>ผู้เสียชีวิตต่อแสนประชากร</a:t>
            </a:r>
            <a:endParaRPr lang="en-US" sz="5400" b="1">
              <a:solidFill>
                <a:srgbClr val="FFFFFF"/>
              </a:solidFill>
              <a:latin typeface="DilleniaUPC" pitchFamily="18" charset="-34"/>
            </a:endParaRPr>
          </a:p>
        </p:txBody>
      </p:sp>
      <p:sp>
        <p:nvSpPr>
          <p:cNvPr id="24592" name="TextBox 14"/>
          <p:cNvSpPr txBox="1">
            <a:spLocks noChangeArrowheads="1"/>
          </p:cNvSpPr>
          <p:nvPr/>
        </p:nvSpPr>
        <p:spPr bwMode="auto">
          <a:xfrm>
            <a:off x="5724128" y="404664"/>
            <a:ext cx="233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Source: WHO (2550)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จำนวนอุบัติเหตุ</a:t>
            </a:r>
          </a:p>
          <a:p>
            <a:r>
              <a:rPr lang="th-TH" dirty="0" smtClean="0"/>
              <a:t>จำนวนผู้เสียชีวิต</a:t>
            </a:r>
          </a:p>
          <a:p>
            <a:r>
              <a:rPr lang="th-TH" dirty="0" smtClean="0"/>
              <a:t>จำนวนผู้บาดเจ็บ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ตัวตั้ง หรือ ตัวเศษ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จำนวนประชากรต่อระยะเวลา</a:t>
            </a:r>
          </a:p>
          <a:p>
            <a:r>
              <a:rPr lang="th-TH" dirty="0" smtClean="0"/>
              <a:t>ตัวหารหรือตัวส่วนอื่นๆ เช่น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จำนวนรถจดทะเบียน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จำนวนผู้มีใบอนุญาตขับขี่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ปริมาณการเดินทาง (คัน-กม.)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GDP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ปริมาณการใช้น้ำมันเชื้อเพลิง</a:t>
            </a:r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ตัวหาร หรือ ตัวส่วน </a:t>
            </a:r>
            <a:r>
              <a:rPr lang="en-GB" dirty="0" smtClean="0"/>
              <a:t>(Denominators)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h-TH" dirty="0" smtClean="0"/>
              <a:t>ตัวอย่างการใช้ตัวหารหรือตัวส่วนที่แตกต่างกัน</a:t>
            </a:r>
            <a:endParaRPr lang="th-TH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8" name="Chart 7"/>
          <p:cNvGraphicFramePr/>
          <p:nvPr/>
        </p:nvGraphicFramePr>
        <p:xfrm>
          <a:off x="251520" y="1124744"/>
          <a:ext cx="8496943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/>
              <a:t>ตัวชี้วัดด้านอุบัติเหตุทางถนนสำหรับประเทศไทย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dirty="0" smtClean="0"/>
              <a:t>ข้อมูลสถิติอุบัติเหตุทางถนน </a:t>
            </a:r>
            <a:r>
              <a:rPr lang="en-US" dirty="0" smtClean="0"/>
              <a:t>(Road Accident Data)</a:t>
            </a:r>
          </a:p>
          <a:p>
            <a:pPr marL="914400" lvl="1" indent="-514350"/>
            <a:r>
              <a:rPr lang="th-TH" dirty="0" smtClean="0">
                <a:solidFill>
                  <a:srgbClr val="C00000"/>
                </a:solidFill>
              </a:rPr>
              <a:t>จำนวนอุบัติเหตุ (ระดับประเทศ</a:t>
            </a:r>
            <a:r>
              <a:rPr lang="en-GB" dirty="0" smtClean="0">
                <a:solidFill>
                  <a:srgbClr val="C00000"/>
                </a:solidFill>
              </a:rPr>
              <a:t>/</a:t>
            </a:r>
            <a:r>
              <a:rPr lang="th-TH" dirty="0" smtClean="0">
                <a:solidFill>
                  <a:srgbClr val="C00000"/>
                </a:solidFill>
              </a:rPr>
              <a:t>ภาค</a:t>
            </a:r>
            <a:r>
              <a:rPr lang="en-GB" dirty="0" smtClean="0">
                <a:solidFill>
                  <a:srgbClr val="C00000"/>
                </a:solidFill>
              </a:rPr>
              <a:t>/</a:t>
            </a:r>
            <a:r>
              <a:rPr lang="th-TH" dirty="0" smtClean="0">
                <a:solidFill>
                  <a:srgbClr val="C00000"/>
                </a:solidFill>
              </a:rPr>
              <a:t>จังหวัด)</a:t>
            </a:r>
          </a:p>
          <a:p>
            <a:pPr marL="914400" lvl="1" indent="-514350"/>
            <a:r>
              <a:rPr lang="th-TH" dirty="0" smtClean="0">
                <a:solidFill>
                  <a:srgbClr val="C00000"/>
                </a:solidFill>
              </a:rPr>
              <a:t>จำนวนผู้เสียชีวิต (ระดับประเทศ</a:t>
            </a:r>
            <a:r>
              <a:rPr lang="en-GB" dirty="0" smtClean="0">
                <a:solidFill>
                  <a:srgbClr val="C00000"/>
                </a:solidFill>
              </a:rPr>
              <a:t>/</a:t>
            </a:r>
            <a:r>
              <a:rPr lang="th-TH" dirty="0" smtClean="0">
                <a:solidFill>
                  <a:srgbClr val="C00000"/>
                </a:solidFill>
              </a:rPr>
              <a:t>ภาค</a:t>
            </a:r>
            <a:r>
              <a:rPr lang="en-GB" dirty="0" smtClean="0">
                <a:solidFill>
                  <a:srgbClr val="C00000"/>
                </a:solidFill>
              </a:rPr>
              <a:t>/</a:t>
            </a:r>
            <a:r>
              <a:rPr lang="th-TH" dirty="0" smtClean="0">
                <a:solidFill>
                  <a:srgbClr val="C00000"/>
                </a:solidFill>
              </a:rPr>
              <a:t>จังหวัด)</a:t>
            </a:r>
          </a:p>
          <a:p>
            <a:pPr marL="914400" lvl="1" indent="-514350"/>
            <a:r>
              <a:rPr lang="th-TH" dirty="0" smtClean="0">
                <a:solidFill>
                  <a:srgbClr val="C00000"/>
                </a:solidFill>
              </a:rPr>
              <a:t>จำนวนผู้บาดเจ็บ (ระดับประเทศ</a:t>
            </a:r>
            <a:r>
              <a:rPr lang="en-GB" dirty="0" smtClean="0">
                <a:solidFill>
                  <a:srgbClr val="C00000"/>
                </a:solidFill>
              </a:rPr>
              <a:t>/</a:t>
            </a:r>
            <a:r>
              <a:rPr lang="th-TH" dirty="0" smtClean="0">
                <a:solidFill>
                  <a:srgbClr val="C00000"/>
                </a:solidFill>
              </a:rPr>
              <a:t>ภาค</a:t>
            </a:r>
            <a:r>
              <a:rPr lang="en-GB" dirty="0" smtClean="0">
                <a:solidFill>
                  <a:srgbClr val="C00000"/>
                </a:solidFill>
              </a:rPr>
              <a:t>/</a:t>
            </a:r>
            <a:r>
              <a:rPr lang="th-TH" dirty="0" smtClean="0">
                <a:solidFill>
                  <a:srgbClr val="C00000"/>
                </a:solidFill>
              </a:rPr>
              <a:t>จังหวัด)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th-TH" dirty="0" smtClean="0"/>
              <a:t>ข้อมูลที่สามารถบ่งบอกถึงความรุนแรงของปัญหา รวมไปถึงความเสี่ยงในการเกิดอุบัติเหตุ การบาดเจ็บ หรือเสียชีวิต โดยแสดงเป็นอัตราส่วนต่างๆ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ตัวชี้วัดด้านอุบัติเหตุทางถนน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Risk = road safety outcome / amount of exposure</a:t>
            </a:r>
          </a:p>
          <a:p>
            <a:pPr>
              <a:buNone/>
            </a:pPr>
            <a:endParaRPr lang="en-GB" dirty="0" smtClean="0"/>
          </a:p>
          <a:p>
            <a:pPr marL="514350" indent="-514350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Road safety outcome </a:t>
            </a:r>
            <a:r>
              <a:rPr lang="th-TH" dirty="0" smtClean="0"/>
              <a:t>เช่น จำนวนอุบัติเหตุ จำนวนผู้เสียชีวิต จำนวนผู้บาดเจ็บ ที่เกิดขึ้นในช่วงเวลาใดเวลาหนึ่ง พื้นที่เฉพาะเจาะจง ประเภทยานพาหนะที่เกี่ยวข้อง หรือชนิดของอุบัติเหตุที่เกิดขึ้น</a:t>
            </a:r>
          </a:p>
          <a:p>
            <a:pPr marL="514350" indent="-514350">
              <a:buNone/>
            </a:pPr>
            <a:endParaRPr lang="th-TH" dirty="0" smtClean="0"/>
          </a:p>
          <a:p>
            <a:pPr marL="514350" indent="-514350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Amount of exposure </a:t>
            </a:r>
            <a:r>
              <a:rPr lang="th-TH" dirty="0" smtClean="0"/>
              <a:t>ระดับการเผชิญความเสี่ยงต่ออุบัติเหตุทางถนน </a:t>
            </a:r>
            <a:r>
              <a:rPr lang="en-US" dirty="0" smtClean="0"/>
              <a:t>(Accident Risk Exposure)</a:t>
            </a:r>
            <a:r>
              <a:rPr lang="th-TH" dirty="0" smtClean="0"/>
              <a:t> เช่น จำนวนประชากร จำนวนรถจดทะเบียน ปริมาณการเดินทาง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การคำนวณค่าความเสี่ยง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h-TH" dirty="0" smtClean="0"/>
              <a:t>ข้อมูลทางการจราจร </a:t>
            </a:r>
            <a:r>
              <a:rPr lang="en-GB" dirty="0" smtClean="0"/>
              <a:t>(Traffic estimates)</a:t>
            </a:r>
            <a:endParaRPr lang="th-TH" dirty="0" smtClean="0"/>
          </a:p>
          <a:p>
            <a:pPr lvl="1"/>
            <a:r>
              <a:rPr lang="th-TH" dirty="0" smtClean="0"/>
              <a:t>ความยาวถนน</a:t>
            </a:r>
          </a:p>
          <a:p>
            <a:pPr lvl="1"/>
            <a:r>
              <a:rPr lang="th-TH" dirty="0" smtClean="0"/>
              <a:t>ปริมาณการเดินทาง (คัน-กม.)</a:t>
            </a:r>
          </a:p>
          <a:p>
            <a:pPr lvl="1"/>
            <a:r>
              <a:rPr lang="th-TH" dirty="0" smtClean="0"/>
              <a:t>ปริมาณการใช้น้ำมันเชื้อเพลิง</a:t>
            </a:r>
          </a:p>
          <a:p>
            <a:pPr lvl="1"/>
            <a:r>
              <a:rPr lang="th-TH" dirty="0" smtClean="0"/>
              <a:t>ปริมาณรถ</a:t>
            </a:r>
          </a:p>
          <a:p>
            <a:r>
              <a:rPr lang="th-TH" dirty="0" smtClean="0"/>
              <a:t>ข้อมูลทางด้านผู้ใช้รถใช้ถนนที่มีความเสี่ยง </a:t>
            </a:r>
            <a:r>
              <a:rPr lang="en-GB" dirty="0" smtClean="0"/>
              <a:t>(Person at risk estimates)</a:t>
            </a:r>
          </a:p>
          <a:p>
            <a:pPr lvl="1"/>
            <a:r>
              <a:rPr lang="th-TH" dirty="0" smtClean="0"/>
              <a:t>ปริมาณผู้ใช้รถใช้ถนน (คน-กม.)</a:t>
            </a:r>
          </a:p>
          <a:p>
            <a:pPr lvl="1"/>
            <a:r>
              <a:rPr lang="th-TH" dirty="0" smtClean="0"/>
              <a:t>จำนวนประชากร</a:t>
            </a:r>
          </a:p>
          <a:p>
            <a:pPr lvl="1"/>
            <a:r>
              <a:rPr lang="th-TH" dirty="0" smtClean="0"/>
              <a:t>จำนวนผู้ขับขี่</a:t>
            </a:r>
          </a:p>
          <a:p>
            <a:pPr lvl="1"/>
            <a:r>
              <a:rPr lang="th-TH" dirty="0" smtClean="0"/>
              <a:t>ช่วงเวลาในการเดินทาง</a:t>
            </a:r>
          </a:p>
          <a:p>
            <a:pPr lvl="1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ระดับการเผชิญความเสี่ยงต่ออุบัติเหตุทางถนน</a:t>
            </a:r>
            <a:br>
              <a:rPr lang="th-TH" dirty="0" smtClean="0"/>
            </a:br>
            <a:r>
              <a:rPr lang="en-GB" dirty="0" smtClean="0"/>
              <a:t>Exposure Measures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สรุปตัวชี้วัดสำหรับการเฝ้าระวังและสะท้อนสถานการณ์ปัญหาอุบัติเหตุทางถนนของประเทศไทย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หลักเกณฑ์การกำหนดตัวชี้วัด</a:t>
            </a:r>
            <a:br>
              <a:rPr lang="th-TH" dirty="0" smtClean="0"/>
            </a:br>
            <a:r>
              <a:rPr lang="th-TH" dirty="0" smtClean="0"/>
              <a:t>ทางด้านอุบัติเหตุ</a:t>
            </a:r>
            <a:endParaRPr lang="th-TH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dirty="0" smtClean="0"/>
              <a:t>จำนวนอุบัติเหตุ จำนวนผู้เสียชีวิต จำนวนผู้บาดเจ็บ</a:t>
            </a:r>
            <a:endParaRPr lang="en-US" dirty="0" smtClean="0"/>
          </a:p>
          <a:p>
            <a:pPr lvl="0"/>
            <a:r>
              <a:rPr lang="th-TH" dirty="0" smtClean="0">
                <a:solidFill>
                  <a:srgbClr val="FF0000"/>
                </a:solidFill>
              </a:rPr>
              <a:t>อัตราการเสียชีวิตหรือบาดเจ็บสาหัส ต่อ</a:t>
            </a:r>
            <a:r>
              <a:rPr lang="th-TH" u="sng" dirty="0" smtClean="0">
                <a:solidFill>
                  <a:srgbClr val="FF0000"/>
                </a:solidFill>
              </a:rPr>
              <a:t>จำนวนประชากร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0"/>
            <a:r>
              <a:rPr lang="th-TH" dirty="0" smtClean="0">
                <a:solidFill>
                  <a:schemeClr val="bg2">
                    <a:lumMod val="25000"/>
                  </a:schemeClr>
                </a:solidFill>
              </a:rPr>
              <a:t>อัตราการเกิดอุบัติเหตุของรถแต่ละประเภทต่อ</a:t>
            </a:r>
            <a:r>
              <a:rPr lang="th-TH" u="sng" dirty="0" smtClean="0">
                <a:solidFill>
                  <a:schemeClr val="bg2">
                    <a:lumMod val="25000"/>
                  </a:schemeClr>
                </a:solidFill>
              </a:rPr>
              <a:t>จำนวนรถจดทะเบียนสะสม</a:t>
            </a:r>
            <a:endParaRPr lang="en-US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th-TH" dirty="0" smtClean="0">
                <a:solidFill>
                  <a:schemeClr val="bg2">
                    <a:lumMod val="25000"/>
                  </a:schemeClr>
                </a:solidFill>
              </a:rPr>
              <a:t>อัตราการเสียชีวิตหรือบาดเจ็บสาหัส ต่อ</a:t>
            </a:r>
            <a:r>
              <a:rPr lang="th-TH" u="sng" dirty="0" smtClean="0">
                <a:solidFill>
                  <a:schemeClr val="bg2">
                    <a:lumMod val="25000"/>
                  </a:schemeClr>
                </a:solidFill>
              </a:rPr>
              <a:t>จำนวนรถจดทะเบียนสะสม</a:t>
            </a:r>
            <a:endParaRPr lang="en-US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th-TH" dirty="0" smtClean="0">
                <a:solidFill>
                  <a:srgbClr val="00B050"/>
                </a:solidFill>
              </a:rPr>
              <a:t>อัตราการเกิดอุบัติเหตุ เสียชีวิต หรือบาดเจ็บสาหัส ต่อ </a:t>
            </a:r>
            <a:r>
              <a:rPr lang="th-TH" u="sng" dirty="0" smtClean="0">
                <a:solidFill>
                  <a:srgbClr val="00B050"/>
                </a:solidFill>
              </a:rPr>
              <a:t>ปริมาณการเดินทางบนทางหลวง </a:t>
            </a:r>
            <a:endParaRPr lang="en-US" u="sng" dirty="0" smtClean="0">
              <a:solidFill>
                <a:srgbClr val="00B050"/>
              </a:solidFill>
            </a:endParaRPr>
          </a:p>
          <a:p>
            <a:pPr lvl="0"/>
            <a:r>
              <a:rPr lang="th-TH" dirty="0" smtClean="0">
                <a:solidFill>
                  <a:srgbClr val="00B050"/>
                </a:solidFill>
              </a:rPr>
              <a:t>อัตราการเกิดอุบัติเหตุ เสียชีวิต หรือบาดเจ็บสาหัส ต่อ </a:t>
            </a:r>
            <a:r>
              <a:rPr lang="th-TH" u="sng" dirty="0" smtClean="0">
                <a:solidFill>
                  <a:srgbClr val="00B050"/>
                </a:solidFill>
              </a:rPr>
              <a:t>ความยาวของถนนทางหลวง</a:t>
            </a:r>
            <a:endParaRPr lang="en-US" u="sng" dirty="0" smtClean="0">
              <a:solidFill>
                <a:srgbClr val="00B050"/>
              </a:solidFill>
            </a:endParaRPr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ตัวชี้วัดสถานการณ์ในภาพรวม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h-TH" dirty="0" smtClean="0">
                <a:solidFill>
                  <a:srgbClr val="FF0000"/>
                </a:solidFill>
              </a:rPr>
              <a:t>อัตราการการเสียชีวิต หรือบาดเจ็บสาหัส ต่อ </a:t>
            </a:r>
            <a:r>
              <a:rPr lang="th-TH" u="sng" dirty="0" smtClean="0">
                <a:solidFill>
                  <a:srgbClr val="FF0000"/>
                </a:solidFill>
              </a:rPr>
              <a:t>ผลิตภัณฑ์มวลรวมในประเทศ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0"/>
            <a:r>
              <a:rPr lang="th-TH" dirty="0" smtClean="0">
                <a:solidFill>
                  <a:srgbClr val="FF0000"/>
                </a:solidFill>
              </a:rPr>
              <a:t>อัตราการเสียชีวิต ต่อ </a:t>
            </a:r>
            <a:r>
              <a:rPr lang="th-TH" u="sng" dirty="0" smtClean="0">
                <a:solidFill>
                  <a:srgbClr val="FF0000"/>
                </a:solidFill>
              </a:rPr>
              <a:t>การใช้น้ำมันเชื้อเพลิงในภาคการจราจรและขนส่ง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0"/>
            <a:r>
              <a:rPr lang="th-TH" dirty="0" smtClean="0">
                <a:solidFill>
                  <a:srgbClr val="0070C0"/>
                </a:solidFill>
              </a:rPr>
              <a:t>ดัชนีความรุนแรง </a:t>
            </a:r>
            <a:r>
              <a:rPr lang="en-US" dirty="0" smtClean="0">
                <a:solidFill>
                  <a:srgbClr val="0070C0"/>
                </a:solidFill>
              </a:rPr>
              <a:t>(Severity Index)</a:t>
            </a:r>
            <a:r>
              <a:rPr lang="th-TH" dirty="0" smtClean="0">
                <a:solidFill>
                  <a:srgbClr val="0070C0"/>
                </a:solidFill>
              </a:rPr>
              <a:t> หรือ จำนวนผู้เสียชีวิต ต่อ จำนวนอุบัติเหตุ </a:t>
            </a:r>
            <a:r>
              <a:rPr lang="en-US" dirty="0" smtClean="0">
                <a:solidFill>
                  <a:srgbClr val="0070C0"/>
                </a:solidFill>
              </a:rPr>
              <a:t>100 </a:t>
            </a:r>
            <a:r>
              <a:rPr lang="th-TH" dirty="0" smtClean="0">
                <a:solidFill>
                  <a:srgbClr val="0070C0"/>
                </a:solidFill>
              </a:rPr>
              <a:t>ครั้ง</a:t>
            </a:r>
            <a:endParaRPr lang="en-US" dirty="0" smtClean="0">
              <a:solidFill>
                <a:srgbClr val="0070C0"/>
              </a:solidFill>
            </a:endParaRPr>
          </a:p>
          <a:p>
            <a:pPr lvl="0"/>
            <a:r>
              <a:rPr lang="th-TH" dirty="0" smtClean="0">
                <a:solidFill>
                  <a:srgbClr val="0070C0"/>
                </a:solidFill>
              </a:rPr>
              <a:t>ดัชนีการเสียชีวิต </a:t>
            </a:r>
            <a:r>
              <a:rPr lang="en-US" dirty="0" smtClean="0">
                <a:solidFill>
                  <a:srgbClr val="0070C0"/>
                </a:solidFill>
              </a:rPr>
              <a:t>(Fatality Index)</a:t>
            </a:r>
            <a:r>
              <a:rPr lang="th-TH" dirty="0" smtClean="0">
                <a:solidFill>
                  <a:srgbClr val="0070C0"/>
                </a:solidFill>
              </a:rPr>
              <a:t> หรือ จำนวนผู้เสียชีวิต ต่อ จำนวนรวมผู้เสียชีวิตและผู้บาดเจ็บ</a:t>
            </a:r>
            <a:endParaRPr lang="en-US" dirty="0" smtClean="0">
              <a:solidFill>
                <a:srgbClr val="0070C0"/>
              </a:solidFill>
            </a:endParaRPr>
          </a:p>
          <a:p>
            <a:pPr lvl="0"/>
            <a:r>
              <a:rPr lang="th-TH" dirty="0" smtClean="0"/>
              <a:t>อัตราการบาดเจ็บสาหัสของ</a:t>
            </a:r>
            <a:r>
              <a:rPr lang="th-TH" u="sng" dirty="0" smtClean="0"/>
              <a:t>ผู้ใช้รถจักรยานยนต๋ </a:t>
            </a:r>
            <a:r>
              <a:rPr lang="th-TH" dirty="0" smtClean="0"/>
              <a:t>ต่อ </a:t>
            </a:r>
            <a:r>
              <a:rPr lang="th-TH" u="sng" dirty="0" smtClean="0"/>
              <a:t>จำนวนรถจักรยานยนต์จดทะเบียนสะสม</a:t>
            </a:r>
            <a:endParaRPr lang="en-US" u="sng" dirty="0" smtClean="0"/>
          </a:p>
          <a:p>
            <a:pPr lvl="0"/>
            <a:r>
              <a:rPr lang="th-TH" dirty="0" smtClean="0"/>
              <a:t>อัตราการบาดเจ็บสาหัสของ</a:t>
            </a:r>
            <a:r>
              <a:rPr lang="th-TH" u="sng" dirty="0" smtClean="0"/>
              <a:t>คนเดินเท้าและขี่จักรยาน </a:t>
            </a:r>
            <a:r>
              <a:rPr lang="th-TH" dirty="0" smtClean="0"/>
              <a:t>ต่อ </a:t>
            </a:r>
            <a:r>
              <a:rPr lang="th-TH" u="sng" dirty="0" smtClean="0"/>
              <a:t>จำนวนประชากร</a:t>
            </a:r>
            <a:endParaRPr lang="en-US" u="sng" dirty="0" smtClean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ตัวชี้วัดสถานการณ์ในภาพรวม (ต่อ)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/>
              <a:t>ประเภทรถที่เกิดอุบัติเหตุ และอัตราการเกิดอุบัติเหตุ ต่อ</a:t>
            </a:r>
            <a:r>
              <a:rPr lang="th-TH" sz="2400" u="sng" dirty="0" smtClean="0"/>
              <a:t>จำนวนรถจดทะเบียน </a:t>
            </a:r>
            <a:r>
              <a:rPr lang="en-GB" sz="2400" u="sng" dirty="0" smtClean="0"/>
              <a:t>10,000 </a:t>
            </a:r>
            <a:r>
              <a:rPr lang="th-TH" sz="2400" u="sng" dirty="0" smtClean="0"/>
              <a:t>คัน แบ่งตามประเภทรถ</a:t>
            </a:r>
            <a:endParaRPr lang="en-US" sz="2400" u="sng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/>
              <a:t>อัตราการเสียชีวิต หรือการบาดเจ็บ ต่อประชากร </a:t>
            </a:r>
            <a:r>
              <a:rPr lang="en-GB" sz="2400" dirty="0" smtClean="0"/>
              <a:t>100,000 </a:t>
            </a:r>
            <a:r>
              <a:rPr lang="th-TH" sz="2400" dirty="0" smtClean="0"/>
              <a:t>คน </a:t>
            </a:r>
            <a:r>
              <a:rPr lang="th-TH" sz="2400" u="sng" dirty="0" smtClean="0"/>
              <a:t>แบ่งตามเพศ</a:t>
            </a:r>
            <a:endParaRPr lang="en-US" sz="2400" u="sng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/>
              <a:t>อัตราการเสียชีวิต หรือการบาดเจ็บ ต่อประชากร </a:t>
            </a:r>
            <a:r>
              <a:rPr lang="en-GB" sz="2400" dirty="0" smtClean="0"/>
              <a:t>100,000 </a:t>
            </a:r>
            <a:r>
              <a:rPr lang="th-TH" sz="2400" dirty="0" smtClean="0"/>
              <a:t>คน </a:t>
            </a:r>
            <a:r>
              <a:rPr lang="th-TH" sz="2400" u="sng" dirty="0" smtClean="0"/>
              <a:t>แบ่งตามช่วงอายุ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/>
              <a:t>อัตราการเสียชีวิต หรือการบาดเจ็บ ต่อประชากร </a:t>
            </a:r>
            <a:r>
              <a:rPr lang="en-GB" sz="2400" dirty="0" smtClean="0"/>
              <a:t>100,000 </a:t>
            </a:r>
            <a:r>
              <a:rPr lang="th-TH" sz="2400" dirty="0" smtClean="0"/>
              <a:t>คน</a:t>
            </a:r>
            <a:r>
              <a:rPr lang="en-GB" sz="2400" dirty="0" smtClean="0"/>
              <a:t> </a:t>
            </a:r>
            <a:r>
              <a:rPr lang="th-TH" sz="2400" dirty="0" smtClean="0"/>
              <a:t>หรือ ต่อจำนวนรถจดทะเบียน </a:t>
            </a:r>
            <a:r>
              <a:rPr lang="en-GB" sz="2400" dirty="0" smtClean="0"/>
              <a:t>10,000 </a:t>
            </a:r>
            <a:r>
              <a:rPr lang="th-TH" sz="2400" dirty="0" smtClean="0"/>
              <a:t>คัน</a:t>
            </a:r>
            <a:r>
              <a:rPr lang="en-GB" sz="2400" dirty="0" smtClean="0"/>
              <a:t> </a:t>
            </a:r>
            <a:r>
              <a:rPr lang="th-TH" sz="2400" u="sng" dirty="0" smtClean="0"/>
              <a:t>แบ่งตามประเภทผู้ใช้รถใช้ถนน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>
                <a:solidFill>
                  <a:srgbClr val="0070C0"/>
                </a:solidFill>
              </a:rPr>
              <a:t>สัดส่วนคดีอุบัติเหตุจราจรที่มีสาเหตุจาก</a:t>
            </a:r>
            <a:r>
              <a:rPr lang="th-TH" sz="2400" u="sng" dirty="0" smtClean="0">
                <a:solidFill>
                  <a:srgbClr val="0070C0"/>
                </a:solidFill>
              </a:rPr>
              <a:t>การใช้ความเร็ว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>
                <a:solidFill>
                  <a:srgbClr val="0070C0"/>
                </a:solidFill>
              </a:rPr>
              <a:t>สัดส่วนคดีอุบัติเหตุจราจรที่มีสาเหตุจาก</a:t>
            </a:r>
            <a:r>
              <a:rPr lang="th-TH" sz="2400" u="sng" dirty="0" smtClean="0">
                <a:solidFill>
                  <a:srgbClr val="0070C0"/>
                </a:solidFill>
              </a:rPr>
              <a:t>การเมาแล้วขับ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endParaRPr lang="th-TH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ตัวชี้วัดกลุ่มเสี่ยงและปัจจัยเสี่ยง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2505" r="21979" b="7542"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3968" y="5877272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http://trso.thairoads.org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21226" r="22929" b="2193"/>
          <a:stretch>
            <a:fillRect/>
          </a:stretch>
        </p:blipFill>
        <p:spPr bwMode="auto">
          <a:xfrm>
            <a:off x="395536" y="0"/>
            <a:ext cx="8316416" cy="682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21375" r="22338" b="6806"/>
          <a:stretch>
            <a:fillRect/>
          </a:stretch>
        </p:blipFill>
        <p:spPr bwMode="auto">
          <a:xfrm>
            <a:off x="0" y="0"/>
            <a:ext cx="8820472" cy="691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21375" r="22929" b="6806"/>
          <a:stretch>
            <a:fillRect/>
          </a:stretch>
        </p:blipFill>
        <p:spPr bwMode="auto">
          <a:xfrm>
            <a:off x="179511" y="0"/>
            <a:ext cx="8662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3325" t="22208" r="26472" b="3175"/>
          <a:stretch>
            <a:fillRect/>
          </a:stretch>
        </p:blipFill>
        <p:spPr bwMode="auto">
          <a:xfrm>
            <a:off x="755576" y="0"/>
            <a:ext cx="7488832" cy="66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22208" r="22338" b="3175"/>
          <a:stretch>
            <a:fillRect/>
          </a:stretch>
        </p:blipFill>
        <p:spPr bwMode="auto">
          <a:xfrm>
            <a:off x="-1" y="0"/>
            <a:ext cx="884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22208" r="25000" b="3175"/>
          <a:stretch>
            <a:fillRect/>
          </a:stretch>
        </p:blipFill>
        <p:spPr bwMode="auto">
          <a:xfrm>
            <a:off x="755576" y="0"/>
            <a:ext cx="759016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th-TH" dirty="0" smtClean="0"/>
              <a:t>การนับ</a:t>
            </a:r>
          </a:p>
          <a:p>
            <a:r>
              <a:rPr lang="th-TH" dirty="0" smtClean="0"/>
              <a:t>สัดส่วน ร้อยละ</a:t>
            </a:r>
          </a:p>
          <a:p>
            <a:r>
              <a:rPr lang="th-TH" dirty="0" smtClean="0"/>
              <a:t>อัตราส่วน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ตัวชี้วัดขั้นพื้นฐาน</a:t>
            </a:r>
            <a:br>
              <a:rPr lang="th-TH" dirty="0" smtClean="0"/>
            </a:br>
            <a:r>
              <a:rPr lang="en-GB" dirty="0" smtClean="0"/>
              <a:t> Traditional Road Accident Index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22208" r="18794" b="3175"/>
          <a:stretch>
            <a:fillRect/>
          </a:stretch>
        </p:blipFill>
        <p:spPr bwMode="auto">
          <a:xfrm>
            <a:off x="-1" y="-1"/>
            <a:ext cx="9144001" cy="626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6909" t="29081" r="35332" b="4157"/>
          <a:stretch>
            <a:fillRect/>
          </a:stretch>
        </p:blipFill>
        <p:spPr bwMode="auto">
          <a:xfrm>
            <a:off x="2123728" y="188640"/>
            <a:ext cx="4392488" cy="63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22208" r="26791" b="12993"/>
          <a:stretch>
            <a:fillRect/>
          </a:stretch>
        </p:blipFill>
        <p:spPr bwMode="auto">
          <a:xfrm>
            <a:off x="0" y="188640"/>
            <a:ext cx="9144000" cy="606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600" dirty="0" smtClean="0"/>
              <a:t>ขอบคุณค่ะ</a:t>
            </a:r>
            <a:endParaRPr lang="th-TH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จำนวนที่เกิดขึ้นจริง</a:t>
            </a:r>
          </a:p>
          <a:p>
            <a:r>
              <a:rPr lang="th-TH" dirty="0" smtClean="0"/>
              <a:t>นำมาใช้ในการคำนวณอัตราส่วน </a:t>
            </a:r>
            <a:r>
              <a:rPr lang="en-GB" dirty="0" smtClean="0"/>
              <a:t>(rates) </a:t>
            </a:r>
            <a:r>
              <a:rPr lang="th-TH" dirty="0" smtClean="0"/>
              <a:t>และ สัดส่วน </a:t>
            </a:r>
            <a:r>
              <a:rPr lang="en-GB" dirty="0" smtClean="0"/>
              <a:t>(proportion)</a:t>
            </a:r>
          </a:p>
          <a:p>
            <a:r>
              <a:rPr lang="th-TH" dirty="0" smtClean="0"/>
              <a:t>ใช้สำหรับสะท้อนปัญหาความรุนแรงของการเกิดอุบัติเหตุ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การนับจำนวนอุบัติเหตุ</a:t>
            </a:r>
            <a:r>
              <a:rPr lang="en-GB" dirty="0" smtClean="0"/>
              <a:t>/</a:t>
            </a:r>
            <a:r>
              <a:rPr lang="th-TH" dirty="0" smtClean="0"/>
              <a:t>ผู้เสียชีวิต</a:t>
            </a:r>
            <a:r>
              <a:rPr lang="en-GB" dirty="0" smtClean="0"/>
              <a:t>/</a:t>
            </a:r>
            <a:r>
              <a:rPr lang="th-TH" dirty="0" smtClean="0"/>
              <a:t>ผู้บาดเจ็บ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h-TH" dirty="0" smtClean="0"/>
              <a:t>ตัวอย่างการนับจำนวนผู้บาดเจ็บ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th-TH" dirty="0"/>
              <a:t>แหล่งข้อมูล</a:t>
            </a:r>
            <a:r>
              <a:rPr lang="en-GB" dirty="0"/>
              <a:t>:</a:t>
            </a:r>
            <a:r>
              <a:rPr lang="th-TH" dirty="0"/>
              <a:t>สำนักงานนโยบายและยุทธศาสตร์ สำนักงานปลัดกระทรวงสาธารณสุข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052736"/>
            <a:ext cx="876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solidFill>
                  <a:srgbClr val="C00000"/>
                </a:solidFill>
                <a:latin typeface="supermarket" pitchFamily="2" charset="0"/>
                <a:cs typeface="supermarket" pitchFamily="2" charset="0"/>
              </a:rPr>
              <a:t>จำนวน</a:t>
            </a:r>
            <a:r>
              <a:rPr lang="th-TH" sz="2800" dirty="0">
                <a:solidFill>
                  <a:srgbClr val="C00000"/>
                </a:solidFill>
                <a:latin typeface="supermarket" pitchFamily="2" charset="0"/>
                <a:cs typeface="supermarket" pitchFamily="2" charset="0"/>
              </a:rPr>
              <a:t>ผู้บาดเจ็บสาหัสจากอุบัติเหตุทางถนน </a:t>
            </a:r>
            <a:r>
              <a:rPr lang="th-TH" sz="2000" dirty="0">
                <a:solidFill>
                  <a:srgbClr val="000000"/>
                </a:solidFill>
                <a:latin typeface="supermarket" pitchFamily="2" charset="0"/>
                <a:cs typeface="supermarket" pitchFamily="2" charset="0"/>
              </a:rPr>
              <a:t>(พ.ศ. </a:t>
            </a:r>
            <a:r>
              <a:rPr lang="th-TH" sz="2000" dirty="0" smtClean="0">
                <a:solidFill>
                  <a:srgbClr val="000000"/>
                </a:solidFill>
                <a:latin typeface="supermarket" pitchFamily="2" charset="0"/>
                <a:cs typeface="supermarket" pitchFamily="2" charset="0"/>
              </a:rPr>
              <a:t>2548-255</a:t>
            </a:r>
            <a:r>
              <a:rPr lang="en-GB" sz="2000" dirty="0" smtClean="0">
                <a:solidFill>
                  <a:srgbClr val="000000"/>
                </a:solidFill>
                <a:latin typeface="supermarket" pitchFamily="2" charset="0"/>
                <a:cs typeface="supermarket" pitchFamily="2" charset="0"/>
              </a:rPr>
              <a:t>3</a:t>
            </a:r>
            <a:r>
              <a:rPr lang="th-TH" sz="2000" dirty="0" smtClean="0">
                <a:solidFill>
                  <a:srgbClr val="000000"/>
                </a:solidFill>
                <a:latin typeface="supermarket" pitchFamily="2" charset="0"/>
                <a:cs typeface="supermarket" pitchFamily="2" charset="0"/>
              </a:rPr>
              <a:t>)</a:t>
            </a:r>
            <a:endParaRPr lang="th-TH" sz="2000" dirty="0">
              <a:solidFill>
                <a:srgbClr val="000000"/>
              </a:solidFill>
              <a:latin typeface="supermarket" pitchFamily="2" charset="0"/>
              <a:cs typeface="supermarke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5</a:t>
            </a:fld>
            <a:endParaRPr lang="th-TH"/>
          </a:p>
        </p:txBody>
      </p:sp>
      <p:graphicFrame>
        <p:nvGraphicFramePr>
          <p:cNvPr id="8" name="แผนภูมิ 2"/>
          <p:cNvGraphicFramePr/>
          <p:nvPr/>
        </p:nvGraphicFramePr>
        <p:xfrm>
          <a:off x="539553" y="1628800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ความสัมพันธ์ระหว่างจำนวน </a:t>
            </a:r>
            <a:r>
              <a:rPr lang="en-GB" dirty="0" smtClean="0"/>
              <a:t>2 </a:t>
            </a:r>
            <a:r>
              <a:rPr lang="th-TH" dirty="0" smtClean="0"/>
              <a:t>จำนวนที่เป็นสัดส่วนกัน ไม่บ่งบอกถึงปริมาณหรือจำนวนที่แท้จริง</a:t>
            </a:r>
          </a:p>
          <a:p>
            <a:r>
              <a:rPr lang="th-TH" dirty="0" smtClean="0"/>
              <a:t>ใช้สำหรับอธิบายการเปลี่ยนแปลงของการเกิดอุบัติเหตุ</a:t>
            </a:r>
            <a:r>
              <a:rPr lang="en-GB" dirty="0" smtClean="0"/>
              <a:t>/</a:t>
            </a:r>
            <a:r>
              <a:rPr lang="th-TH" dirty="0" smtClean="0"/>
              <a:t>เสียชีวิต</a:t>
            </a:r>
            <a:r>
              <a:rPr lang="en-GB" dirty="0" smtClean="0"/>
              <a:t>/</a:t>
            </a:r>
            <a:r>
              <a:rPr lang="th-TH" dirty="0" smtClean="0"/>
              <a:t>บาดเจ็บที่เกิดขึ้น</a:t>
            </a:r>
          </a:p>
          <a:p>
            <a:r>
              <a:rPr lang="th-TH" dirty="0" smtClean="0"/>
              <a:t>ใช้สำหรับเปรียบเทียบปัญหาความรุนแรงของอุบัติเหตุ เช่น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ร้อยละการบาดเจ็บของอุบัติเหตุทางถนน เปรียบเทียบกับอุบัติเหตุทุกประเภทที่เกิดขึ้น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สัดส่วนผู้ที่ได้รับบาดเจ็บที่เป็นเพศชาย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สัดส่วนผู้ที่ได้รับบาดเจ็บที่เป็นกลุ่มวัยรุ่น</a:t>
            </a:r>
          </a:p>
          <a:p>
            <a:pPr lvl="1"/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สัดส่วนประเภทรถที่เกิดอุบัติเหตุ</a:t>
            </a:r>
          </a:p>
          <a:p>
            <a:pPr lvl="1"/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สัดส่วนการเกิดอุบัติเหตุ</a:t>
            </a:r>
            <a:r>
              <a:rPr lang="en-GB" dirty="0" smtClean="0"/>
              <a:t>/</a:t>
            </a:r>
            <a:r>
              <a:rPr lang="th-TH" dirty="0" smtClean="0"/>
              <a:t>เสียชีวิต</a:t>
            </a:r>
            <a:r>
              <a:rPr lang="en-GB" dirty="0" smtClean="0"/>
              <a:t>/</a:t>
            </a:r>
            <a:r>
              <a:rPr lang="th-TH" dirty="0" smtClean="0"/>
              <a:t>บาดเจ็บ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h-TH" dirty="0" smtClean="0"/>
              <a:t>ตัวอย่างสัดส่วนการบาดเจ็บ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79512" y="764704"/>
            <a:ext cx="876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 smtClean="0">
                <a:solidFill>
                  <a:srgbClr val="C00000"/>
                </a:solidFill>
                <a:latin typeface="supermarket" pitchFamily="2" charset="0"/>
                <a:cs typeface="supermarket" pitchFamily="2" charset="0"/>
              </a:rPr>
              <a:t>ประเภทของผู้ใช้ทางที่บาดเจ็บ</a:t>
            </a:r>
            <a:r>
              <a:rPr lang="th-TH" sz="2800" dirty="0">
                <a:solidFill>
                  <a:srgbClr val="C00000"/>
                </a:solidFill>
                <a:latin typeface="supermarket" pitchFamily="2" charset="0"/>
                <a:cs typeface="supermarket" pitchFamily="2" charset="0"/>
              </a:rPr>
              <a:t>สาหัสจากอุบัติเหตุทางถนน </a:t>
            </a:r>
            <a:r>
              <a:rPr lang="th-TH" sz="2000" dirty="0">
                <a:solidFill>
                  <a:srgbClr val="000000"/>
                </a:solidFill>
                <a:latin typeface="supermarket" pitchFamily="2" charset="0"/>
                <a:cs typeface="supermarket" pitchFamily="2" charset="0"/>
              </a:rPr>
              <a:t>(พ.ศ. </a:t>
            </a:r>
            <a:r>
              <a:rPr lang="th-TH" sz="2000" dirty="0" smtClean="0">
                <a:solidFill>
                  <a:srgbClr val="000000"/>
                </a:solidFill>
                <a:latin typeface="supermarket" pitchFamily="2" charset="0"/>
                <a:cs typeface="supermarket" pitchFamily="2" charset="0"/>
              </a:rPr>
              <a:t>2552</a:t>
            </a:r>
            <a:r>
              <a:rPr lang="th-TH" sz="2000" dirty="0">
                <a:solidFill>
                  <a:srgbClr val="000000"/>
                </a:solidFill>
                <a:latin typeface="supermarket" pitchFamily="2" charset="0"/>
                <a:cs typeface="supermarket" pitchFamily="2" charset="0"/>
              </a:rPr>
              <a:t>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Chart 6"/>
          <p:cNvGraphicFramePr/>
          <p:nvPr/>
        </p:nvGraphicFramePr>
        <p:xfrm>
          <a:off x="395536" y="105273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06236"/>
            <a:ext cx="5117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แหล่งข้อมูล	</a:t>
            </a:r>
            <a:r>
              <a:rPr kumimoji="0" lang="en-GB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1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สำนักงานตำรวจแห่งชาติ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2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สำนักงานนโยบายและยุทธศาสตร์ สำนักงานปลัดกระทรวงสาธารณสุข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4400" dirty="0" smtClean="0"/>
              <a:t>ตัวอย่างสัดส่วนการบาดเจ็บ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3100" dirty="0" smtClean="0">
                <a:solidFill>
                  <a:srgbClr val="C00000"/>
                </a:solidFill>
              </a:rPr>
              <a:t>สัดส่วนคดีอุบัติเหตุจราจรที่มีสาเหตุจากการเมาแล้วขับ </a:t>
            </a:r>
            <a:r>
              <a:rPr lang="th-TH" sz="3100" dirty="0" smtClean="0">
                <a:solidFill>
                  <a:srgbClr val="000000"/>
                </a:solidFill>
              </a:rPr>
              <a:t>(พ.ศ. </a:t>
            </a:r>
            <a:r>
              <a:rPr lang="en-GB" sz="3100" dirty="0" smtClean="0">
                <a:solidFill>
                  <a:srgbClr val="000000"/>
                </a:solidFill>
              </a:rPr>
              <a:t>2542-</a:t>
            </a:r>
            <a:r>
              <a:rPr lang="th-TH" sz="3100" dirty="0" smtClean="0">
                <a:solidFill>
                  <a:srgbClr val="000000"/>
                </a:solidFill>
              </a:rPr>
              <a:t>255</a:t>
            </a:r>
            <a:r>
              <a:rPr lang="en-GB" sz="3100" dirty="0" smtClean="0">
                <a:solidFill>
                  <a:srgbClr val="000000"/>
                </a:solidFill>
              </a:rPr>
              <a:t>3</a:t>
            </a:r>
            <a:r>
              <a:rPr lang="th-TH" sz="3100" dirty="0" smtClean="0">
                <a:solidFill>
                  <a:srgbClr val="000000"/>
                </a:solidFill>
              </a:rPr>
              <a:t>)</a:t>
            </a:r>
            <a:r>
              <a:rPr lang="th-TH" sz="3600" dirty="0" smtClean="0">
                <a:solidFill>
                  <a:srgbClr val="000000"/>
                </a:solidFill>
              </a:rPr>
              <a:t/>
            </a:r>
            <a:br>
              <a:rPr lang="th-TH" sz="3600" dirty="0" smtClean="0">
                <a:solidFill>
                  <a:srgbClr val="000000"/>
                </a:solidFill>
              </a:rPr>
            </a:br>
            <a:endParaRPr lang="th-TH" dirty="0"/>
          </a:p>
        </p:txBody>
      </p:sp>
      <p:graphicFrame>
        <p:nvGraphicFramePr>
          <p:cNvPr id="5" name="แผนภูมิ 9"/>
          <p:cNvGraphicFramePr/>
          <p:nvPr/>
        </p:nvGraphicFramePr>
        <p:xfrm>
          <a:off x="467544" y="1628800"/>
          <a:ext cx="77768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ตัวเลขสัดส่วนการเกิดอุบัติเหตุ</a:t>
            </a:r>
            <a:r>
              <a:rPr lang="en-GB" dirty="0" smtClean="0"/>
              <a:t>/</a:t>
            </a:r>
            <a:r>
              <a:rPr lang="th-TH" dirty="0" smtClean="0"/>
              <a:t>เสียชีวิต</a:t>
            </a:r>
            <a:r>
              <a:rPr lang="en-GB" dirty="0" smtClean="0"/>
              <a:t>/</a:t>
            </a:r>
            <a:r>
              <a:rPr lang="th-TH" dirty="0" smtClean="0"/>
              <a:t>บาดเจ็บ ที่มีตัวหารเป็นจำนวนประชากร หรือ ระยะเวลา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ใช้แสดงแนวโน้มสถานการณ์อุบัติเหตุที่เกิดขึ้น</a:t>
            </a:r>
          </a:p>
          <a:p>
            <a:r>
              <a:rPr lang="th-TH" dirty="0" smtClean="0"/>
              <a:t>ใช้สำหรับการเปรียบเทียบระหว่างกลุ่มหรือสถานที่</a:t>
            </a:r>
          </a:p>
          <a:p>
            <a:r>
              <a:rPr lang="th-TH" dirty="0" smtClean="0"/>
              <a:t>ใช้สำหรับการวิเคราะห์ความเสี่ยง และประเมินมาตรการที่ใช้ในการแก้ไขปัญหา</a:t>
            </a:r>
          </a:p>
          <a:p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อัตราส่วนการเกิดอุบัติเหตุ</a:t>
            </a:r>
            <a:r>
              <a:rPr lang="en-GB" dirty="0" smtClean="0"/>
              <a:t>/</a:t>
            </a:r>
            <a:r>
              <a:rPr lang="th-TH" dirty="0" smtClean="0"/>
              <a:t>เสียชีวิต</a:t>
            </a:r>
            <a:r>
              <a:rPr lang="en-GB" dirty="0" smtClean="0"/>
              <a:t>/</a:t>
            </a:r>
            <a:r>
              <a:rPr lang="th-TH" dirty="0" smtClean="0"/>
              <a:t>บาดเจ็บ</a:t>
            </a:r>
            <a:endParaRPr lang="th-T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2348880"/>
          <a:ext cx="7606664" cy="1008112"/>
        </p:xfrm>
        <a:graphic>
          <a:graphicData uri="http://schemas.openxmlformats.org/presentationml/2006/ole">
            <p:oleObj spid="_x0000_s20482" name="Equation" r:id="rId3" imgW="3162240" imgH="4190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20C3-486F-413E-BB36-903F004E4C8A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ngsana New"/>
    </a:majorFont>
    <a:minorFont>
      <a:latin typeface="Arial"/>
      <a:ea typeface=""/>
      <a:cs typeface="Angsana New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</TotalTime>
  <Words>927</Words>
  <Application>Microsoft Office PowerPoint</Application>
  <PresentationFormat>นำเสนอทางหน้าจอ (4:3)</PresentationFormat>
  <Paragraphs>139</Paragraphs>
  <Slides>33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5" baseType="lpstr">
      <vt:lpstr>Concourse</vt:lpstr>
      <vt:lpstr>Equation</vt:lpstr>
      <vt:lpstr>ThaiRoads Accident Database</vt:lpstr>
      <vt:lpstr>หลักเกณฑ์การกำหนดตัวชี้วัด ทางด้านอุบัติเหตุ</vt:lpstr>
      <vt:lpstr>ตัวชี้วัดขั้นพื้นฐาน  Traditional Road Accident Index</vt:lpstr>
      <vt:lpstr>การนับจำนวนอุบัติเหตุ/ผู้เสียชีวิต/ผู้บาดเจ็บ</vt:lpstr>
      <vt:lpstr>ตัวอย่างการนับจำนวนผู้บาดเจ็บ</vt:lpstr>
      <vt:lpstr>สัดส่วนการเกิดอุบัติเหตุ/เสียชีวิต/บาดเจ็บ</vt:lpstr>
      <vt:lpstr>ตัวอย่างสัดส่วนการบาดเจ็บ</vt:lpstr>
      <vt:lpstr>ตัวอย่างสัดส่วนการบาดเจ็บ สัดส่วนคดีอุบัติเหตุจราจรที่มีสาเหตุจากการเมาแล้วขับ (พ.ศ. 2542-2553) </vt:lpstr>
      <vt:lpstr>อัตราส่วนการเกิดอุบัติเหตุ/เสียชีวิต/บาดเจ็บ</vt:lpstr>
      <vt:lpstr>ตัวอย่างอัตราส่วนการเสียชีวิต</vt:lpstr>
      <vt:lpstr>ภาพนิ่ง 11</vt:lpstr>
      <vt:lpstr>ตัวตั้ง หรือ ตัวเศษ </vt:lpstr>
      <vt:lpstr>ตัวหาร หรือ ตัวส่วน (Denominators)</vt:lpstr>
      <vt:lpstr>ตัวอย่างการใช้ตัวหารหรือตัวส่วนที่แตกต่างกัน</vt:lpstr>
      <vt:lpstr>ตัวชี้วัดด้านอุบัติเหตุทางถนนสำหรับประเทศไทย</vt:lpstr>
      <vt:lpstr>ตัวชี้วัดด้านอุบัติเหตุทางถนน</vt:lpstr>
      <vt:lpstr>การคำนวณค่าความเสี่ยง</vt:lpstr>
      <vt:lpstr>ระดับการเผชิญความเสี่ยงต่ออุบัติเหตุทางถนน Exposure Measures</vt:lpstr>
      <vt:lpstr>สรุปตัวชี้วัดสำหรับการเฝ้าระวังและสะท้อนสถานการณ์ปัญหาอุบัติเหตุทางถนนของประเทศไทย</vt:lpstr>
      <vt:lpstr>ตัวชี้วัดสถานการณ์ในภาพรวม</vt:lpstr>
      <vt:lpstr>ตัวชี้วัดสถานการณ์ในภาพรวม (ต่อ)</vt:lpstr>
      <vt:lpstr>ตัวชี้วัดกลุ่มเสี่ยงและปัจจัยเสี่ยง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ขอบคุณค่ะ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Injuries</dc:title>
  <dc:creator>kanitpon</dc:creator>
  <cp:lastModifiedBy>ab</cp:lastModifiedBy>
  <cp:revision>30</cp:revision>
  <dcterms:created xsi:type="dcterms:W3CDTF">2011-05-24T10:03:30Z</dcterms:created>
  <dcterms:modified xsi:type="dcterms:W3CDTF">2012-03-23T11:40:08Z</dcterms:modified>
</cp:coreProperties>
</file>