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70" r:id="rId7"/>
    <p:sldId id="261" r:id="rId8"/>
    <p:sldId id="262" r:id="rId9"/>
    <p:sldId id="263" r:id="rId10"/>
    <p:sldId id="268" r:id="rId11"/>
    <p:sldId id="269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A719-4801-4A7C-A829-418263B03486}" type="datetimeFigureOut">
              <a:rPr lang="th-TH" smtClean="0"/>
              <a:pPr/>
              <a:t>23/03/55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81BF-CA5A-4224-A1C4-7C09B76F81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91023"/>
            <a:ext cx="8134672" cy="1470025"/>
          </a:xfrm>
        </p:spPr>
        <p:txBody>
          <a:bodyPr>
            <a:normAutofit/>
          </a:bodyPr>
          <a:lstStyle/>
          <a:p>
            <a:r>
              <a:rPr lang="th-TH" dirty="0" smtClean="0"/>
              <a:t>นโยบายการแก้ไขปัญหาอุบัติเหตุทางถนนและการพัฒนาระบบสารสนเทศอุบัติเหตุทางถนน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960" y="5204792"/>
            <a:ext cx="3992488" cy="672480"/>
          </a:xfrm>
        </p:spPr>
        <p:txBody>
          <a:bodyPr/>
          <a:lstStyle/>
          <a:p>
            <a:pPr algn="r"/>
            <a:r>
              <a:rPr lang="th-TH" dirty="0" smtClean="0"/>
              <a:t>สถาบันการแพทย์ฉุกเฉินแห่งชาติ</a:t>
            </a:r>
            <a:endParaRPr lang="th-TH" dirty="0"/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2612" y="1108467"/>
            <a:ext cx="1240413" cy="12404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7824" y="1052736"/>
            <a:ext cx="584807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ผลการเชื่อมโยงข้อมูล มรณบัตรกับ บ.กลางฯ พ.ศ.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2553</a:t>
            </a:r>
            <a:endParaRPr lang="th-TH" sz="30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8128" y="3140968"/>
            <a:ext cx="1762344" cy="1275029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0039440"/>
              </p:ext>
            </p:extLst>
          </p:nvPr>
        </p:nvGraphicFramePr>
        <p:xfrm>
          <a:off x="179512" y="1628800"/>
          <a:ext cx="662473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224136"/>
                <a:gridCol w="19442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รายการ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บ.กลาง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มรณบัตร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Link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โดย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ID (13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หลัก)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6,283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5,586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Link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โดย ชื่อ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-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นามสกุล</a:t>
                      </a:r>
                      <a:endParaRPr lang="th-TH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640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239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ไม่ใช่คนไทย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/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ไม่มี ชื่อ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-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นามสกุล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57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17824" y="3789040"/>
            <a:ext cx="66335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ผลการเชื่อมโยงข้อมูลการเสียชีวิตจากอุบัติเหตุจราจร พ.ศ.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2553</a:t>
            </a:r>
            <a:endParaRPr lang="th-TH" sz="3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23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42878490"/>
              </p:ext>
            </p:extLst>
          </p:nvPr>
        </p:nvGraphicFramePr>
        <p:xfrm>
          <a:off x="179512" y="4365104"/>
          <a:ext cx="792088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634"/>
                <a:gridCol w="1808026"/>
                <a:gridCol w="1980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รายการ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ข้อมูลที่ตรงกัน </a:t>
                      </a:r>
                      <a:b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</a:b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บ.กลาง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-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มรณบัตร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มรณบัตร</a:t>
                      </a:r>
                      <a:b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</a:b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ระบุอุบัติเหตุจราจร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Link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โดย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ID (13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หลัก)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5,586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3,332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Link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โดย ชื่อ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-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นามสกุล</a:t>
                      </a:r>
                      <a:endParaRPr lang="th-TH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239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154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ไม่ใช่คนไทย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/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ไม่มี ชื่อ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-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นามสกุล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57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>
            <a:off x="7020272" y="2132856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7380312" y="2348880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5,825</a:t>
            </a:r>
            <a:endParaRPr lang="th-TH" dirty="0"/>
          </a:p>
        </p:txBody>
      </p:sp>
      <p:sp>
        <p:nvSpPr>
          <p:cNvPr id="25" name="Right Brace 24"/>
          <p:cNvSpPr/>
          <p:nvPr/>
        </p:nvSpPr>
        <p:spPr>
          <a:xfrm>
            <a:off x="8172400" y="522920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8388424" y="554917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3,486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42016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7824" y="1052736"/>
            <a:ext cx="89194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000" dirty="0" smtClean="0">
                <a:latin typeface="AngsanaUPC" pitchFamily="18" charset="-34"/>
                <a:cs typeface="AngsanaUPC" pitchFamily="18" charset="-34"/>
              </a:rPr>
              <a:t>สาเหตุการตายในมรณบัตรที่ตรงกับ บ.กลาง แต่ลงสาเหตุที่ไม่ใช่จากอุบัติเหตุจราจร</a:t>
            </a:r>
            <a:endParaRPr lang="th-TH" sz="30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8128" y="3140968"/>
            <a:ext cx="1762344" cy="1275029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3091085"/>
              </p:ext>
            </p:extLst>
          </p:nvPr>
        </p:nvGraphicFramePr>
        <p:xfrm>
          <a:off x="179512" y="1628800"/>
          <a:ext cx="655272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รายการ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มรณบัตร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indent="-265113">
                        <a:buAutoNum type="arabicPeriod"/>
                      </a:pP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กลุ่มโรคติดเชื้อและปรสิต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15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กลุ่มโรคเนื้องอก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3.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	กลุ่มโรคต่อมไร้ท่อ</a:t>
                      </a:r>
                      <a:r>
                        <a:rPr lang="th-TH" sz="22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โภชนาการและเมตะบอลิซึม</a:t>
                      </a:r>
                      <a:endParaRPr lang="th-TH" sz="22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65113" algn="l"/>
                        </a:tabLst>
                        <a:defRPr/>
                      </a:pP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โรคระบบประสาท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12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265113" algn="l"/>
                        </a:tabLst>
                        <a:defRPr/>
                      </a:pPr>
                      <a:r>
                        <a:rPr lang="th-TH" sz="22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โรคระบบไหลเวียนเลือด</a:t>
                      </a:r>
                      <a:endParaRPr lang="th-TH" sz="22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186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6. 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	โรคระบบหายใจ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26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7. 	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โรคระบบย่อยอาหาร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5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8. 	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โรคของระบบสืบพันธุ์ร่วมปัสสาวะ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4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9. 	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อาการ อาการแสดงและสิ่งผิดปกติที่พบ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161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10.	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อุบัติเหตุไม่ระบุและจากการจมน้ำ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429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5113" marR="0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113" algn="l"/>
                        </a:tabLst>
                        <a:defRPr/>
                      </a:pPr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11.	</a:t>
                      </a:r>
                      <a:r>
                        <a:rPr lang="th-TH" sz="2200" dirty="0" smtClean="0">
                          <a:latin typeface="AngsanaUPC" pitchFamily="18" charset="-34"/>
                          <a:cs typeface="AngsanaUPC" pitchFamily="18" charset="-34"/>
                        </a:rPr>
                        <a:t>เหตุการณ์ที่ไม่อาจระบุเจตนา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>
                          <a:latin typeface="AngsanaUPC" pitchFamily="18" charset="-34"/>
                          <a:cs typeface="AngsanaUPC" pitchFamily="18" charset="-34"/>
                        </a:rPr>
                        <a:t>1,498</a:t>
                      </a:r>
                      <a:endParaRPr lang="th-TH" sz="22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48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2047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ข้อมูล พฤติกรรม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1781527"/>
            <a:ext cx="1422761" cy="1422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1557" y="3717032"/>
            <a:ext cx="3752931" cy="27151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1579" y="1922103"/>
            <a:ext cx="6552728" cy="2226978"/>
          </a:xfrm>
        </p:spPr>
        <p:txBody>
          <a:bodyPr>
            <a:normAutofit/>
          </a:bodyPr>
          <a:lstStyle/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ของสำนักงานตำรวจแห่งชาติ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ของกระทรวง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สาธารณสุข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742" y="3780820"/>
            <a:ext cx="2892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การเฝ้าระวังการบาดเจ็บ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(IS)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039" y="4625752"/>
            <a:ext cx="111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19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สาเหตุ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1488" y="5570076"/>
            <a:ext cx="2600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เทศกาล สงกรานต์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ปีใหม่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1720" y="4212868"/>
            <a:ext cx="0" cy="504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1720" y="5004956"/>
            <a:ext cx="0" cy="504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635895" y="3717032"/>
            <a:ext cx="1224000" cy="587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เฉพาะ รพ.</a:t>
            </a:r>
            <a:endParaRPr lang="th-TH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563888" y="4716980"/>
            <a:ext cx="1404000" cy="50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จำนวนนับ</a:t>
            </a:r>
            <a:endParaRPr lang="th-TH" sz="20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076192" y="1925052"/>
            <a:ext cx="1440024" cy="5678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เฉพาะที่เป็นคดี</a:t>
            </a:r>
            <a:endParaRPr lang="th-TH" sz="2000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79512" y="27089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9512" y="2708920"/>
            <a:ext cx="0" cy="1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7" idx="1"/>
          </p:cNvCxnSpPr>
          <p:nvPr/>
        </p:nvCxnSpPr>
        <p:spPr>
          <a:xfrm>
            <a:off x="239702" y="404243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491881" y="5589295"/>
            <a:ext cx="2016223" cy="64801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ละเอียด แต่ไม่ครอบคลุมนอกเทศกาล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448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2664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ข้อมูล การเกิดอุบัติเหตุ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1781527"/>
            <a:ext cx="1422761" cy="1422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1557" y="3717032"/>
            <a:ext cx="3752931" cy="27151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1579" y="1922103"/>
            <a:ext cx="6552728" cy="1650913"/>
          </a:xfrm>
        </p:spPr>
        <p:txBody>
          <a:bodyPr>
            <a:normAutofit/>
          </a:bodyPr>
          <a:lstStyle/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ฐานข้อมูลของสำนักงานตำรวจแห่งชาติ </a:t>
            </a: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ฐานข้อมูลของคมนาคม</a:t>
            </a: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รายงานการสืบสวนโดยทีมเฉพาะ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742" y="3780820"/>
            <a:ext cx="4611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การสืบสวนอุบัติเหตุทางถนน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9010" y="4470211"/>
            <a:ext cx="1368000" cy="540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เฉพาะ </a:t>
            </a:r>
            <a:r>
              <a:rPr lang="en-US" sz="2000" b="1" dirty="0" smtClean="0"/>
              <a:t>10 </a:t>
            </a:r>
            <a:r>
              <a:rPr lang="th-TH" sz="2000" b="1" dirty="0" smtClean="0"/>
              <a:t>จว.</a:t>
            </a:r>
            <a:endParaRPr lang="th-TH" sz="20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076192" y="1925052"/>
            <a:ext cx="1440024" cy="5678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เฉพาะที่เป็นคดี</a:t>
            </a:r>
            <a:endParaRPr lang="th-TH" sz="2000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79512" y="32129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9512" y="3212976"/>
            <a:ext cx="0" cy="827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9512" y="404243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5656" y="4348216"/>
            <a:ext cx="421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เชียงราย สระบุรี นครศรีธรรมราช อุดรธานี ราชบุรี สุรินทร์ บุรีรัมย์ อุตรดิตถ์ ชลบุรี และตรัง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12368" y="5517232"/>
            <a:ext cx="4211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เชียงใหม่ พิษณุโลก สุพรรณบุรี ลำพูน ขอนแก่น ลพบุรี เพชรบูรณ์ จันทบุรี นครปฐม นครสวรรค์ลำปาง นครราชสีมา สงขลา สุราฎร์ธานี และภูเก็ต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7656" y="5877272"/>
            <a:ext cx="1368000" cy="540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ขยาย </a:t>
            </a:r>
            <a:r>
              <a:rPr lang="en-US" sz="2000" b="1" dirty="0" smtClean="0"/>
              <a:t>15 </a:t>
            </a:r>
            <a:r>
              <a:rPr lang="th-TH" sz="2000" b="1" dirty="0" smtClean="0"/>
              <a:t>จว.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xmlns="" val="17814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7503" y="1628801"/>
            <a:ext cx="9036497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Improve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the quality of road safety data collected through:</a:t>
            </a:r>
          </a:p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Implementing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the good practice guidelines on Data Information Systems;</a:t>
            </a:r>
          </a:p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Standardizing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of definitions (death, injuries);</a:t>
            </a:r>
          </a:p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Supporting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the Global Burden of Disease program processes for estimating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road traffic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injury health losses;</a:t>
            </a:r>
          </a:p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Promoting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investment in the development of national crash analysis systems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and related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health surveillance systems; and</a:t>
            </a:r>
          </a:p>
          <a:p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Supporting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the development of road safety data management systems (e.g.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by peer-to-peer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support promoted by the International Road Traffic 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Accident Database </a:t>
            </a:r>
            <a:r>
              <a:rPr lang="en-US" sz="3000" dirty="0">
                <a:latin typeface="AngsanaUPC" pitchFamily="18" charset="-34"/>
                <a:cs typeface="AngsanaUPC" pitchFamily="18" charset="-34"/>
              </a:rPr>
              <a:t>Group [IRTAD] members</a:t>
            </a:r>
            <a:r>
              <a:rPr lang="en-US" sz="3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3000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2698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แนวทางเกี่ยวกับ ข้อมูล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2818" y="1285691"/>
            <a:ext cx="991182" cy="99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6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99" t="15721" r="16214" b="36497"/>
          <a:stretch/>
        </p:blipFill>
        <p:spPr bwMode="auto">
          <a:xfrm>
            <a:off x="144016" y="1988840"/>
            <a:ext cx="8820472" cy="359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1124744"/>
            <a:ext cx="378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แนวทางเกี่ยวกับ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Post-Crash Care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7504" y="1927373"/>
            <a:ext cx="8964488" cy="4525963"/>
          </a:xfrm>
        </p:spPr>
        <p:txBody>
          <a:bodyPr>
            <a:normAutofit fontScale="925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คนทั่วโลก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1.3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ล้านคนต่อปี เสียชีวิตจากอุบัติเหตุทางถนน หรือมากกว่า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3,000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คนต่อวัน ในจำนวนนี้มากกว่าครึ่งไม่ได้เป็นผู้ใช้รถโดยตรง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ประมาณ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การว่า ในเมื่อถึงครึ่งหนึ่งของ ศตวรรษที่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21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จะมีคนทั่ว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โลกจำนวน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75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ล้านคน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750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 ล้านคน 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ตามลำดับที่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จะเสียชีวิตและ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บาดเจ็บจากอุบัติเหตุทางถนน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ร้อยละ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90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ของคนที่เสียชีวิต อยู่ในประเทศ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Low to Middle Income 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มีจำนวนรถที่จดทะเบียนน้อยกว่าครึ่งของรถทั้งหมด)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เป็นสาเหตุการตายใน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อันดับแรกของคนที่มีอายุระหว่าง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44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ปี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ถ้าไม่ทำอะไรเลย คาดว่าจะมีคน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เสียชีวิตจากอุบัติเหตุทางถนน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2.4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ล้านคนต่อปี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ความสำคัญ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7504" y="1927373"/>
            <a:ext cx="8964488" cy="4525963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มูลค่าความสูญเสียทางเศรษฐกิจ ระหว่าง ร้อยละ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ถึง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GNP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หรือประมาณ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500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ล้านล้าน เหรียญสหรัฐ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เป้าหมาย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2011-2020 “Decade of Action” reverse growing trend target to prevent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เพื่อลดคนทั่วโลกจำนวน </a:t>
            </a:r>
            <a:r>
              <a:rPr lang="en-US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ล้านคน และ </a:t>
            </a:r>
            <a:r>
              <a:rPr lang="en-US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50 </a:t>
            </a:r>
            <a:r>
              <a:rPr lang="th-TH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ล้านคน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ตามลำดับจากการตาย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และบาดเจ็บจากอุบัติเหตุทางถนน</a:t>
            </a:r>
            <a:endParaRPr lang="th-TH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การดำเนินการไม่สามารถทำได้ด้วยหน่วยงาน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องค์กร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คนกลุ่มใดกลุ่มหนึ่ง แต่จะต้องทำแบบ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Multi-agency collaboration approach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18437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ความสำคัญ (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14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utoShape 2" descr="data:image/jpeg;base64,/9j/4AAQSkZJRgABAQAAAQABAAD/2wCEAAkGBhQQEBAUEhQVEhQVFRQYFxIUFxQQFRQXFRAVFRQXFxUYGyYeFxojGRcUIC8gJCcpLCwsFR4xNTAqNSYrLCkBCQoKDgwOGg8PGiwkHyQsLywyMy4yLCksNikuLTApKSwvLCwpLCovKjIsKSwsLDIsNCwsLCksNCwsLCwvKSwvNP/AABEIAMgAyAMBIgACEQEDEQH/xAAbAAEAAgMBAQAAAAAAAAAAAAAAAQUDBAYCB//EADgQAAIBAgUDAgMGBQMFAAAAAAECAAMRBAUSITETQVEiYTJx4UKBkaGx0RQjUmLwcqLBJFNjgrL/xAAaAQEAAwEBAQAAAAAAAAAAAAAAAwQFBgIB/8QAMBEAAgECAwcDBAICAwAAAAAAAAECAxEEITEFEiJBUWHwE7HhcYGRwTKhQvEUIzP/2gAMAwEAAhEDEQA/APuMREAREQBERAEREAREQBEi8rMwzgIdKbt3PYfvIa1eFGO/N2R7hCU3aJaROaGcVb/EPlYWlrl2aipsdm8dj8pUobSo1pbiun3JqmGnBXZYRAMTRKwiIgCIiAIiIAiIgCIiAIiIAiIgCIiAIiIAkEwZU5pmtronPc+PrIK9eFCG/M906bqPdQzTNbXRDv3Pj6ykJtEy4TBdaoFPAFzOTnUqY+uo3tfTol5+TXjGOHg2aoxK+ZmU2sRz5nQVMjpFbaQPec81A02ZTvY7SXG7OeFipxldfg8UMT6r3WjoMszTWNLfF+v1llOOBtuNiJf5ZmnU9LbN+s09nbR9W1Kq+Lk+vz7lbE4fd4o6FlERNsoiIiAIiIAiIgCIiAIiIAiIgCIiAJF4JlTmmaWuqHfufH1kFevChDfme4Qc3ZDNM003ROe58fWUsSZxuKxU8TPel9kbVKlGmrIiZsLiDTcMN/I8iYoJ/wA4kEJShJSjk0SSSkrMu2z5bbK1/G363lNUcszMeSbyJCsDxv8AnLOIxlXEJKbyRDTowp5xEA2NxsfMm0i0p3sT6l9lmZ9T0ts36yynIA23GxEvcszMP6W2b9Z1Gzto+ralVfFyfX59zKxGH3eKOhZRIBkzbKQiIgCIiAIiIAiIgCIiAJBgyqzTNNN0TnufH1kFevChBzme4Qc3ZDNM1t6E57nx9ZS2iTOOxWKniZ70tOSNmlSVNWR5Y2FztbztNQZqh0FbsrPo1gWXVbbc8gna42vMZXqYipTqG6KlMrTIGl9RN2N+bMoHj8ZhbCBS+HO1OqC1I/0MPUyDxY+sDxcdp8hTh/lrk/t+2tT5Kb5EVa9W+IdWP8l7dGw0uiorNva+o3JBv4ms1W9auL3pV0pgX4VqtE9M+wazD52mXB43QxqVAQrgJWsCwp1qXpJIH2WW2/sPMZXlTNTCupVHoBbnZlK1nantyGCsD7aZbSVNPe7L2v8AhrL690Q3ctDeo4n/AKMP/wCDV94pb/mJXYV6a0qKYfStVwlNnC6WX0a6jG43IAP3kTcp5bUGBNE2NTQUuDsbsd7/ACMyZienWoVCrsirVX0KXKlgun0jffSRf3kUXFNxWeb/AKWWXO56d8m+iNb+LNA4hAWqaeiKYclmL1QRp1c2uAfYEzfwWKL61ddLoQGAOoG63VlPgj8JQP1NbVdlZKqMysNYD1itNUNiN6dIrx3cy9o0Vw6VHqPckl6lQi1yAAAFHAAsAP3ivCKj1b98vtbn3uKcnfsbZkA2NxsZU0cZVFSkalgtZmC0SLNTAQsrE9zYeodriWpYeZTqQdNq7LEZbxf5ZmmsaW+L9frLKcaKltwbES/yvNRU9JPqH5+86PZ20lVtSqPi5Pr8+5nYnDOHFHQs4iJuFEREQBERAEREASLwTKrNMztdUO/c+PrIK9eFCG/NnuEHN2QzPM9PpTnufEpZIicbisVPEz3pfZGzSpRpqyEr86wTuqtSZlembgKbah9pbHYkji/ce89ZrVdemQHKBr1DT3YAC4Gnkgta9uw95mweZpWYimdaqoJcfCCxNl86rC5HaeYRlC1RecsxKSfCyjrZlq0MWGtF1riEVigVjYrXQXNMEix53F9rSzRamJAD0xTUWYVFdXOsEFGpkfZtfc+ZtYbL+nVqMtglT1Mtt+pxqB8FeQe4+c3QJLUrRy3F8eP6roiKMXzZ4p0ApYgAFjdiNrmwG/3AD7pktMVTEqvufAms+NJ42/MyhKolqWIwb0N1iBztMD4tRxvNJmvzAkDrPkSqkuZ6xTCopUrtdT43Vgw/MCVefanSozm9NFuqf1VDspb2BIt779pZQRPtPEThJPzufZUotWKWjhiXK02YsoC1MQ5NQrsLpTDbXPJ8bczYy8WrVAru6KoDFm1/zNW4U+y822uRMNbB1E9Cs7IzM2mmqq3qa5DVS2wueQL2mvSxNRlWnR0UjYjpqNRpAEgmoxFl3HABJ/OaDTqxbUk11/b5/RaLrcrLhennsdDJRiCCNiO8xYakURQWLkDd25Y+TaZJkPJ5MuarM6fKM3FSyts4/wB3uPeWs4RWIII2I7idNlGbip6W2f8A+vrOw2VtX1rUaz4uT6/PuY+Kwu5xw0LWIBidEZ4iIgCQZMqs2zEp6V5I3PgfvIa9aNGDnPRHuEHOW6iM0zS11TnufH1lKJE9CcbisVPET3packbNKkqasgJ6AkCeMViBTR3bhQSbbmwlVJt2R7bsU1YjrVBXrVaLFj0mD9OkU2sFPw6h3DbzzicA9J0c1CQ7KgroFp1QzGydRR6K638gES6xlemABUsQ5ChSNWo7kC33GU4wdBaq6KaI9iygDewIBI7DkfjLf/JUVmnppZP/AEvyu3IhVFyeRdNiQoAJ1NYXttc9z7TWq4kt7DwJiiZEqjkXo01ECIkyMkIkiRJE+AREQfDxWBKtpNjY2Nr2PY2PMpct1NT1K6UVJJdiRUrFvtF2ayq1/Y2tL2abYOg9RrojOtixKgkX4ubbk2lqhVUYuLXR6X/p5fnT7kNSF2mjSwCK1dWps9QKrh6rMWVibaVXsbHfYWH3y6mjXzVKbFQGbSPUKa6wgt9q2w23tN2m4YAg3BAIPkEXE+YhzlaTTStZX/P7/Ap2V0mTPStYgjYjvPMmVb20JTpsozfqDS3xj/d8veWs4VWsQRsR3nT5PmfVUhviXn3Hmdnsnanr/wDTV/lyfX59zGxWF3OOOhZxEToTPBnLY9r1X+c6mc/nWBKsXUXB59veZ20qEq9C0NU7lnDVFCd2V09CeVN4ZwOZxjy1NnU9iaWZVUam6t8BB1G+mw77xVrk+wmri8MKtN0OwYEXHIv4kfq8Ss7dz16eWZTGk1TS1MYlgDqVnqqvYgEB7ngnnzNrLReq2s1OoqW0VNGylwdSlBZhcWkYmiKdupia1zsFGgMx8Kqpczzk9Is5qWfTZkBquXqXD7jSNkFx89pdnPepSfLk87/S7172RDGNpJef0XAkyJMyC6IiIBMRInwExAiD4JTZsrU3eoDURGVdbU+mx22B0sLg72uL8y5lNmtJ2ZgwrGlttSakQbWJ1AjUNx57S3g//TO1ud+nbv07kNb+JnwdagE6SnRe91fVTc35N23YnzvLGjTCqqrsFAAHsBYflKKmcJVsHdn1WIWu1Qar/wBrWBl8igAAbAbAew2EYqO6/wDK713j5Sd+n2JkyJMpkwljkRIrC3gyuvOhyDLyt3bYngTZ2NhZ1cQqi/jHn+iljKqjTcebLqIid2YYkMtxYyYgHNZtlZpEsnwnkePeUzOTzO8dQRYzmc4ycoS6br3Hic/tXZnrL1aX8ua6/PuaOExW5wT0KiIicdobRWU8hQMzCpV1Ny2vf5XtcD2mDHYNcOhdGfXqBVWd2FR2YenTfcn69puYzCWc1FqmiWCq2yMrWJCbMNjvaadUJh6qNU1VWYMFqE9R9Q30rTAsoIvuo+c0qdSc2nvN9utuXS35y5FWUYrlbuXIMmUuWY9EeorulPU91o6tRplviDMPSCTvpvteXUpVqLpSs/POxPCakrkxESE9kxET4BERB8PFdyqsQLkA2XYajbYb+TKevTrUqS3qdYvpQ03Frs+zBHXdQLnkHYTZzLEIDorp/Ka1qnKhr8NbdO1m/SQKdWlYof4in/SxHUX/AEvw49m395eorcim7Z9dH2UuT/D7lefE/PYx6xUCUHRqJGkhTZ1ZaRUkK4NiNhzY7y4vK/Lqq1z1grAWKJq7rquW09iW2/8AUSwkNd2e7a1tV359+mp7prK/lhES8ybJ+HcfJf3lnZ+z54ufSK1f6XcixGIVFdxk2TcO4+Ql+BAEmd7RowowUIKyRgzm5vekIiJKeRERAEhluLGTEA5fOMmKEug9PceJUTvmW4sZzGc5MUJdB6e48TntqbL9a9WkuLmuvz7mjhMXucE9PP6KTEYdaisrC6sLEf5+sp6+A0PTphm11Q2uuxvU6dNQWVT9i9xxxueZeXmtjcvSsAKi6gDccj57jsRsR3E5ihVdOVpN2/f0+tnbtmatSG8rrUraVEV16dIBMKNiwFur5Cf235fk9vMt6lVaaksQqqOTwANp7VQAANgOANgP2mrjcxFMhQC9RvhpL8Te/wDavljtDk60lFLLy7b69XoElBXZs0qyuoZSGU8EEEH7xPc5hFqJTxFqnTFEO7GmBY1nBqaBcfAoKi3csZt1s4qoK5KI3TWibXKm9Qeq58jbYeRJZYOV+Bp+K3bmjwq6txLzxF5ExYpnCnpgM21gx0jnck2J2EqWzKq7JSFqNTqOjsAKq+ikKg03te4I595Wp0JVFdW+Fz62JJTUS7mhhM6SoyizLquULDSKgHOk39uDYyrxFPXQrVzdcRS1b6msj0uyi9tDDe3fXM38MPVhmOkMTUw7/wBJvq0r/cjG9u6n5y0sNBRe889PpbVrqs19r6akLqyby86fQvXQMCCAQQQQdwR3BlHgclVGemNdPTYq9MlVdCdgy/CWG4O243llleKNWkrMLNurAcBlYq4+Vwfxm2JXVSpQ3qd/9okcYztI806YUAAWAAAA4AGwAnqJe5Nk3DuPkP8AmWcBgJ4yfSK1f6XcjxFeNGPcZNk3D1B8h+8vwIAkzvKNKFGChBWSMCc3N70tRERJTyIiIAiIgCIiAJ5dbixnqIBy+cZNoJZB6e48SonesgIsZzOc5MUJdN17jx7zntqbL9W9aiuLmuvz7mjhMXucE9ColdgMtNGo51B1cklmB6t77AuNmUeLC0sYnJKcoJx66mw4qVmc7h6TVF6BVgTWd67FSF0iqWVQx2bV6Bt2Bnup6qdRv+7i0X5qlVE/RDL+YzhVso0iynUBwAd9wB8z+Mt/8vO9rZ3/AG/7S+yIfRy188uYw9RWcuaYpgEgjVqsN7tfbi/EqFoMcOtcKTU6v8Rp+0VPp0j36X6S8r0Q6srC6sCCOLg7ETDg8sp0b9NdJIAJuSbDjcmR060YRvbPL6NdHnzPUqbb7FO5665h0LVA609Ok7M5p2YA+bBPxlmmGasjDEU0CkjSly7C3ctsNX+mb4W0T5PEt5RVraPnolr9ugjStr55c8UMOtNQqAKo4A7TJeRL7Jsm4d/uX95YwOAqYyef8eb85kdfERox7jJsm4dx8hL8CAJM7ujRhRgoQVkjAnNze9IRESU8iIiAIiIAiIgCIiAIiIAkMtxYyYgHL5zkxQl0Hp7jxKi8711uLGcznOTdMl0+HuPE57amy/VvWpLi5rr8+5o4TF7nBPTz+iokyInHtWNomIifABES9ybJeHcfIf8AM0sBs+eLn0itX+l3KuIxCoruTkuS8O4+Ql+BAEmd3RowowUIKyRgTm5velqIiJKeRERAEREAREQBERAEREAREQBERAE8sgIsZ6iAcvnOTaCXQenuPEqJ3zKCLGc1muRFTqpi4PK/tOf2nsr1v+2iuLmuvz7mjhcXucE9CnkTIMLUvbQ15eZPkZB1VOey+JjYbY9erO1RbsefwXauMpxjwu7IyXJeHcfIS/AgCTO0o0YUYKEFZIw5zc3vS1ERElPIiIgCIiAIiIAiIgCIiAIiIAiIgCIiAIiIAiIgEaZMRAEREAREQBERAEREAREQBERAP//Z"/>
          <p:cNvSpPr>
            <a:spLocks noChangeAspect="1" noChangeArrowheads="1"/>
          </p:cNvSpPr>
          <p:nvPr/>
        </p:nvSpPr>
        <p:spPr bwMode="auto">
          <a:xfrm>
            <a:off x="98425" y="-9271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AutoShape 4" descr="data:image/jpeg;base64,/9j/4AAQSkZJRgABAQAAAQABAAD/2wCEAAkGBhQQEBAUEhQVEhQVFRQYFxIUFxQQFRQXFRAVFRQXFxUYGyYeFxojGRcUIC8gJCcpLCwsFR4xNTAqNSYrLCkBCQoKDgwOGg8PGiwkHyQsLywyMy4yLCksNikuLTApKSwvLCwpLCovKjIsKSwsLDIsNCwsLCksNCwsLCwvKSwvNP/AABEIAMgAyAMBIgACEQEDEQH/xAAbAAEAAgMBAQAAAAAAAAAAAAAAAQUDBAYCB//EADgQAAIBAgUDAgMGBQMFAAAAAAECAAMRBAUSITETQVEiYTJx4UKBkaGx0RQjUmLwcqLBJFNjgrL/xAAaAQEAAwEBAQAAAAAAAAAAAAAAAwQFBgIB/8QAMBEAAgECAwcDBAICAwAAAAAAAAECAxEEITEFEiJBUWHwE7HhcYGRwTKhQvEUIzP/2gAMAwEAAhEDEQA/APuMREAREQBERAEREAREQBEi8rMwzgIdKbt3PYfvIa1eFGO/N2R7hCU3aJaROaGcVb/EPlYWlrl2aipsdm8dj8pUobSo1pbiun3JqmGnBXZYRAMTRKwiIgCIiAIiIAiIgCIiAIiIAiIgCIiAIiIAkEwZU5pmtronPc+PrIK9eFCG/M906bqPdQzTNbXRDv3Pj6ykJtEy4TBdaoFPAFzOTnUqY+uo3tfTol5+TXjGOHg2aoxK+ZmU2sRz5nQVMjpFbaQPec81A02ZTvY7SXG7OeFipxldfg8UMT6r3WjoMszTWNLfF+v1llOOBtuNiJf5ZmnU9LbN+s09nbR9W1Kq+Lk+vz7lbE4fd4o6FlERNsoiIiAIiIAiIgCIiAIiIAiIgCIiAJF4JlTmmaWuqHfufH1kFevChDfme4Qc3ZDNM003ROe58fWUsSZxuKxU8TPel9kbVKlGmrIiZsLiDTcMN/I8iYoJ/wA4kEJShJSjk0SSSkrMu2z5bbK1/G363lNUcszMeSbyJCsDxv8AnLOIxlXEJKbyRDTowp5xEA2NxsfMm0i0p3sT6l9lmZ9T0ts36yynIA23GxEvcszMP6W2b9Z1Gzto+ralVfFyfX59zKxGH3eKOhZRIBkzbKQiIgCIiAIiIAiIgCIiAJBgyqzTNNN0TnufH1kFevChBzme4Qc3ZDNM1t6E57nx9ZS2iTOOxWKniZ70tOSNmlSVNWR5Y2FztbztNQZqh0FbsrPo1gWXVbbc8gna42vMZXqYipTqG6KlMrTIGl9RN2N+bMoHj8ZhbCBS+HO1OqC1I/0MPUyDxY+sDxcdp8hTh/lrk/t+2tT5Kb5EVa9W+IdWP8l7dGw0uiorNva+o3JBv4ms1W9auL3pV0pgX4VqtE9M+wazD52mXB43QxqVAQrgJWsCwp1qXpJIH2WW2/sPMZXlTNTCupVHoBbnZlK1nantyGCsD7aZbSVNPe7L2v8AhrL690Q3ctDeo4n/AKMP/wCDV94pb/mJXYV6a0qKYfStVwlNnC6WX0a6jG43IAP3kTcp5bUGBNE2NTQUuDsbsd7/ACMyZienWoVCrsirVX0KXKlgun0jffSRf3kUXFNxWeb/AKWWXO56d8m+iNb+LNA4hAWqaeiKYclmL1QRp1c2uAfYEzfwWKL61ddLoQGAOoG63VlPgj8JQP1NbVdlZKqMysNYD1itNUNiN6dIrx3cy9o0Vw6VHqPckl6lQi1yAAAFHAAsAP3ivCKj1b98vtbn3uKcnfsbZkA2NxsZU0cZVFSkalgtZmC0SLNTAQsrE9zYeodriWpYeZTqQdNq7LEZbxf5ZmmsaW+L9frLKcaKltwbES/yvNRU9JPqH5+86PZ20lVtSqPi5Pr8+5nYnDOHFHQs4iJuFEREQBERAEREASLwTKrNMztdUO/c+PrIK9eFCG/NnuEHN2QzPM9PpTnufEpZIicbisVPEz3pfZGzSpRpqyEr86wTuqtSZlembgKbah9pbHYkji/ce89ZrVdemQHKBr1DT3YAC4Gnkgta9uw95mweZpWYimdaqoJcfCCxNl86rC5HaeYRlC1RecsxKSfCyjrZlq0MWGtF1riEVigVjYrXQXNMEix53F9rSzRamJAD0xTUWYVFdXOsEFGpkfZtfc+ZtYbL+nVqMtglT1Mtt+pxqB8FeQe4+c3QJLUrRy3F8eP6roiKMXzZ4p0ApYgAFjdiNrmwG/3AD7pktMVTEqvufAms+NJ42/MyhKolqWIwb0N1iBztMD4tRxvNJmvzAkDrPkSqkuZ6xTCopUrtdT43Vgw/MCVefanSozm9NFuqf1VDspb2BIt779pZQRPtPEThJPzufZUotWKWjhiXK02YsoC1MQ5NQrsLpTDbXPJ8bczYy8WrVAru6KoDFm1/zNW4U+y822uRMNbB1E9Cs7IzM2mmqq3qa5DVS2wueQL2mvSxNRlWnR0UjYjpqNRpAEgmoxFl3HABJ/OaDTqxbUk11/b5/RaLrcrLhennsdDJRiCCNiO8xYakURQWLkDd25Y+TaZJkPJ5MuarM6fKM3FSyts4/wB3uPeWs4RWIII2I7idNlGbip6W2f8A+vrOw2VtX1rUaz4uT6/PuY+Kwu5xw0LWIBidEZ4iIgCQZMqs2zEp6V5I3PgfvIa9aNGDnPRHuEHOW6iM0zS11TnufH1lKJE9CcbisVPET3packbNKkqasgJ6AkCeMViBTR3bhQSbbmwlVJt2R7bsU1YjrVBXrVaLFj0mD9OkU2sFPw6h3DbzzicA9J0c1CQ7KgroFp1QzGydRR6K638gES6xlemABUsQ5ChSNWo7kC33GU4wdBaq6KaI9iygDewIBI7DkfjLf/JUVmnppZP/AEvyu3IhVFyeRdNiQoAJ1NYXttc9z7TWq4kt7DwJiiZEqjkXo01ECIkyMkIkiRJE+AREQfDxWBKtpNjY2Nr2PY2PMpct1NT1K6UVJJdiRUrFvtF2ayq1/Y2tL2abYOg9RrojOtixKgkX4ubbk2lqhVUYuLXR6X/p5fnT7kNSF2mjSwCK1dWps9QKrh6rMWVibaVXsbHfYWH3y6mjXzVKbFQGbSPUKa6wgt9q2w23tN2m4YAg3BAIPkEXE+YhzlaTTStZX/P7/Ap2V0mTPStYgjYjvPMmVb20JTpsozfqDS3xj/d8veWs4VWsQRsR3nT5PmfVUhviXn3Hmdnsnanr/wDTV/lyfX59zGxWF3OOOhZxEToTPBnLY9r1X+c6mc/nWBKsXUXB59veZ20qEq9C0NU7lnDVFCd2V09CeVN4ZwOZxjy1NnU9iaWZVUam6t8BB1G+mw77xVrk+wmri8MKtN0OwYEXHIv4kfq8Ss7dz16eWZTGk1TS1MYlgDqVnqqvYgEB7ngnnzNrLReq2s1OoqW0VNGylwdSlBZhcWkYmiKdupia1zsFGgMx8Kqpczzk9Is5qWfTZkBquXqXD7jSNkFx89pdnPepSfLk87/S7172RDGNpJef0XAkyJMyC6IiIBMRInwExAiD4JTZsrU3eoDURGVdbU+mx22B0sLg72uL8y5lNmtJ2ZgwrGlttSakQbWJ1AjUNx57S3g//TO1ud+nbv07kNb+JnwdagE6SnRe91fVTc35N23YnzvLGjTCqqrsFAAHsBYflKKmcJVsHdn1WIWu1Qar/wBrWBl8igAAbAbAew2EYqO6/wDK713j5Sd+n2JkyJMpkwljkRIrC3gyuvOhyDLyt3bYngTZ2NhZ1cQqi/jHn+iljKqjTcebLqIid2YYkMtxYyYgHNZtlZpEsnwnkePeUzOTzO8dQRYzmc4ycoS6br3Hic/tXZnrL1aX8ua6/PuaOExW5wT0KiIicdobRWU8hQMzCpV1Ny2vf5XtcD2mDHYNcOhdGfXqBVWd2FR2YenTfcn69puYzCWc1FqmiWCq2yMrWJCbMNjvaadUJh6qNU1VWYMFqE9R9Q30rTAsoIvuo+c0qdSc2nvN9utuXS35y5FWUYrlbuXIMmUuWY9EeorulPU91o6tRplviDMPSCTvpvteXUpVqLpSs/POxPCakrkxESE9kxET4BERB8PFdyqsQLkA2XYajbYb+TKevTrUqS3qdYvpQ03Frs+zBHXdQLnkHYTZzLEIDorp/Ka1qnKhr8NbdO1m/SQKdWlYof4in/SxHUX/AEvw49m395eorcim7Z9dH2UuT/D7lefE/PYx6xUCUHRqJGkhTZ1ZaRUkK4NiNhzY7y4vK/Lqq1z1grAWKJq7rquW09iW2/8AUSwkNd2e7a1tV359+mp7prK/lhES8ybJ+HcfJf3lnZ+z54ufSK1f6XcixGIVFdxk2TcO4+Ql+BAEmd7RowowUIKyRgzm5vekIiJKeRERAEhluLGTEA5fOMmKEug9PceJUTvmW4sZzGc5MUJdB6e48TntqbL9a9WkuLmuvz7mjhMXucE9PP6KTEYdaisrC6sLEf5+sp6+A0PTphm11Q2uuxvU6dNQWVT9i9xxxueZeXmtjcvSsAKi6gDccj57jsRsR3E5ihVdOVpN2/f0+tnbtmatSG8rrUraVEV16dIBMKNiwFur5Cf235fk9vMt6lVaaksQqqOTwANp7VQAANgOANgP2mrjcxFMhQC9RvhpL8Te/wDavljtDk60lFLLy7b69XoElBXZs0qyuoZSGU8EEEH7xPc5hFqJTxFqnTFEO7GmBY1nBqaBcfAoKi3csZt1s4qoK5KI3TWibXKm9Qeq58jbYeRJZYOV+Bp+K3bmjwq6txLzxF5ExYpnCnpgM21gx0jnck2J2EqWzKq7JSFqNTqOjsAKq+ikKg03te4I595Wp0JVFdW+Fz62JJTUS7mhhM6SoyizLquULDSKgHOk39uDYyrxFPXQrVzdcRS1b6msj0uyi9tDDe3fXM38MPVhmOkMTUw7/wBJvq0r/cjG9u6n5y0sNBRe889PpbVrqs19r6akLqyby86fQvXQMCCAQQQQdwR3BlHgclVGemNdPTYq9MlVdCdgy/CWG4O243llleKNWkrMLNurAcBlYq4+Vwfxm2JXVSpQ3qd/9okcYztI806YUAAWAAAA4AGwAnqJe5Nk3DuPkP8AmWcBgJ4yfSK1f6XcjxFeNGPcZNk3D1B8h+8vwIAkzvKNKFGChBWSMCc3N70tRERJTyIiIAiIgCIiAJ5dbixnqIBy+cZNoJZB6e48SonesgIsZzOc5MUJdN17jx7zntqbL9W9aiuLmuvz7mjhMXucE9ColdgMtNGo51B1cklmB6t77AuNmUeLC0sYnJKcoJx66mw4qVmc7h6TVF6BVgTWd67FSF0iqWVQx2bV6Bt2Bnup6qdRv+7i0X5qlVE/RDL+YzhVso0iynUBwAd9wB8z+Mt/8vO9rZ3/AG/7S+yIfRy188uYw9RWcuaYpgEgjVqsN7tfbi/EqFoMcOtcKTU6v8Rp+0VPp0j36X6S8r0Q6srC6sCCOLg7ETDg8sp0b9NdJIAJuSbDjcmR060YRvbPL6NdHnzPUqbb7FO5665h0LVA609Ok7M5p2YA+bBPxlmmGasjDEU0CkjSly7C3ctsNX+mb4W0T5PEt5RVraPnolr9ugjStr55c8UMOtNQqAKo4A7TJeRL7Jsm4d/uX95YwOAqYyef8eb85kdfERox7jJsm4dx8hL8CAJM7ujRhRgoQVkjAnNze9IRESU8iIiAIiIAiIgCIiAIiIAkMtxYyYgHL5zkxQl0Hp7jxKi8711uLGcznOTdMl0+HuPE57amy/VvWpLi5rr8+5o4TF7nBPTz+iokyInHtWNomIifABES9ybJeHcfIf8AM0sBs+eLn0itX+l3KuIxCoruTkuS8O4+Ql+BAEmd3RowowUIKyRgTm5velqIiJKeRERAEREAREQBERAEREAREQBERAE8sgIsZ6iAcvnOTaCXQenuPEqJ3zKCLGc1muRFTqpi4PK/tOf2nsr1v+2iuLmuvz7mjhcXucE9CnkTIMLUvbQ15eZPkZB1VOey+JjYbY9erO1RbsefwXauMpxjwu7IyXJeHcfIS/AgCTO0o0YUYKEFZIw5zc3vS1ERElPIiIgCIiAIiIAiIgCIiAIiIAiIgCIiAIiIAiIgEaZMRAEREAREQBERAEREAREQBERAP//Z"/>
          <p:cNvSpPr>
            <a:spLocks noChangeAspect="1" noChangeArrowheads="1"/>
          </p:cNvSpPr>
          <p:nvPr/>
        </p:nvSpPr>
        <p:spPr bwMode="auto">
          <a:xfrm>
            <a:off x="250825" y="-7747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6" descr="data:image/jpeg;base64,/9j/4AAQSkZJRgABAQAAAQABAAD/2wCEAAkGBhQQEBAUEhQVEhQVFRQYFxIUFxQQFRQXFRAVFRQXFxUYGyYeFxojGRcUIC8gJCcpLCwsFR4xNTAqNSYrLCkBCQoKDgwOGg8PGiwkHyQsLywyMy4yLCksNikuLTApKSwvLCwpLCovKjIsKSwsLDIsNCwsLCksNCwsLCwvKSwvNP/AABEIAMgAyAMBIgACEQEDEQH/xAAbAAEAAgMBAQAAAAAAAAAAAAAAAQUDBAYCB//EADgQAAIBAgUDAgMGBQMFAAAAAAECAAMRBAUSITETQVEiYTJx4UKBkaGx0RQjUmLwcqLBJFNjgrL/xAAaAQEAAwEBAQAAAAAAAAAAAAAAAwQFBgIB/8QAMBEAAgECAwcDBAICAwAAAAAAAAECAxEEITEFEiJBUWHwE7HhcYGRwTKhQvEUIzP/2gAMAwEAAhEDEQA/APuMREAREQBERAEREAREQBEi8rMwzgIdKbt3PYfvIa1eFGO/N2R7hCU3aJaROaGcVb/EPlYWlrl2aipsdm8dj8pUobSo1pbiun3JqmGnBXZYRAMTRKwiIgCIiAIiIAiIgCIiAIiIAiIgCIiAIiIAkEwZU5pmtronPc+PrIK9eFCG/M906bqPdQzTNbXRDv3Pj6ykJtEy4TBdaoFPAFzOTnUqY+uo3tfTol5+TXjGOHg2aoxK+ZmU2sRz5nQVMjpFbaQPec81A02ZTvY7SXG7OeFipxldfg8UMT6r3WjoMszTWNLfF+v1llOOBtuNiJf5ZmnU9LbN+s09nbR9W1Kq+Lk+vz7lbE4fd4o6FlERNsoiIiAIiIAiIgCIiAIiIAiIgCIiAJF4JlTmmaWuqHfufH1kFevChDfme4Qc3ZDNM003ROe58fWUsSZxuKxU8TPel9kbVKlGmrIiZsLiDTcMN/I8iYoJ/wA4kEJShJSjk0SSSkrMu2z5bbK1/G363lNUcszMeSbyJCsDxv8AnLOIxlXEJKbyRDTowp5xEA2NxsfMm0i0p3sT6l9lmZ9T0ts36yynIA23GxEvcszMP6W2b9Z1Gzto+ralVfFyfX59zKxGH3eKOhZRIBkzbKQiIgCIiAIiIAiIgCIiAJBgyqzTNNN0TnufH1kFevChBzme4Qc3ZDNM1t6E57nx9ZS2iTOOxWKniZ70tOSNmlSVNWR5Y2FztbztNQZqh0FbsrPo1gWXVbbc8gna42vMZXqYipTqG6KlMrTIGl9RN2N+bMoHj8ZhbCBS+HO1OqC1I/0MPUyDxY+sDxcdp8hTh/lrk/t+2tT5Kb5EVa9W+IdWP8l7dGw0uiorNva+o3JBv4ms1W9auL3pV0pgX4VqtE9M+wazD52mXB43QxqVAQrgJWsCwp1qXpJIH2WW2/sPMZXlTNTCupVHoBbnZlK1nantyGCsD7aZbSVNPe7L2v8AhrL690Q3ctDeo4n/AKMP/wCDV94pb/mJXYV6a0qKYfStVwlNnC6WX0a6jG43IAP3kTcp5bUGBNE2NTQUuDsbsd7/ACMyZienWoVCrsirVX0KXKlgun0jffSRf3kUXFNxWeb/AKWWXO56d8m+iNb+LNA4hAWqaeiKYclmL1QRp1c2uAfYEzfwWKL61ddLoQGAOoG63VlPgj8JQP1NbVdlZKqMysNYD1itNUNiN6dIrx3cy9o0Vw6VHqPckl6lQi1yAAAFHAAsAP3ivCKj1b98vtbn3uKcnfsbZkA2NxsZU0cZVFSkalgtZmC0SLNTAQsrE9zYeodriWpYeZTqQdNq7LEZbxf5ZmmsaW+L9frLKcaKltwbES/yvNRU9JPqH5+86PZ20lVtSqPi5Pr8+5nYnDOHFHQs4iJuFEREQBERAEREASLwTKrNMztdUO/c+PrIK9eFCG/NnuEHN2QzPM9PpTnufEpZIicbisVPEz3pfZGzSpRpqyEr86wTuqtSZlembgKbah9pbHYkji/ce89ZrVdemQHKBr1DT3YAC4Gnkgta9uw95mweZpWYimdaqoJcfCCxNl86rC5HaeYRlC1RecsxKSfCyjrZlq0MWGtF1riEVigVjYrXQXNMEix53F9rSzRamJAD0xTUWYVFdXOsEFGpkfZtfc+ZtYbL+nVqMtglT1Mtt+pxqB8FeQe4+c3QJLUrRy3F8eP6roiKMXzZ4p0ApYgAFjdiNrmwG/3AD7pktMVTEqvufAms+NJ42/MyhKolqWIwb0N1iBztMD4tRxvNJmvzAkDrPkSqkuZ6xTCopUrtdT43Vgw/MCVefanSozm9NFuqf1VDspb2BIt779pZQRPtPEThJPzufZUotWKWjhiXK02YsoC1MQ5NQrsLpTDbXPJ8bczYy8WrVAru6KoDFm1/zNW4U+y822uRMNbB1E9Cs7IzM2mmqq3qa5DVS2wueQL2mvSxNRlWnR0UjYjpqNRpAEgmoxFl3HABJ/OaDTqxbUk11/b5/RaLrcrLhennsdDJRiCCNiO8xYakURQWLkDd25Y+TaZJkPJ5MuarM6fKM3FSyts4/wB3uPeWs4RWIII2I7idNlGbip6W2f8A+vrOw2VtX1rUaz4uT6/PuY+Kwu5xw0LWIBidEZ4iIgCQZMqs2zEp6V5I3PgfvIa9aNGDnPRHuEHOW6iM0zS11TnufH1lKJE9CcbisVPET3packbNKkqasgJ6AkCeMViBTR3bhQSbbmwlVJt2R7bsU1YjrVBXrVaLFj0mD9OkU2sFPw6h3DbzzicA9J0c1CQ7KgroFp1QzGydRR6K638gES6xlemABUsQ5ChSNWo7kC33GU4wdBaq6KaI9iygDewIBI7DkfjLf/JUVmnppZP/AEvyu3IhVFyeRdNiQoAJ1NYXttc9z7TWq4kt7DwJiiZEqjkXo01ECIkyMkIkiRJE+AREQfDxWBKtpNjY2Nr2PY2PMpct1NT1K6UVJJdiRUrFvtF2ayq1/Y2tL2abYOg9RrojOtixKgkX4ubbk2lqhVUYuLXR6X/p5fnT7kNSF2mjSwCK1dWps9QKrh6rMWVibaVXsbHfYWH3y6mjXzVKbFQGbSPUKa6wgt9q2w23tN2m4YAg3BAIPkEXE+YhzlaTTStZX/P7/Ap2V0mTPStYgjYjvPMmVb20JTpsozfqDS3xj/d8veWs4VWsQRsR3nT5PmfVUhviXn3Hmdnsnanr/wDTV/lyfX59zGxWF3OOOhZxEToTPBnLY9r1X+c6mc/nWBKsXUXB59veZ20qEq9C0NU7lnDVFCd2V09CeVN4ZwOZxjy1NnU9iaWZVUam6t8BB1G+mw77xVrk+wmri8MKtN0OwYEXHIv4kfq8Ss7dz16eWZTGk1TS1MYlgDqVnqqvYgEB7ngnnzNrLReq2s1OoqW0VNGylwdSlBZhcWkYmiKdupia1zsFGgMx8Kqpczzk9Is5qWfTZkBquXqXD7jSNkFx89pdnPepSfLk87/S7172RDGNpJef0XAkyJMyC6IiIBMRInwExAiD4JTZsrU3eoDURGVdbU+mx22B0sLg72uL8y5lNmtJ2ZgwrGlttSakQbWJ1AjUNx57S3g//TO1ud+nbv07kNb+JnwdagE6SnRe91fVTc35N23YnzvLGjTCqqrsFAAHsBYflKKmcJVsHdn1WIWu1Qar/wBrWBl8igAAbAbAew2EYqO6/wDK713j5Sd+n2JkyJMpkwljkRIrC3gyuvOhyDLyt3bYngTZ2NhZ1cQqi/jHn+iljKqjTcebLqIid2YYkMtxYyYgHNZtlZpEsnwnkePeUzOTzO8dQRYzmc4ycoS6br3Hic/tXZnrL1aX8ua6/PuaOExW5wT0KiIicdobRWU8hQMzCpV1Ny2vf5XtcD2mDHYNcOhdGfXqBVWd2FR2YenTfcn69puYzCWc1FqmiWCq2yMrWJCbMNjvaadUJh6qNU1VWYMFqE9R9Q30rTAsoIvuo+c0qdSc2nvN9utuXS35y5FWUYrlbuXIMmUuWY9EeorulPU91o6tRplviDMPSCTvpvteXUpVqLpSs/POxPCakrkxESE9kxET4BERB8PFdyqsQLkA2XYajbYb+TKevTrUqS3qdYvpQ03Frs+zBHXdQLnkHYTZzLEIDorp/Ka1qnKhr8NbdO1m/SQKdWlYof4in/SxHUX/AEvw49m395eorcim7Z9dH2UuT/D7lefE/PYx6xUCUHRqJGkhTZ1ZaRUkK4NiNhzY7y4vK/Lqq1z1grAWKJq7rquW09iW2/8AUSwkNd2e7a1tV359+mp7prK/lhES8ybJ+HcfJf3lnZ+z54ufSK1f6XcixGIVFdxk2TcO4+Ql+BAEmd7RowowUIKyRgzm5vekIiJKeRERAEhluLGTEA5fOMmKEug9PceJUTvmW4sZzGc5MUJdB6e48TntqbL9a9WkuLmuvz7mjhMXucE9PP6KTEYdaisrC6sLEf5+sp6+A0PTphm11Q2uuxvU6dNQWVT9i9xxxueZeXmtjcvSsAKi6gDccj57jsRsR3E5ihVdOVpN2/f0+tnbtmatSG8rrUraVEV16dIBMKNiwFur5Cf235fk9vMt6lVaaksQqqOTwANp7VQAANgOANgP2mrjcxFMhQC9RvhpL8Te/wDavljtDk60lFLLy7b69XoElBXZs0qyuoZSGU8EEEH7xPc5hFqJTxFqnTFEO7GmBY1nBqaBcfAoKi3csZt1s4qoK5KI3TWibXKm9Qeq58jbYeRJZYOV+Bp+K3bmjwq6txLzxF5ExYpnCnpgM21gx0jnck2J2EqWzKq7JSFqNTqOjsAKq+ikKg03te4I595Wp0JVFdW+Fz62JJTUS7mhhM6SoyizLquULDSKgHOk39uDYyrxFPXQrVzdcRS1b6msj0uyi9tDDe3fXM38MPVhmOkMTUw7/wBJvq0r/cjG9u6n5y0sNBRe889PpbVrqs19r6akLqyby86fQvXQMCCAQQQQdwR3BlHgclVGemNdPTYq9MlVdCdgy/CWG4O243llleKNWkrMLNurAcBlYq4+Vwfxm2JXVSpQ3qd/9okcYztI806YUAAWAAAA4AGwAnqJe5Nk3DuPkP8AmWcBgJ4yfSK1f6XcjxFeNGPcZNk3D1B8h+8vwIAkzvKNKFGChBWSMCc3N70tRERJTyIiIAiIgCIiAJ5dbixnqIBy+cZNoJZB6e48SonesgIsZzOc5MUJdN17jx7zntqbL9W9aiuLmuvz7mjhMXucE9ColdgMtNGo51B1cklmB6t77AuNmUeLC0sYnJKcoJx66mw4qVmc7h6TVF6BVgTWd67FSF0iqWVQx2bV6Bt2Bnup6qdRv+7i0X5qlVE/RDL+YzhVso0iynUBwAd9wB8z+Mt/8vO9rZ3/AG/7S+yIfRy188uYw9RWcuaYpgEgjVqsN7tfbi/EqFoMcOtcKTU6v8Rp+0VPp0j36X6S8r0Q6srC6sCCOLg7ETDg8sp0b9NdJIAJuSbDjcmR060YRvbPL6NdHnzPUqbb7FO5665h0LVA609Ok7M5p2YA+bBPxlmmGasjDEU0CkjSly7C3ctsNX+mb4W0T5PEt5RVraPnolr9ugjStr55c8UMOtNQqAKo4A7TJeRL7Jsm4d/uX95YwOAqYyef8eb85kdfERox7jJsm4dx8hL8CAJM7ujRhRgoQVkjAnNze9IRESU8iIiAIiIAiIgCIiAIiIAkMtxYyYgHL5zkxQl0Hp7jxKi8711uLGcznOTdMl0+HuPE57amy/VvWpLi5rr8+5o4TF7nBPTz+iokyInHtWNomIifABES9ybJeHcfIf8AM0sBs+eLn0itX+l3KuIxCoruTkuS8O4+Ql+BAEmd3RowowUIKyRgTm5velqIiJKeRERAEREAREQBERAEREAREQBERAE8sgIsZ6iAcvnOTaCXQenuPEqJ3zKCLGc1muRFTqpi4PK/tOf2nsr1v+2iuLmuvz7mjhcXucE9CnkTIMLUvbQ15eZPkZB1VOey+JjYbY9erO1RbsefwXauMpxjwu7IyXJeHcfIS/AgCTO0o0YUYKEFZIw5zc3vS1ERElPIiIgCIiAIiIAiIgCIiAIiIAiIgCIiAIiIAiIgEaZMRAEREAREQBERAEREAREQBERAP//Z"/>
          <p:cNvSpPr>
            <a:spLocks noChangeAspect="1" noChangeArrowheads="1"/>
          </p:cNvSpPr>
          <p:nvPr/>
        </p:nvSpPr>
        <p:spPr bwMode="auto">
          <a:xfrm>
            <a:off x="403225" y="-6223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108574"/>
            <a:ext cx="6336704" cy="54887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92351" y="1835487"/>
            <a:ext cx="615553" cy="39378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b="1" dirty="0" smtClean="0"/>
              <a:t>Road Safety Management</a:t>
            </a:r>
            <a:endParaRPr lang="th-TH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68950" y="3184144"/>
            <a:ext cx="923330" cy="14513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2400" dirty="0" smtClean="0"/>
              <a:t>Road users</a:t>
            </a:r>
          </a:p>
          <a:p>
            <a:pPr algn="ctr"/>
            <a:r>
              <a:rPr lang="en-US" sz="2400" dirty="0" smtClean="0"/>
              <a:t>behavior</a:t>
            </a:r>
            <a:endParaRPr lang="th-TH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70956" y="2625343"/>
            <a:ext cx="677108" cy="23878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3200" dirty="0" smtClean="0"/>
              <a:t>Infrastructure</a:t>
            </a:r>
            <a:endParaRPr lang="th-TH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02178" y="2924944"/>
            <a:ext cx="553998" cy="181639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400" dirty="0" smtClean="0"/>
              <a:t>Safer Vehicles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68125" y="3234712"/>
            <a:ext cx="800219" cy="116814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2000" b="1" dirty="0" smtClean="0"/>
              <a:t>Post crash</a:t>
            </a:r>
          </a:p>
          <a:p>
            <a:pPr algn="ctr"/>
            <a:r>
              <a:rPr lang="en-US" sz="2000" b="1" dirty="0" smtClean="0"/>
              <a:t>care</a:t>
            </a:r>
            <a:endParaRPr lang="th-TH" sz="2000" b="1" dirty="0"/>
          </a:p>
        </p:txBody>
      </p:sp>
      <p:sp>
        <p:nvSpPr>
          <p:cNvPr id="14" name="Isosceles Triangle 13"/>
          <p:cNvSpPr/>
          <p:nvPr/>
        </p:nvSpPr>
        <p:spPr>
          <a:xfrm>
            <a:off x="7164288" y="4293096"/>
            <a:ext cx="288000" cy="504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Isosceles Triangle 14"/>
          <p:cNvSpPr/>
          <p:nvPr/>
        </p:nvSpPr>
        <p:spPr>
          <a:xfrm>
            <a:off x="6516216" y="4509120"/>
            <a:ext cx="344378" cy="648072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Isosceles Triangle 15"/>
          <p:cNvSpPr/>
          <p:nvPr/>
        </p:nvSpPr>
        <p:spPr>
          <a:xfrm>
            <a:off x="5724128" y="4869160"/>
            <a:ext cx="396000" cy="792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Isosceles Triangle 16"/>
          <p:cNvSpPr/>
          <p:nvPr/>
        </p:nvSpPr>
        <p:spPr>
          <a:xfrm>
            <a:off x="4644008" y="5301208"/>
            <a:ext cx="468000" cy="900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Isosceles Triangle 17"/>
          <p:cNvSpPr/>
          <p:nvPr/>
        </p:nvSpPr>
        <p:spPr>
          <a:xfrm>
            <a:off x="3059832" y="5841368"/>
            <a:ext cx="576000" cy="9720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2612" y="1108467"/>
            <a:ext cx="1240413" cy="12404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4912" y="3318083"/>
            <a:ext cx="1526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5 Pillars</a:t>
            </a:r>
            <a:endParaRPr lang="th-TH" sz="4800" dirty="0">
              <a:solidFill>
                <a:srgbClr val="00206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7504" y="1700808"/>
            <a:ext cx="8964488" cy="3301827"/>
          </a:xfrm>
        </p:spPr>
        <p:txBody>
          <a:bodyPr>
            <a:normAutofit/>
          </a:bodyPr>
          <a:lstStyle/>
          <a:p>
            <a:pPr marL="571500" indent="-514350"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มติคณะรัฐมนตรี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29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มิถุนายน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2553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กำหนดปี พ.ศ.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2554-2563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เป็นทศวรรษความปลอดภัยทางถนน (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Decade of Action for Road Safety)</a:t>
            </a:r>
          </a:p>
          <a:p>
            <a:pPr marL="571500" indent="-514350"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กรอบการดำเนินการ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5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ด้าน (เช่นเดียวกับ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5 Pillars: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ด้านการบริหารจัดการ ด้านถนนและการสัญจร ด้านยานพาหนะ ก้านผู้ใช้รถใช้ถนน และด้านการตอบสนองหลังการเกิดอุบัติเหตุ</a:t>
            </a:r>
          </a:p>
          <a:p>
            <a:pPr marL="571500" indent="-514350">
              <a:buAutoNum type="arabicPeriod"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เป้าหมายลดอัตราการเสียชีวิตจากอุบัติเหตุทางถนนให้ต่ำกว่า </a:t>
            </a:r>
            <a:r>
              <a:rPr lang="en-US" sz="2800" dirty="0">
                <a:latin typeface="AngsanaUPC" pitchFamily="18" charset="-34"/>
                <a:cs typeface="AngsanaUPC" pitchFamily="18" charset="-34"/>
              </a:rPr>
              <a:t>1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0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คนต่อประชากรหนึ่งแสนคน ภายในปี พ.ศ. 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2563</a:t>
            </a: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 marL="971550" lvl="1" indent="-514350">
              <a:buAutoNum type="arabicPeriod"/>
            </a:pPr>
            <a:endParaRPr lang="en-US" sz="2400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356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การดำเนินการของประเทศไทย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8039363"/>
              </p:ext>
            </p:extLst>
          </p:nvPr>
        </p:nvGraphicFramePr>
        <p:xfrm>
          <a:off x="3491880" y="4509120"/>
          <a:ext cx="424847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881"/>
                <a:gridCol w="305359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ปี พ.ศ.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เป้าหมายอัตราการเสียชีวิต ต่อแสน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2552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17.18</a:t>
                      </a:r>
                      <a:endParaRPr lang="th-TH" sz="24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2553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16.17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2554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15.16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2555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14.15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289" y="5229200"/>
            <a:ext cx="1422761" cy="1422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5496" y="1772816"/>
            <a:ext cx="8964488" cy="4896544"/>
          </a:xfrm>
        </p:spPr>
        <p:txBody>
          <a:bodyPr>
            <a:normAutofit fontScale="92500" lnSpcReduction="20000"/>
          </a:bodyPr>
          <a:lstStyle/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ส่งเสริมการสวมหมวกนิรภัย โดยมีเป้าหมายให้ผู้ขับขี่และผู้ซ้อนท้ายรถจักรยานยนต์ทุกคนต้องสวมหมวกนิรภัย</a:t>
            </a:r>
            <a:endParaRPr lang="en-US" sz="2600" dirty="0" smtClean="0">
              <a:latin typeface="AngsanaUPC" pitchFamily="18" charset="-34"/>
              <a:cs typeface="AngsanaUPC" pitchFamily="18" charset="-34"/>
            </a:endParaRP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ลดพฤติกรรมเสี่ยงจากการบริโภคเครื่องดื่มแอลกอฮอล์แล้วขับขี่ยานพาหนะ โดยมีเป้าหมาย ให้พฤติกรรมเมาแล้วขับของผู้ขับขี่ยานพาหนะลดลง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แก้ปัญหาจุดเสี่ยง จุดอันตรายโดยมีเป้าหมายให้จุดเสี่ยงทุกจุดได้รับการแก้ไขภายในระยะเวลาที่กำหนด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ปรับพฤติกรรมของ</a:t>
            </a:r>
            <a:r>
              <a:rPr lang="th-TH" sz="2600" dirty="0">
                <a:latin typeface="AngsanaUPC" pitchFamily="18" charset="-34"/>
                <a:cs typeface="AngsanaUPC" pitchFamily="18" charset="-34"/>
              </a:rPr>
              <a:t>ผู้ขับขี่</a:t>
            </a: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ยานพาหนะให้ใช้ความเร็วตามที่กฎหมายกำหนดโดยเฉพาะความเร็วของรถจักรยานยนต์ รถโดยสารสาธารณะ และรถบรรทุก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ยกระดับมาตรฐานยานพาหนะให้ปลอดภัย</a:t>
            </a:r>
            <a:r>
              <a:rPr lang="th-TH" sz="2600" dirty="0">
                <a:latin typeface="AngsanaUPC" pitchFamily="18" charset="-34"/>
                <a:cs typeface="AngsanaUPC" pitchFamily="18" charset="-34"/>
              </a:rPr>
              <a:t>โดยเฉพาะมาตรฐานของรถจักรยานยนต์ รถกระบะ รถโดยสารสาธารณะ และ</a:t>
            </a: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รถบรรทุก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พัฒนาสมรรถนะของผู้ใช้รถใช้ถนน (</a:t>
            </a:r>
            <a:r>
              <a:rPr lang="en-US" sz="2600" dirty="0" smtClean="0">
                <a:latin typeface="AngsanaUPC" pitchFamily="18" charset="-34"/>
                <a:cs typeface="AngsanaUPC" pitchFamily="18" charset="-34"/>
              </a:rPr>
              <a:t>Road users) </a:t>
            </a: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ให้มีความปลอดภัย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พัฒนาระบบการแพทย์ฉุกเฉิน การรักษาและฟื้นฟูผู้บาดเจ็บ เพื่อให้การบริการระบบการแพทย์ฉุกเฉิน การรักษาและฟื้นฟูผู้บาดเจ็บได้อย่างทั่วถึงและรวดเร็ว</a:t>
            </a:r>
          </a:p>
          <a:p>
            <a:pPr marL="354013" indent="-296863">
              <a:buAutoNum type="arabicPeriod"/>
            </a:pPr>
            <a:r>
              <a:rPr lang="th-TH" sz="2600" dirty="0" smtClean="0">
                <a:latin typeface="AngsanaUPC" pitchFamily="18" charset="-34"/>
                <a:cs typeface="AngsanaUPC" pitchFamily="18" charset="-34"/>
              </a:rPr>
              <a:t>พัฒนาระบบการบริหารจัดการความปลอดภัยทางถนนของแประเทศให้มีความเข้มแข็งเพื่อให้หน่วยงานที่มีหน้าที่รับผิดชอบ มีความพร้อมในการปฏิบัติภารกิจที่ได้รับมอบหมายอย่างมีประสิทธิภาพมากยิ่งขึ้น</a:t>
            </a:r>
          </a:p>
          <a:p>
            <a:pPr marL="971550" lvl="1" indent="-514350">
              <a:buAutoNum type="arabicPeriod"/>
            </a:pPr>
            <a:endParaRPr lang="en-US" sz="2600" dirty="0" smtClean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496" y="1124744"/>
            <a:ext cx="9158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8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ประเด็นหลักที่ผลักดันให้เกิดการแก้ไขของประเทศไทย  (เสนอ ครม.โดย ศอ.ปถ.)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9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24744"/>
            <a:ext cx="35605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การดำเนินการของประเทศไทย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5720"/>
              </p:ext>
            </p:extLst>
          </p:nvPr>
        </p:nvGraphicFramePr>
        <p:xfrm>
          <a:off x="179510" y="1923648"/>
          <a:ext cx="871296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904"/>
                <a:gridCol w="2215162"/>
                <a:gridCol w="1550613"/>
                <a:gridCol w="1857453"/>
                <a:gridCol w="212983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ปี พ.ศ.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เป้าหมาย </a:t>
                      </a:r>
                      <a:b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</a:b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อัตราการเสียชีวิต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: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แสน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ประชากร</a:t>
                      </a:r>
                    </a:p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(ล้านคน)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จำนวนผู้เสียชีวิต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อัตราการเสียชีวิต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: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แสน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2552</a:t>
                      </a:r>
                      <a:endParaRPr lang="th-TH" sz="28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17.18</a:t>
                      </a:r>
                      <a:endParaRPr lang="th-TH" sz="28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63.525</a:t>
                      </a:r>
                      <a:endParaRPr lang="th-TH" sz="28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11,048</a:t>
                      </a:r>
                      <a:endParaRPr lang="th-TH" sz="28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17.39</a:t>
                      </a:r>
                      <a:endParaRPr lang="th-TH" sz="28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2553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16.17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63.878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10,742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16.82</a:t>
                      </a:r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2554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15.16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2555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AngsanaUPC" pitchFamily="18" charset="-34"/>
                          <a:cs typeface="AngsanaUPC" pitchFamily="18" charset="-34"/>
                        </a:rPr>
                        <a:t>14.15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kern="1200" dirty="0">
                        <a:solidFill>
                          <a:schemeClr val="dk1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289" y="5229200"/>
            <a:ext cx="1422761" cy="1422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5280" y="4839543"/>
            <a:ext cx="72170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ข้อมูลจาก กองแผนงานกิจการพิเศษ สำนักบุทธศาสตร์ตำรวจ สำนักงานตำรวจแห่งชาติ</a:t>
            </a:r>
          </a:p>
          <a:p>
            <a:r>
              <a:rPr lang="th-TH" sz="2400" dirty="0" smtClean="0">
                <a:latin typeface="AngsanaUPC" pitchFamily="18" charset="-34"/>
                <a:cs typeface="AngsanaUPC" pitchFamily="18" charset="-34"/>
              </a:rPr>
              <a:t>พฤษภาคม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2554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1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7504" y="1927373"/>
            <a:ext cx="6552728" cy="3301827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AngsanaUPC" pitchFamily="18" charset="-34"/>
                <a:cs typeface="AngsanaUPC" pitchFamily="18" charset="-34"/>
              </a:rPr>
              <a:t>ระบบข้อมูลเป็นหัวใจ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สำคัญ</a:t>
            </a:r>
          </a:p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ประเทศ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ไทยใช้ข้อมูลการ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บาดเจ็บ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/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การเสียชีวิตจากหลาย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แหล่งด้วยกัน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ของสำนักงานตำรวจแห่งชาติ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ของกระทรวง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คมนาคม</a:t>
            </a: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จากระบบประกันภัย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ของกระทรวง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สาธารณสุข</a:t>
            </a:r>
          </a:p>
        </p:txBody>
      </p:sp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845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ข้อมูล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1960" y="4638615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พฤติกรรม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เสี่ยงจะใช้ข้อมูลจากระบบเฝ้าระวังการบาดเจ็บ ของสำนักระบาด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วิทยา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เจ็บป่วยหรือการตายจะใช้ข้อมูลของสำนักนโยบายและยุทธศาสตร์ คือ ข้อมูลผู้ป่วยใน (12 แฟ้ม) และข้อมูลมรณบัตร</a:t>
            </a:r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2150255"/>
            <a:ext cx="1422761" cy="142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65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Photo\EMS\Logo NIEMS\Head N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196752"/>
            <a:ext cx="2201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ข้อมูล การเสียชีวิต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1781527"/>
            <a:ext cx="1422761" cy="1422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11557" y="3717032"/>
            <a:ext cx="3752931" cy="271518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41579" y="1922103"/>
            <a:ext cx="6552728" cy="2226978"/>
          </a:xfrm>
        </p:spPr>
        <p:txBody>
          <a:bodyPr>
            <a:normAutofit/>
          </a:bodyPr>
          <a:lstStyle/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ของสำนักงานตำรวจแห่งชาติ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จากระบบประกันภัย 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lvl="1"/>
            <a:r>
              <a:rPr lang="th-TH" dirty="0" smtClean="0">
                <a:latin typeface="AngsanaUPC" pitchFamily="18" charset="-34"/>
                <a:cs typeface="AngsanaUPC" pitchFamily="18" charset="-34"/>
              </a:rPr>
              <a:t>ฐานข้อมูล</a:t>
            </a:r>
            <a:r>
              <a:rPr lang="th-TH" dirty="0">
                <a:latin typeface="AngsanaUPC" pitchFamily="18" charset="-34"/>
                <a:cs typeface="AngsanaUPC" pitchFamily="18" charset="-34"/>
              </a:rPr>
              <a:t>ของกระทรวง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สาธารณสุข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780820"/>
            <a:ext cx="3113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บริษัทกลางผู้ประสบภัยจากรถ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039" y="4625752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มรณบัตร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5570076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การเจ็บป่วย (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แฟ้ม) ของ โรงพยาบาล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1720" y="4212868"/>
            <a:ext cx="0" cy="504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1720" y="5004956"/>
            <a:ext cx="0" cy="5040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83968" y="5453444"/>
            <a:ext cx="682183" cy="711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30 </a:t>
            </a:r>
            <a:r>
              <a:rPr lang="th-TH" sz="2000" b="1" dirty="0" smtClean="0"/>
              <a:t>วัน</a:t>
            </a:r>
            <a:endParaRPr lang="th-TH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635895" y="3717032"/>
            <a:ext cx="1224000" cy="71186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เสียชีวิตจากอุบัตเหตุรถ</a:t>
            </a:r>
            <a:endParaRPr lang="th-TH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563888" y="4716980"/>
            <a:ext cx="1404000" cy="50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เสียชีวิตทุกราย</a:t>
            </a:r>
            <a:endParaRPr lang="th-TH" sz="20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076192" y="1925052"/>
            <a:ext cx="1440024" cy="5678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เฉพาะที่เป็นคดี</a:t>
            </a:r>
            <a:endParaRPr lang="th-TH" sz="2000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79512" y="27089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9512" y="2708920"/>
            <a:ext cx="0" cy="1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7" idx="1"/>
          </p:cNvCxnSpPr>
          <p:nvPr/>
        </p:nvCxnSpPr>
        <p:spPr>
          <a:xfrm flipV="1">
            <a:off x="179512" y="404243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9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1066</Words>
  <Application>Microsoft Office PowerPoint</Application>
  <PresentationFormat>นำเสนอทางหน้าจอ (4:3)</PresentationFormat>
  <Paragraphs>165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Office Theme</vt:lpstr>
      <vt:lpstr>นโยบายการแก้ไขปัญหาอุบัติเหตุทางถนนและการพัฒนาระบบสารสนเทศอุบัติเหตุทางถนน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prachaksvich</dc:creator>
  <cp:lastModifiedBy>iLLuSioN</cp:lastModifiedBy>
  <cp:revision>34</cp:revision>
  <dcterms:created xsi:type="dcterms:W3CDTF">2010-08-16T08:40:24Z</dcterms:created>
  <dcterms:modified xsi:type="dcterms:W3CDTF">2012-03-23T09:22:46Z</dcterms:modified>
</cp:coreProperties>
</file>