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66" r:id="rId3"/>
    <p:sldId id="298" r:id="rId4"/>
    <p:sldId id="258" r:id="rId5"/>
    <p:sldId id="297" r:id="rId6"/>
    <p:sldId id="274" r:id="rId7"/>
    <p:sldId id="294" r:id="rId8"/>
    <p:sldId id="310" r:id="rId9"/>
    <p:sldId id="281" r:id="rId10"/>
    <p:sldId id="302" r:id="rId11"/>
    <p:sldId id="303" r:id="rId12"/>
    <p:sldId id="304" r:id="rId13"/>
    <p:sldId id="305" r:id="rId14"/>
    <p:sldId id="306" r:id="rId15"/>
    <p:sldId id="299" r:id="rId16"/>
    <p:sldId id="300" r:id="rId17"/>
    <p:sldId id="301" r:id="rId18"/>
    <p:sldId id="307" r:id="rId19"/>
    <p:sldId id="308" r:id="rId20"/>
    <p:sldId id="309" r:id="rId21"/>
    <p:sldId id="267" r:id="rId22"/>
  </p:sldIdLst>
  <p:sldSz cx="9145588" cy="6858000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99CCFF"/>
    <a:srgbClr val="CC99FF"/>
    <a:srgbClr val="CCCCFF"/>
    <a:srgbClr val="99FFCC"/>
    <a:srgbClr val="CC9900"/>
    <a:srgbClr val="996633"/>
    <a:srgbClr val="FF99CC"/>
    <a:srgbClr val="E9AFEA"/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06799F8-075E-4A3A-A7F6-7FBC6576F1A4}" styleName="ลักษณะชุดรูปแบบ 2 - เน้น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ลักษณะชุดรูปแบบ 2 - เน้น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ลักษณะสีปานกลาง 1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27102A9-8310-4765-A935-A1911B00CA55}" styleName="ลักษณะสีอ่อน 1 - เน้น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ลักษณะสีเข้ม 1 - เน้น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ลักษณะสีอ่อน 2 - เน้น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ลักษณะสีปานกลาง 3 - เน้น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ลักษณะสีปานกลาง 3 - 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ลักษณะชุดรูปแบบ 1 - เน้น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7CE84F3-28C3-443E-9E96-99CF82512B78}" styleName="ลักษณะสีเข้ม 1 - เน้น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ลักษณะสีอ่อน 2 - เน้น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77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822E4C-701C-477A-AB0E-A37D7CEB6B6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97337CB1-9FA2-4D02-9E53-49032DF4FB60}">
      <dgm:prSet phldrT="[ข้อความ]" custT="1"/>
      <dgm:spPr>
        <a:solidFill>
          <a:schemeClr val="bg2">
            <a:lumMod val="90000"/>
            <a:alpha val="90000"/>
          </a:schemeClr>
        </a:solidFill>
        <a:ln w="76200">
          <a:solidFill>
            <a:schemeClr val="accent1"/>
          </a:solidFill>
        </a:ln>
      </dgm:spPr>
      <dgm:t>
        <a:bodyPr/>
        <a:lstStyle/>
        <a:p>
          <a:r>
            <a:rPr lang="th-TH" sz="2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ประเภทของกิจกรรม</a:t>
          </a:r>
        </a:p>
        <a:p>
          <a:r>
            <a:rPr lang="th-TH" sz="28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แบ่งเป็น </a:t>
          </a:r>
          <a:r>
            <a:rPr lang="en-US" sz="28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2 </a:t>
          </a:r>
          <a:r>
            <a:rPr lang="th-TH" sz="28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ประเภท</a:t>
          </a:r>
          <a:endParaRPr lang="th-TH" sz="2800" b="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E5C90D6-067D-4C93-8D8F-4CA5EC0FF05E}" type="parTrans" cxnId="{365AABDA-C188-4B37-8590-102E5A0CA01B}">
      <dgm:prSet/>
      <dgm:spPr/>
      <dgm:t>
        <a:bodyPr/>
        <a:lstStyle/>
        <a:p>
          <a:endParaRPr lang="th-TH"/>
        </a:p>
      </dgm:t>
    </dgm:pt>
    <dgm:pt modelId="{45A65CEE-E354-4BF5-A2B6-4C848B724CE5}" type="sibTrans" cxnId="{365AABDA-C188-4B37-8590-102E5A0CA01B}">
      <dgm:prSet/>
      <dgm:spPr/>
      <dgm:t>
        <a:bodyPr/>
        <a:lstStyle/>
        <a:p>
          <a:endParaRPr lang="th-TH"/>
        </a:p>
      </dgm:t>
    </dgm:pt>
    <dgm:pt modelId="{994CB333-FD5D-4A8B-8544-E0EA2743BF21}">
      <dgm:prSet/>
      <dgm:spPr>
        <a:solidFill>
          <a:schemeClr val="bg2">
            <a:lumMod val="90000"/>
            <a:alpha val="9000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1. </a:t>
          </a:r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สร้างบุญเข้าพรรษา ลดเสี่ยง เลี่ยงโรคไม่ติดต่อ</a:t>
          </a:r>
          <a:endParaRPr lang="th-TH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B52A7DF-149A-4EE6-9A5D-EB44840FBB7D}" type="parTrans" cxnId="{D92920F5-98DC-41D2-B80F-1DDF869DBE5A}">
      <dgm:prSet/>
      <dgm:spPr/>
      <dgm:t>
        <a:bodyPr/>
        <a:lstStyle/>
        <a:p>
          <a:endParaRPr lang="th-TH"/>
        </a:p>
      </dgm:t>
    </dgm:pt>
    <dgm:pt modelId="{5D03DBC2-B9AE-4DD4-8FDF-074D56DCE64A}" type="sibTrans" cxnId="{D92920F5-98DC-41D2-B80F-1DDF869DBE5A}">
      <dgm:prSet/>
      <dgm:spPr/>
      <dgm:t>
        <a:bodyPr/>
        <a:lstStyle/>
        <a:p>
          <a:endParaRPr lang="th-TH"/>
        </a:p>
      </dgm:t>
    </dgm:pt>
    <dgm:pt modelId="{1FCD51A6-7A54-4D62-833C-076B6A28F963}">
      <dgm:prSet/>
      <dgm:spPr>
        <a:solidFill>
          <a:schemeClr val="bg2">
            <a:lumMod val="90000"/>
            <a:alpha val="9000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2. </a:t>
          </a:r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สร้างบุญเข้าพรรษา ลดอุบัติเหตุทางถนนด้วยมาตรการองค์กร</a:t>
          </a:r>
          <a:endParaRPr lang="th-TH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C85B77D-6942-49B9-915B-F906E20298B1}" type="parTrans" cxnId="{ABDC848D-6F2A-4B57-A8BB-A034552AD590}">
      <dgm:prSet/>
      <dgm:spPr/>
      <dgm:t>
        <a:bodyPr/>
        <a:lstStyle/>
        <a:p>
          <a:endParaRPr lang="th-TH"/>
        </a:p>
      </dgm:t>
    </dgm:pt>
    <dgm:pt modelId="{EEF7AF47-1877-41E8-BE21-6163B1AED76F}" type="sibTrans" cxnId="{ABDC848D-6F2A-4B57-A8BB-A034552AD590}">
      <dgm:prSet/>
      <dgm:spPr/>
      <dgm:t>
        <a:bodyPr/>
        <a:lstStyle/>
        <a:p>
          <a:endParaRPr lang="th-TH"/>
        </a:p>
      </dgm:t>
    </dgm:pt>
    <dgm:pt modelId="{13CDCE31-12F2-40C5-B664-2056639E9FB1}" type="pres">
      <dgm:prSet presAssocID="{88822E4C-701C-477A-AB0E-A37D7CEB6B6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A3E0C230-51C7-4A43-97D2-8C469A02B679}" type="pres">
      <dgm:prSet presAssocID="{97337CB1-9FA2-4D02-9E53-49032DF4FB60}" presName="hierRoot1" presStyleCnt="0"/>
      <dgm:spPr/>
    </dgm:pt>
    <dgm:pt modelId="{F72C0BFD-9A14-4E1A-A059-F630F701E1BE}" type="pres">
      <dgm:prSet presAssocID="{97337CB1-9FA2-4D02-9E53-49032DF4FB60}" presName="composite" presStyleCnt="0"/>
      <dgm:spPr/>
    </dgm:pt>
    <dgm:pt modelId="{E3FC4346-F8ED-42D4-9785-EB229E00A387}" type="pres">
      <dgm:prSet presAssocID="{97337CB1-9FA2-4D02-9E53-49032DF4FB60}" presName="background" presStyleLbl="node0" presStyleIdx="0" presStyleCnt="1"/>
      <dgm:spPr>
        <a:solidFill>
          <a:srgbClr val="CC99FF"/>
        </a:solidFill>
      </dgm:spPr>
    </dgm:pt>
    <dgm:pt modelId="{907F9925-5321-410B-A703-7C2ACC98F75C}" type="pres">
      <dgm:prSet presAssocID="{97337CB1-9FA2-4D02-9E53-49032DF4FB60}" presName="text" presStyleLbl="fgAcc0" presStyleIdx="0" presStyleCnt="1" custScaleX="113579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E6663B8B-DD25-4AE3-95B2-E0ADD82F0EB1}" type="pres">
      <dgm:prSet presAssocID="{97337CB1-9FA2-4D02-9E53-49032DF4FB60}" presName="hierChild2" presStyleCnt="0"/>
      <dgm:spPr/>
    </dgm:pt>
    <dgm:pt modelId="{A5C8DE97-B057-4D93-ACD8-E97AF9CF81AF}" type="pres">
      <dgm:prSet presAssocID="{AB52A7DF-149A-4EE6-9A5D-EB44840FBB7D}" presName="Name10" presStyleLbl="parChTrans1D2" presStyleIdx="0" presStyleCnt="2"/>
      <dgm:spPr/>
      <dgm:t>
        <a:bodyPr/>
        <a:lstStyle/>
        <a:p>
          <a:endParaRPr lang="th-TH"/>
        </a:p>
      </dgm:t>
    </dgm:pt>
    <dgm:pt modelId="{5EFFBF9D-D2EA-47E1-9D2C-EEB783A8412D}" type="pres">
      <dgm:prSet presAssocID="{994CB333-FD5D-4A8B-8544-E0EA2743BF21}" presName="hierRoot2" presStyleCnt="0"/>
      <dgm:spPr/>
    </dgm:pt>
    <dgm:pt modelId="{6D9BAEBA-A951-4C6E-BF4F-5D827EE93FEB}" type="pres">
      <dgm:prSet presAssocID="{994CB333-FD5D-4A8B-8544-E0EA2743BF21}" presName="composite2" presStyleCnt="0"/>
      <dgm:spPr/>
    </dgm:pt>
    <dgm:pt modelId="{48FFDC4D-E34A-4393-8DAB-E2F2600AA2E6}" type="pres">
      <dgm:prSet presAssocID="{994CB333-FD5D-4A8B-8544-E0EA2743BF21}" presName="background2" presStyleLbl="node2" presStyleIdx="0" presStyleCnt="2"/>
      <dgm:spPr>
        <a:solidFill>
          <a:srgbClr val="FFC000"/>
        </a:solidFill>
      </dgm:spPr>
    </dgm:pt>
    <dgm:pt modelId="{AB8BF4B9-3D79-48DD-A447-6D2A307506C6}" type="pres">
      <dgm:prSet presAssocID="{994CB333-FD5D-4A8B-8544-E0EA2743BF21}" presName="text2" presStyleLbl="fgAcc2" presStyleIdx="0" presStyleCnt="2" custScaleX="131720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4C59923B-8E67-4384-B953-D8A6A3FF18F4}" type="pres">
      <dgm:prSet presAssocID="{994CB333-FD5D-4A8B-8544-E0EA2743BF21}" presName="hierChild3" presStyleCnt="0"/>
      <dgm:spPr/>
    </dgm:pt>
    <dgm:pt modelId="{D9DC2DBA-E487-4D28-B601-BDC0E8AFF735}" type="pres">
      <dgm:prSet presAssocID="{6C85B77D-6942-49B9-915B-F906E20298B1}" presName="Name10" presStyleLbl="parChTrans1D2" presStyleIdx="1" presStyleCnt="2"/>
      <dgm:spPr/>
      <dgm:t>
        <a:bodyPr/>
        <a:lstStyle/>
        <a:p>
          <a:endParaRPr lang="th-TH"/>
        </a:p>
      </dgm:t>
    </dgm:pt>
    <dgm:pt modelId="{312B1197-7BF2-4146-B620-360FCC132889}" type="pres">
      <dgm:prSet presAssocID="{1FCD51A6-7A54-4D62-833C-076B6A28F963}" presName="hierRoot2" presStyleCnt="0"/>
      <dgm:spPr/>
    </dgm:pt>
    <dgm:pt modelId="{86789416-E08A-4DCC-B365-5EBF6E1EFF53}" type="pres">
      <dgm:prSet presAssocID="{1FCD51A6-7A54-4D62-833C-076B6A28F963}" presName="composite2" presStyleCnt="0"/>
      <dgm:spPr/>
    </dgm:pt>
    <dgm:pt modelId="{B6937F1E-2BC6-474D-A392-8CFC3AB1C953}" type="pres">
      <dgm:prSet presAssocID="{1FCD51A6-7A54-4D62-833C-076B6A28F963}" presName="background2" presStyleLbl="node2" presStyleIdx="1" presStyleCnt="2"/>
      <dgm:spPr>
        <a:solidFill>
          <a:srgbClr val="92D050"/>
        </a:solidFill>
      </dgm:spPr>
      <dgm:t>
        <a:bodyPr/>
        <a:lstStyle/>
        <a:p>
          <a:endParaRPr lang="th-TH"/>
        </a:p>
      </dgm:t>
    </dgm:pt>
    <dgm:pt modelId="{EC90E8BB-6CF2-4258-B84B-E6BE6FB6610C}" type="pres">
      <dgm:prSet presAssocID="{1FCD51A6-7A54-4D62-833C-076B6A28F963}" presName="text2" presStyleLbl="fgAcc2" presStyleIdx="1" presStyleCnt="2" custScaleX="13959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14F3FF8D-D87D-41D5-A40B-6886BA8769F3}" type="pres">
      <dgm:prSet presAssocID="{1FCD51A6-7A54-4D62-833C-076B6A28F963}" presName="hierChild3" presStyleCnt="0"/>
      <dgm:spPr/>
    </dgm:pt>
  </dgm:ptLst>
  <dgm:cxnLst>
    <dgm:cxn modelId="{50011711-8F16-4D2D-AECF-68389EC3AFE3}" type="presOf" srcId="{97337CB1-9FA2-4D02-9E53-49032DF4FB60}" destId="{907F9925-5321-410B-A703-7C2ACC98F75C}" srcOrd="0" destOrd="0" presId="urn:microsoft.com/office/officeart/2005/8/layout/hierarchy1"/>
    <dgm:cxn modelId="{CE780977-21B6-438F-B07C-656211958DD8}" type="presOf" srcId="{6C85B77D-6942-49B9-915B-F906E20298B1}" destId="{D9DC2DBA-E487-4D28-B601-BDC0E8AFF735}" srcOrd="0" destOrd="0" presId="urn:microsoft.com/office/officeart/2005/8/layout/hierarchy1"/>
    <dgm:cxn modelId="{ABDC848D-6F2A-4B57-A8BB-A034552AD590}" srcId="{97337CB1-9FA2-4D02-9E53-49032DF4FB60}" destId="{1FCD51A6-7A54-4D62-833C-076B6A28F963}" srcOrd="1" destOrd="0" parTransId="{6C85B77D-6942-49B9-915B-F906E20298B1}" sibTransId="{EEF7AF47-1877-41E8-BE21-6163B1AED76F}"/>
    <dgm:cxn modelId="{A8660E7C-2843-4A44-98D5-829A0B72DFA5}" type="presOf" srcId="{994CB333-FD5D-4A8B-8544-E0EA2743BF21}" destId="{AB8BF4B9-3D79-48DD-A447-6D2A307506C6}" srcOrd="0" destOrd="0" presId="urn:microsoft.com/office/officeart/2005/8/layout/hierarchy1"/>
    <dgm:cxn modelId="{365AABDA-C188-4B37-8590-102E5A0CA01B}" srcId="{88822E4C-701C-477A-AB0E-A37D7CEB6B6D}" destId="{97337CB1-9FA2-4D02-9E53-49032DF4FB60}" srcOrd="0" destOrd="0" parTransId="{CE5C90D6-067D-4C93-8D8F-4CA5EC0FF05E}" sibTransId="{45A65CEE-E354-4BF5-A2B6-4C848B724CE5}"/>
    <dgm:cxn modelId="{7E30FD55-965E-4A8B-A17A-835960F016FC}" type="presOf" srcId="{AB52A7DF-149A-4EE6-9A5D-EB44840FBB7D}" destId="{A5C8DE97-B057-4D93-ACD8-E97AF9CF81AF}" srcOrd="0" destOrd="0" presId="urn:microsoft.com/office/officeart/2005/8/layout/hierarchy1"/>
    <dgm:cxn modelId="{D92920F5-98DC-41D2-B80F-1DDF869DBE5A}" srcId="{97337CB1-9FA2-4D02-9E53-49032DF4FB60}" destId="{994CB333-FD5D-4A8B-8544-E0EA2743BF21}" srcOrd="0" destOrd="0" parTransId="{AB52A7DF-149A-4EE6-9A5D-EB44840FBB7D}" sibTransId="{5D03DBC2-B9AE-4DD4-8FDF-074D56DCE64A}"/>
    <dgm:cxn modelId="{0DC5F8CD-AFCC-4FA7-AADF-0A8C853DC168}" type="presOf" srcId="{1FCD51A6-7A54-4D62-833C-076B6A28F963}" destId="{EC90E8BB-6CF2-4258-B84B-E6BE6FB6610C}" srcOrd="0" destOrd="0" presId="urn:microsoft.com/office/officeart/2005/8/layout/hierarchy1"/>
    <dgm:cxn modelId="{DE9230F7-F521-4216-8A06-AAD56CFE8DA0}" type="presOf" srcId="{88822E4C-701C-477A-AB0E-A37D7CEB6B6D}" destId="{13CDCE31-12F2-40C5-B664-2056639E9FB1}" srcOrd="0" destOrd="0" presId="urn:microsoft.com/office/officeart/2005/8/layout/hierarchy1"/>
    <dgm:cxn modelId="{94BB6D41-886C-4559-8AC0-EA8095BB38DC}" type="presParOf" srcId="{13CDCE31-12F2-40C5-B664-2056639E9FB1}" destId="{A3E0C230-51C7-4A43-97D2-8C469A02B679}" srcOrd="0" destOrd="0" presId="urn:microsoft.com/office/officeart/2005/8/layout/hierarchy1"/>
    <dgm:cxn modelId="{F93F7FFE-BBBF-41A2-B675-1EA56DB52EE2}" type="presParOf" srcId="{A3E0C230-51C7-4A43-97D2-8C469A02B679}" destId="{F72C0BFD-9A14-4E1A-A059-F630F701E1BE}" srcOrd="0" destOrd="0" presId="urn:microsoft.com/office/officeart/2005/8/layout/hierarchy1"/>
    <dgm:cxn modelId="{17E4A0BF-C14F-449F-BF33-FACD2D738419}" type="presParOf" srcId="{F72C0BFD-9A14-4E1A-A059-F630F701E1BE}" destId="{E3FC4346-F8ED-42D4-9785-EB229E00A387}" srcOrd="0" destOrd="0" presId="urn:microsoft.com/office/officeart/2005/8/layout/hierarchy1"/>
    <dgm:cxn modelId="{FAB3E7BB-362C-4ACD-9D68-CD9C9684321D}" type="presParOf" srcId="{F72C0BFD-9A14-4E1A-A059-F630F701E1BE}" destId="{907F9925-5321-410B-A703-7C2ACC98F75C}" srcOrd="1" destOrd="0" presId="urn:microsoft.com/office/officeart/2005/8/layout/hierarchy1"/>
    <dgm:cxn modelId="{A318A77C-0C1F-4EEE-81D4-B949A1C5B03B}" type="presParOf" srcId="{A3E0C230-51C7-4A43-97D2-8C469A02B679}" destId="{E6663B8B-DD25-4AE3-95B2-E0ADD82F0EB1}" srcOrd="1" destOrd="0" presId="urn:microsoft.com/office/officeart/2005/8/layout/hierarchy1"/>
    <dgm:cxn modelId="{D67AB41A-BAA5-47E6-9CD3-D81F1364CDA9}" type="presParOf" srcId="{E6663B8B-DD25-4AE3-95B2-E0ADD82F0EB1}" destId="{A5C8DE97-B057-4D93-ACD8-E97AF9CF81AF}" srcOrd="0" destOrd="0" presId="urn:microsoft.com/office/officeart/2005/8/layout/hierarchy1"/>
    <dgm:cxn modelId="{C8621111-0DE6-42BF-B95D-FE4D9E431BEB}" type="presParOf" srcId="{E6663B8B-DD25-4AE3-95B2-E0ADD82F0EB1}" destId="{5EFFBF9D-D2EA-47E1-9D2C-EEB783A8412D}" srcOrd="1" destOrd="0" presId="urn:microsoft.com/office/officeart/2005/8/layout/hierarchy1"/>
    <dgm:cxn modelId="{E1279683-EDC7-48AD-9F6D-B73F7DD46E88}" type="presParOf" srcId="{5EFFBF9D-D2EA-47E1-9D2C-EEB783A8412D}" destId="{6D9BAEBA-A951-4C6E-BF4F-5D827EE93FEB}" srcOrd="0" destOrd="0" presId="urn:microsoft.com/office/officeart/2005/8/layout/hierarchy1"/>
    <dgm:cxn modelId="{16CE8427-01AF-4973-97FA-43D2A27B52ED}" type="presParOf" srcId="{6D9BAEBA-A951-4C6E-BF4F-5D827EE93FEB}" destId="{48FFDC4D-E34A-4393-8DAB-E2F2600AA2E6}" srcOrd="0" destOrd="0" presId="urn:microsoft.com/office/officeart/2005/8/layout/hierarchy1"/>
    <dgm:cxn modelId="{CDA3D0CD-539F-48F2-9119-FC224E86E5A9}" type="presParOf" srcId="{6D9BAEBA-A951-4C6E-BF4F-5D827EE93FEB}" destId="{AB8BF4B9-3D79-48DD-A447-6D2A307506C6}" srcOrd="1" destOrd="0" presId="urn:microsoft.com/office/officeart/2005/8/layout/hierarchy1"/>
    <dgm:cxn modelId="{66566380-63AF-465B-8219-6CBF0F69417F}" type="presParOf" srcId="{5EFFBF9D-D2EA-47E1-9D2C-EEB783A8412D}" destId="{4C59923B-8E67-4384-B953-D8A6A3FF18F4}" srcOrd="1" destOrd="0" presId="urn:microsoft.com/office/officeart/2005/8/layout/hierarchy1"/>
    <dgm:cxn modelId="{D3D16CCD-3C1C-44D5-89A4-A5232CC52654}" type="presParOf" srcId="{E6663B8B-DD25-4AE3-95B2-E0ADD82F0EB1}" destId="{D9DC2DBA-E487-4D28-B601-BDC0E8AFF735}" srcOrd="2" destOrd="0" presId="urn:microsoft.com/office/officeart/2005/8/layout/hierarchy1"/>
    <dgm:cxn modelId="{4A4D56F5-0716-4CE1-AC03-5C304FE8DEC8}" type="presParOf" srcId="{E6663B8B-DD25-4AE3-95B2-E0ADD82F0EB1}" destId="{312B1197-7BF2-4146-B620-360FCC132889}" srcOrd="3" destOrd="0" presId="urn:microsoft.com/office/officeart/2005/8/layout/hierarchy1"/>
    <dgm:cxn modelId="{F3C2731D-B2C8-42F1-BBC7-5D43C696043C}" type="presParOf" srcId="{312B1197-7BF2-4146-B620-360FCC132889}" destId="{86789416-E08A-4DCC-B365-5EBF6E1EFF53}" srcOrd="0" destOrd="0" presId="urn:microsoft.com/office/officeart/2005/8/layout/hierarchy1"/>
    <dgm:cxn modelId="{33BBF9C2-C9CB-490B-B881-8470275C5EED}" type="presParOf" srcId="{86789416-E08A-4DCC-B365-5EBF6E1EFF53}" destId="{B6937F1E-2BC6-474D-A392-8CFC3AB1C953}" srcOrd="0" destOrd="0" presId="urn:microsoft.com/office/officeart/2005/8/layout/hierarchy1"/>
    <dgm:cxn modelId="{E6B1A0CD-ADBF-41A6-A24A-B54E8B63C779}" type="presParOf" srcId="{86789416-E08A-4DCC-B365-5EBF6E1EFF53}" destId="{EC90E8BB-6CF2-4258-B84B-E6BE6FB6610C}" srcOrd="1" destOrd="0" presId="urn:microsoft.com/office/officeart/2005/8/layout/hierarchy1"/>
    <dgm:cxn modelId="{03576996-685B-409C-A39F-7D6B5504BBDA}" type="presParOf" srcId="{312B1197-7BF2-4146-B620-360FCC132889}" destId="{14F3FF8D-D87D-41D5-A40B-6886BA8769F3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984" cy="495551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070" y="0"/>
            <a:ext cx="2945984" cy="495551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41CC2A-8CF2-45BD-B076-37332EE633A4}" type="datetimeFigureOut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8700"/>
            <a:ext cx="2945984" cy="495551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070" y="9378700"/>
            <a:ext cx="2945984" cy="495551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9F317D-6C87-4706-A9F9-C4D314CEA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984" cy="495551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070" y="0"/>
            <a:ext cx="2945984" cy="495551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AD27B3-E5DB-4D8A-92BE-2BD9415C6A7E}" type="datetimeFigureOut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1231900"/>
            <a:ext cx="444817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7" tIns="46324" rIns="92647" bIns="4632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93" y="4752493"/>
            <a:ext cx="5437491" cy="3331380"/>
          </a:xfrm>
          <a:prstGeom prst="rect">
            <a:avLst/>
          </a:prstGeom>
        </p:spPr>
        <p:txBody>
          <a:bodyPr vert="horz" lIns="92647" tIns="46324" rIns="92647" bIns="4632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8700"/>
            <a:ext cx="2945984" cy="495551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070" y="9378700"/>
            <a:ext cx="2945984" cy="495551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98A376-B2C4-4A13-8D7F-038E23E0B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74750" y="1231900"/>
            <a:ext cx="4448175" cy="333533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98A376-B2C4-4A13-8D7F-038E23E0B6C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239" y="4245434"/>
            <a:ext cx="6516231" cy="1464906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4800">
                <a:solidFill>
                  <a:schemeClr val="bg1"/>
                </a:solidFill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239" y="5731796"/>
            <a:ext cx="6516231" cy="44040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488CE-DF57-4C4B-BF57-81D84E98CD19}" type="datetimeFigureOut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CEAD5-5359-4AC5-8F1E-56942C618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3511" y="457200"/>
            <a:ext cx="1371838" cy="571976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239" y="457200"/>
            <a:ext cx="5967496" cy="571976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BEA90-6DD1-4D90-AE3A-2E77B096F3CE}" type="datetimeFigureOut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C5CA-B3B5-420B-9BF4-64CF3DCE0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CE3EE-3F3A-4225-BC7B-2054E7BA23C1}" type="datetimeFigureOut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ADD13-B254-47DD-89DF-3F00B9648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26" y="4242816"/>
            <a:ext cx="6516231" cy="1463040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238" y="5733288"/>
            <a:ext cx="6516231" cy="4389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239" y="1905000"/>
            <a:ext cx="3601075" cy="4271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4274" y="1905000"/>
            <a:ext cx="3601075" cy="4271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F1E50-8A3F-4E59-AEB2-EFFC071B49B3}" type="datetimeFigureOut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55F2C-1DC5-4BAE-AF5F-5577BF9D9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239" y="1772816"/>
            <a:ext cx="3601075" cy="73712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239" y="2509938"/>
            <a:ext cx="3601075" cy="36622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4274" y="1772816"/>
            <a:ext cx="3601075" cy="73712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4274" y="2509938"/>
            <a:ext cx="3601075" cy="36622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B4173-E9FD-413A-B28A-1E42429D5F4A}" type="datetimeFigureOut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77624-A718-419D-903D-C59128BA3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0917D-9FE6-4905-950A-52CE086BE871}" type="datetimeFigureOut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92145-E0CE-4983-9CA5-919D353F3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AF84A-1FF5-4094-9DD5-5B36682D1A8F}" type="datetimeFigureOut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CDB30-53A1-484B-B50E-FD46A7985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61" y="3090672"/>
            <a:ext cx="3498187" cy="1828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439" y="457200"/>
            <a:ext cx="4058355" cy="5715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61" y="4983480"/>
            <a:ext cx="3498187" cy="11887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9B741-ABB0-4D32-BCCF-3E08255B69FC}" type="datetimeFigureOut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569D0-C9B2-4FF0-AD5B-295F27A84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61" y="3093099"/>
            <a:ext cx="3498187" cy="1828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4572794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61" y="4983480"/>
            <a:ext cx="3498187" cy="11887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00239" y="457200"/>
            <a:ext cx="754511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00239" y="1905000"/>
            <a:ext cx="754511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0239" y="6400800"/>
            <a:ext cx="82286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CD1F8B-349A-45E7-8024-C548B5FC0366}" type="datetimeFigureOut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209" y="6400800"/>
            <a:ext cx="548735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2485" y="6400800"/>
            <a:ext cx="8228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E9E5F0-5DEE-4799-9D96-CB72FB5D2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7" r:id="rId2"/>
    <p:sldLayoutId id="2147483756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7" r:id="rId9"/>
    <p:sldLayoutId id="2147483753" r:id="rId10"/>
    <p:sldLayoutId id="2147483754" r:id="rId11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rgbClr val="972F5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972F57"/>
          </a:solidFill>
          <a:latin typeface="Cambria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rgbClr val="D680A5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D680A5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D680A5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D680A5"/>
        </a:buClr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563" indent="-13652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D680A5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aincd.com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5170" y="224760"/>
            <a:ext cx="8804366" cy="1033462"/>
          </a:xfrm>
          <a:prstGeom prst="roundRect">
            <a:avLst/>
          </a:prstGeom>
          <a:solidFill>
            <a:srgbClr val="CC99FF"/>
          </a:solidFill>
        </p:spPr>
        <p:txBody>
          <a:bodyPr anchor="ctr"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ประชุมราชการประชาสัมพันธ์ และชี้แจ้งการดำเนินกิจกรรม</a:t>
            </a: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โครงการสร้าง</a:t>
            </a:r>
            <a:r>
              <a:rPr lang="th-TH" sz="2000" b="1" dirty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บุญ</a:t>
            </a: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เข้าพรรษา 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“</a:t>
            </a: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ลดเสี่ยง เลี่ยงโรคไม่ติดต่อ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และอุบัติเหตุทางถนน” ปี 2558 ผ่านระบบ 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Web-conference</a:t>
            </a:r>
            <a:endParaRPr lang="en-US" sz="2000" b="1" dirty="0">
              <a:solidFill>
                <a:schemeClr val="tx2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147" name="TextBox 15"/>
          <p:cNvSpPr txBox="1">
            <a:spLocks noChangeArrowheads="1"/>
          </p:cNvSpPr>
          <p:nvPr/>
        </p:nvSpPr>
        <p:spPr bwMode="auto">
          <a:xfrm>
            <a:off x="4745465" y="5051425"/>
            <a:ext cx="403692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>
              <a:latin typeface="Cambria" pitchFamily="18" charset="0"/>
              <a:cs typeface="DilleniaUPC" pitchFamily="18" charset="-34"/>
            </a:endParaRPr>
          </a:p>
        </p:txBody>
      </p:sp>
      <p:sp>
        <p:nvSpPr>
          <p:cNvPr id="6148" name="สี่เหลี่ยมผืนผ้า 7"/>
          <p:cNvSpPr>
            <a:spLocks noChangeArrowheads="1"/>
          </p:cNvSpPr>
          <p:nvPr/>
        </p:nvSpPr>
        <p:spPr bwMode="auto">
          <a:xfrm>
            <a:off x="4608596" y="5754484"/>
            <a:ext cx="42250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สำนักโรคไม่ติดต่อ กรมควบคุมโรค</a:t>
            </a:r>
            <a:endParaRPr lang="th-TH" sz="20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r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วันที่ 21 กรกฎาคม 2558</a:t>
            </a:r>
            <a:endParaRPr lang="th-TH" sz="20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156" name="Picture 12" descr="D:\งานปี 2558\เข้าพรรษา 58\shutterstock_140900545-1024x8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357" y="1403434"/>
            <a:ext cx="8396978" cy="41737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45502"/>
            <a:ext cx="9145588" cy="444136"/>
          </a:xfr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/>
          <a:lstStyle/>
          <a:p>
            <a:pPr algn="ctr" eaLnBrk="1" hangingPunct="1"/>
            <a:r>
              <a:rPr lang="th-TH" sz="28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เกณฑ์การประเมินกิจกรรม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0"/>
            <a:ext cx="9145588" cy="5857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                                                                              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โครงการสร้างบุญเข้าพรรษา </a:t>
            </a: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ลดเสี่ยง เลี่ยงโรคไม่ติดต่อ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และอุบัติเหตุทางถนน” ปี 2558</a:t>
            </a:r>
            <a:endParaRPr lang="en-US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8614" y="1385867"/>
            <a:ext cx="56909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2.2 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ร้อยละของคนอ้วนที่เข้าร่วมโครงการ (8 คะแนน)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942409"/>
            <a:ext cx="9145588" cy="4781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algn="ctr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ประเภทที่ 1 สร้างบุญเข้าพรรษา ลดเสี่ยง เลี่ยงโรคไม่ติดต่อ</a:t>
            </a:r>
            <a:endParaRPr lang="th-TH" sz="20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1" y="4014790"/>
            <a:ext cx="89582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630238" eaLnBrk="0" hangingPunct="0">
              <a:tabLst>
                <a:tab pos="630238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2.3</a:t>
            </a:r>
            <a:r>
              <a:rPr kumimoji="0" lang="th-TH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ร้อยละของคนที่ดื่มเครื่องดื่มที่มีแอลกอฮอล์ที่เข้าร่วมโครงการ (4 คะแนน)</a:t>
            </a:r>
            <a:endParaRPr lang="en-US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630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1866901" y="1779055"/>
          <a:ext cx="4786313" cy="18541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01437"/>
                <a:gridCol w="1984876"/>
              </a:tblGrid>
              <a:tr h="323154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50.00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35.00-49.99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110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25.00-34.99 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25.00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71538" y="3529012"/>
            <a:ext cx="72234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คนอ้วน หมายถึง คนที่มีค่าดัชนีมวลกาย 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BMI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 ≥ 25 กก./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733425"/>
            <a:ext cx="9145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graphicFrame>
        <p:nvGraphicFramePr>
          <p:cNvPr id="16" name="ตาราง 15"/>
          <p:cNvGraphicFramePr>
            <a:graphicFrameLocks noGrp="1"/>
          </p:cNvGraphicFramePr>
          <p:nvPr/>
        </p:nvGraphicFramePr>
        <p:xfrm>
          <a:off x="1890714" y="4703228"/>
          <a:ext cx="4786313" cy="18541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01437"/>
                <a:gridCol w="1984876"/>
              </a:tblGrid>
              <a:tr h="323154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50.00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35.00-49.99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110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25.00-34.99 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25.00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5263" y="3690147"/>
            <a:ext cx="254711" cy="4103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45502"/>
            <a:ext cx="9145588" cy="444136"/>
          </a:xfr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/>
          <a:lstStyle/>
          <a:p>
            <a:pPr algn="ctr" eaLnBrk="1" hangingPunct="1"/>
            <a:r>
              <a:rPr lang="th-TH" sz="28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เกณฑ์การประเมินกิจกรรม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0"/>
            <a:ext cx="9145588" cy="5857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                                                                              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โครงการสร้างบุญเข้าพรรษา </a:t>
            </a: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ลดเสี่ยง เลี่ยงโรคไม่ติดต่อ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อุบัติเหตุ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ทางถนน” ปี 2558</a:t>
            </a:r>
            <a:endParaRPr lang="en-US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8614" y="1385867"/>
            <a:ext cx="51748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ผลลัพธ์การดำเนินงาน (60 คะแนน) วัดผลจาก</a:t>
            </a:r>
            <a:endParaRPr lang="en-US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3.1 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ร้อยละของน้ำหนักรวมที่ลดลง (30 คะแนน)</a:t>
            </a:r>
            <a:endParaRPr lang="en-US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942409"/>
            <a:ext cx="9145588" cy="4781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algn="ctr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ประเภทที่ 1 สร้างบุญเข้าพรรษา ลดเสี่ยง เลี่ยงโรคไม่ติดต่อ</a:t>
            </a:r>
            <a:endParaRPr lang="th-TH" sz="20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1" y="3886198"/>
            <a:ext cx="89582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630238" eaLnBrk="0" hangingPunct="0">
              <a:tabLst>
                <a:tab pos="630238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630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1866901" y="2036229"/>
          <a:ext cx="4786313" cy="18541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01437"/>
                <a:gridCol w="1984876"/>
              </a:tblGrid>
              <a:tr h="323154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6633"/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6.00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9900"/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4.00-5.99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110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2.00-3.99 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9900"/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2.00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733425"/>
            <a:ext cx="9145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1890714" y="4531772"/>
          <a:ext cx="4786313" cy="18541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01437"/>
                <a:gridCol w="1984876"/>
              </a:tblGrid>
              <a:tr h="323154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50.00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25.00-49.99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110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10.00-24.99 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10.00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3986209"/>
            <a:ext cx="76883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  3.2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ร้อยละของคนที่งดการบริโภคเครื่องดื่มที่มีแอลกอฮอล์ (10 คะแนน)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45502"/>
            <a:ext cx="9145588" cy="444136"/>
          </a:xfr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/>
          <a:lstStyle/>
          <a:p>
            <a:pPr algn="ctr" eaLnBrk="1" hangingPunct="1"/>
            <a:r>
              <a:rPr lang="th-TH" sz="28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เกณฑ์การประเมินกิจกรรม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0"/>
            <a:ext cx="9145588" cy="5857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                                                                              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โครงการสร้างบุญเข้าพรรษา </a:t>
            </a: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ลดเสี่ยง เลี่ยงโรคไม่ติดต่อ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และอุบัติเหตุทางถนน” ปี 2558</a:t>
            </a:r>
            <a:endParaRPr lang="en-US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8614" y="1743067"/>
            <a:ext cx="65790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/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3.3 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ร้อยละของคนที่เข้าร่วมกิจกรรมออกกำลังกาย (20 คะแนน)</a:t>
            </a:r>
            <a:endParaRPr lang="en-US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1" y="3886198"/>
            <a:ext cx="89582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630238" eaLnBrk="0" hangingPunct="0">
              <a:tabLst>
                <a:tab pos="630238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630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1866901" y="2250537"/>
          <a:ext cx="4786313" cy="18541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01437"/>
                <a:gridCol w="1984876"/>
              </a:tblGrid>
              <a:tr h="323154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50.00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40.00-49.99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110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30.00-39.99 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30.00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733425"/>
            <a:ext cx="9145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0" y="942409"/>
            <a:ext cx="9145588" cy="4781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algn="ctr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ประเภทที่ 1 สร้างบุญเข้าพรรษา ลดเสี่ยง เลี่ยงโรคไม่ติดต่อ</a:t>
            </a:r>
            <a:endParaRPr lang="th-TH" sz="20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130317" y="4371964"/>
            <a:ext cx="850106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มีกิจกรรมเคลื่อนไหว หรือออกกำลังกายอย่างน้อย 3 วัน/สัปดาห์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อย่างน้อย 30 นาที/ครั้ง ทุกครั้งเพื่อเน้นกิจกรรมการออกกำลังกายในที่ทำงาน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45502"/>
            <a:ext cx="9145588" cy="444136"/>
          </a:xfr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/>
          <a:lstStyle/>
          <a:p>
            <a:pPr algn="ctr" eaLnBrk="1" hangingPunct="1"/>
            <a:r>
              <a:rPr lang="th-TH" sz="28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เกณฑ์การประเมินกิจกรรม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0" y="0"/>
            <a:ext cx="9145588" cy="5857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                                                                              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โครงการสร้างบุญเข้าพรรษา </a:t>
            </a: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ลดเสี่ยง เลี่ยงโรคไม่ติดต่อ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และอุบัติเหตุทางถนน” ปี 2558</a:t>
            </a:r>
            <a:endParaRPr lang="en-US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942409"/>
            <a:ext cx="9145588" cy="4781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algn="ctr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ประเภทที่ 1 สร้างบุญเข้าพรรษา ลดเสี่ยง เลี่ยงโรคไม่ติดต่อ</a:t>
            </a:r>
            <a:endParaRPr lang="th-TH" sz="20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12618" y="1551709"/>
            <a:ext cx="867897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คะแนนโบนัส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ประกอบด้วย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คะแนน +/- เรื่องการสูบบุหรี่ (5 คะแนน)</a:t>
            </a:r>
            <a:endParaRPr lang="th-TH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ก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กรณีหน่วยงานใดไม่มีคนสูบบุหรี่เลย จะได้เพิ่ม 5 คะแนนเต็ม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ข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หน่วยงานใดมีคนสูบบุหรี่แต่ไม่ดำเนินการใดๆ จะโดนตัดแต้ม 5 คะแนน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ค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หน่วยงานใดมีคนสูบบุหรี่ แล้วมีการสนับสนุนให้เลิกสูบบุหรี่ได้ในช่วงเข้าพรรษา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จะได้คะแนนเพิ่มตามร้อยละของคนที่เลิกสูบ</a:t>
            </a: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2306360" y="3506536"/>
          <a:ext cx="4786313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01437"/>
                <a:gridCol w="1984876"/>
              </a:tblGrid>
              <a:tr h="323154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50.00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25.00-49.99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2.5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23154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25.00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35130" y="1152326"/>
            <a:ext cx="859536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th-TH" b="1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1.คะแนนการเข้าร่วมกิจกรรมของหน่วยงาน (40 คะแนน) วัดผลจาก</a:t>
            </a:r>
            <a:endParaRPr lang="en-US" sz="2000" dirty="0" smtClean="0">
              <a:solidFill>
                <a:schemeClr val="tx2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indent="457200" eaLnBrk="0" hangingPunct="0"/>
            <a:r>
              <a:rPr lang="th-TH" sz="2000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1.1 แต่งตั้งคณะกรรมการ/คณะทำงาน มาตรการองค์กรความปลอดภัยทางถนน</a:t>
            </a:r>
          </a:p>
          <a:p>
            <a:pPr indent="457200" eaLnBrk="0" hangingPunct="0"/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(10 คะแนน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; 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กิจกรรมที่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) + 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))</a:t>
            </a:r>
            <a:endParaRPr lang="th-TH" dirty="0"/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51205"/>
            <a:ext cx="9145588" cy="621078"/>
          </a:xfrm>
          <a:solidFill>
            <a:srgbClr val="66CCFF"/>
          </a:solidFill>
          <a:ln w="38100">
            <a:noFill/>
          </a:ln>
        </p:spPr>
        <p:txBody>
          <a:bodyPr/>
          <a:lstStyle/>
          <a:p>
            <a:pPr lvl="0" algn="ctr" eaLnBrk="1" hangingPunct="1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ประเภทที่  2 สร้างบุญเข้าพรรษา ลดอุบัติเหตุทางถนน</a:t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ด้วยมาตรการองค์กร</a:t>
            </a:r>
            <a:endParaRPr lang="th-TH" sz="20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 bwMode="auto">
          <a:xfrm>
            <a:off x="0" y="0"/>
            <a:ext cx="9145588" cy="5541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เกณฑ์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การประเมินกิจกรรม</a:t>
            </a:r>
            <a:endParaRPr kumimoji="0" lang="th-T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469576" y="2086926"/>
          <a:ext cx="8128000" cy="2494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24600"/>
                <a:gridCol w="140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กิจกรรม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  <a:sym typeface="Symbol"/>
                        </a:rPr>
                        <a:t>1</a:t>
                      </a: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  <a:sym typeface="Symbol"/>
                        </a:rPr>
                        <a:t>)</a:t>
                      </a: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  <a:sym typeface="Symbol"/>
                        </a:rPr>
                        <a:t> </a:t>
                      </a: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  <a:sym typeface="Symbol"/>
                        </a:rPr>
                        <a:t>มีคำสั่งแต่งตั้งคณะกรรมการ/คณะทำงาน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0737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) มีการจัดประชุมคณะกรรมการ/คณะทำงาน และสรุปการประชุม </a:t>
                      </a:r>
                    </a:p>
                    <a:p>
                      <a:pPr algn="l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มีเกณฑ์ดังนี้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3525" indent="0" algn="l">
                        <a:buFont typeface="Arial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จัดประชุมมากกว่า</a:t>
                      </a:r>
                      <a:r>
                        <a:rPr lang="th-TH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2 ครั้งขึ้นไป</a:t>
                      </a: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   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800" b="0" dirty="0" smtClean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2913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จัดประชุม</a:t>
                      </a:r>
                      <a:r>
                        <a:rPr lang="th-TH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2 ครั้ง</a:t>
                      </a: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   </a:t>
                      </a:r>
                      <a:endParaRPr lang="th-TH" sz="1800" b="0" dirty="0" smtClean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42913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จัดประชุม</a:t>
                      </a:r>
                      <a:r>
                        <a:rPr lang="th-TH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ครั้ง</a:t>
                      </a: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th-TH" sz="1800" b="0" dirty="0" smtClean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497283" y="5209075"/>
          <a:ext cx="8128000" cy="1010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24600"/>
                <a:gridCol w="140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กิจกรรม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  <a:sym typeface="Symbol"/>
                        </a:rPr>
                        <a:t> </a:t>
                      </a: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  <a:sym typeface="Symbol"/>
                        </a:rPr>
                        <a:t>มีสรุปผลการสำรวจข้อมูล</a:t>
                      </a:r>
                      <a:r>
                        <a:rPr lang="th-TH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  <a:sym typeface="Symbol"/>
                        </a:rPr>
                        <a:t> และความคิดเห็น ข้อเสนอแนะ เกี่ยวกับการดำเนินงานมาตรการองค์กร (มีแบบฟอร์มสนับสนุนหรือออกแบบเองได้)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10" name="สี่เหลี่ยมผืนผ้า 9"/>
          <p:cNvSpPr/>
          <p:nvPr/>
        </p:nvSpPr>
        <p:spPr>
          <a:xfrm>
            <a:off x="248985" y="4588248"/>
            <a:ext cx="859536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eaLnBrk="0" hangingPunct="0"/>
            <a:r>
              <a:rPr lang="th-TH" sz="2000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1.2 มีการสำรวจข้อมูลพฤติกรรมเสี่ยงเบื้องต้นและความคิดเห็นของคนในองค์กร</a:t>
            </a:r>
          </a:p>
          <a:p>
            <a:pPr indent="457200" eaLnBrk="0" hangingPunct="0"/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(10 คะแนน) 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“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หากไม่มีสรุปผล ไม่ให้คะแนนในหัวข้อนี้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49390" y="6303815"/>
            <a:ext cx="85635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สามารถ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download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แบบฟอร์มได้ที่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website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สำนักโรคไม่ติดต่อ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www.thaincd.com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35130" y="1193891"/>
            <a:ext cx="859536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eaLnBrk="0" hangingPunct="0"/>
            <a:r>
              <a:rPr lang="th-TH" sz="2000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1.3 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มีการกำหนดวัตถุประสงค์ เป้าหมาย มาตรการ และแผนการดำเนินงาน</a:t>
            </a:r>
          </a:p>
          <a:p>
            <a:pPr indent="457200" eaLnBrk="0" hangingPunct="0"/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(10 คะแนน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; 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กิจกรรมที่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) + 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))</a:t>
            </a:r>
            <a:endParaRPr lang="th-TH" dirty="0">
              <a:solidFill>
                <a:schemeClr val="tx2"/>
              </a:solidFill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67641"/>
            <a:ext cx="9145588" cy="621078"/>
          </a:xfrm>
          <a:solidFill>
            <a:srgbClr val="66CCFF"/>
          </a:solidFill>
          <a:ln w="38100">
            <a:noFill/>
          </a:ln>
        </p:spPr>
        <p:txBody>
          <a:bodyPr/>
          <a:lstStyle/>
          <a:p>
            <a:pPr lvl="0" algn="ctr" eaLnBrk="1" hangingPunct="1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ประเภทที่  2 สร้างบุญเข้าพรรษา ลดอุบัติเหตุทางถนน</a:t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ด้วยมาตรการองค์กร</a:t>
            </a:r>
            <a:endParaRPr lang="th-TH" sz="20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 bwMode="auto">
          <a:xfrm>
            <a:off x="0" y="1"/>
            <a:ext cx="9145588" cy="5878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เกณฑ์การให้คะแนน</a:t>
            </a: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1731818" y="4242271"/>
          <a:ext cx="5902037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90109"/>
                <a:gridCol w="19119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กิจกรรม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  <a:sym typeface="Symbol"/>
                        </a:rPr>
                        <a:t> </a:t>
                      </a: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  <a:sym typeface="Symbol"/>
                        </a:rPr>
                        <a:t>มีมากกว่า</a:t>
                      </a:r>
                      <a:r>
                        <a:rPr lang="th-TH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  <a:sym typeface="Symbol"/>
                        </a:rPr>
                        <a:t> 2 กิจกรรม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มี 2 กิจกรรม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มี 1 กิจกรรม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สี่เหลี่ยมผืนผ้า 8"/>
          <p:cNvSpPr/>
          <p:nvPr/>
        </p:nvSpPr>
        <p:spPr>
          <a:xfrm>
            <a:off x="248985" y="3521413"/>
            <a:ext cx="85953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57200" eaLnBrk="0" hangingPunct="0"/>
            <a:r>
              <a:rPr lang="th-TH" sz="20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1.4 มีกิจกรรมการดำเนินงานมาตรการองค์กรความปลอดภัยทางถนนในหน่วยงานตามที่ได้มีการกำหนดเป้าหมาย มาตรการ ข้อบังคับไว้ (10 คะแนน)</a:t>
            </a:r>
            <a:endParaRPr lang="en-US" sz="12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57200" eaLnBrk="0" hangingPunct="0"/>
            <a:endParaRPr lang="th-TH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469576" y="1837544"/>
          <a:ext cx="8128000" cy="14482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24600"/>
                <a:gridCol w="1403400"/>
              </a:tblGrid>
              <a:tr h="334699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กิจกรรม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85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  <a:sym typeface="Symbol"/>
                        </a:rPr>
                        <a:t>1)</a:t>
                      </a: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  <a:sym typeface="Symbol"/>
                        </a:rPr>
                        <a:t> </a:t>
                      </a: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  <a:sym typeface="Symbol"/>
                        </a:rPr>
                        <a:t>มี</a:t>
                      </a:r>
                      <a:r>
                        <a:rPr lang="th-TH" sz="1800" kern="120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การกำหนดเป้าหมาย มาตรการ ข้อบังคับ หรือ การสร้างแรงจูงใจร่วมกันจากที่ประชุม และปรากฏในสรุปรายงานการประชุม</a:t>
                      </a:r>
                      <a:endParaRPr lang="en-US" sz="1800" kern="1200" dirty="0" smtClean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2434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th-TH" sz="1800" kern="120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มีแผนการดำเนินงานและกิจกรรม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65391" y="5837103"/>
            <a:ext cx="88251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1 กิจกรรม เช่น ส่งเสริมการสวมหมวกนิรภัย ส่งเสริมการคาดเข็มขัดนิรภัยในรถยนต์</a:t>
            </a:r>
          </a:p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ราชการ การตั้งด่านเข้มงวดการปฏิบัติ กิจกรรมความปลอดภัยในรถยนต์ราชการ การจำกัดความเร็ว</a:t>
            </a:r>
          </a:p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รถยนต์ราชการ การจัดอบรมชี้แจงนโยบาย มาตรการ การประชาสัมพันธ์สร้างการรับรู้ในวงกว้าง และอื่นๆ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ชื่อเรื่อง 1"/>
          <p:cNvSpPr txBox="1">
            <a:spLocks/>
          </p:cNvSpPr>
          <p:nvPr/>
        </p:nvSpPr>
        <p:spPr bwMode="auto">
          <a:xfrm>
            <a:off x="0" y="0"/>
            <a:ext cx="9145588" cy="5541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เกณฑ์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การประเมินกิจกรรม</a:t>
            </a:r>
            <a:endParaRPr kumimoji="0" lang="th-T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35130" y="1152326"/>
            <a:ext cx="859536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eaLnBrk="0" hangingPunct="0"/>
            <a:r>
              <a:rPr lang="th-TH" sz="2000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2.คะแนนการเข้าร่วมกิจกรรมของบุคคล (20 คะแนน) วัดผลจาก</a:t>
            </a:r>
          </a:p>
          <a:p>
            <a:pPr indent="457200" eaLnBrk="0" hangingPunct="0"/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.1 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ร้อยละของสมาชิกที่เข้าร่วมโครงการ (20 คะแนน)</a:t>
            </a:r>
            <a:endParaRPr lang="th-TH" dirty="0">
              <a:solidFill>
                <a:schemeClr val="tx2"/>
              </a:solidFill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67641"/>
            <a:ext cx="9145588" cy="621078"/>
          </a:xfrm>
          <a:solidFill>
            <a:srgbClr val="66CCFF"/>
          </a:solidFill>
          <a:ln w="38100">
            <a:noFill/>
          </a:ln>
        </p:spPr>
        <p:txBody>
          <a:bodyPr/>
          <a:lstStyle/>
          <a:p>
            <a:pPr lvl="0" algn="ctr" eaLnBrk="1" hangingPunct="1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ประเภทที่  2 สร้างบุญเข้าพรรษา ลดอุบัติเหตุทางถนน</a:t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ด้วยมาตรการองค์กร</a:t>
            </a:r>
            <a:endParaRPr lang="th-TH" sz="20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48985" y="3812345"/>
            <a:ext cx="85953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eaLnBrk="0" hangingPunct="0"/>
            <a:r>
              <a:rPr lang="th-TH" sz="2000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3.คะแนนผลลัพธ์ของการดำเนินงาน (40 คะแนน)	</a:t>
            </a:r>
          </a:p>
          <a:p>
            <a:pPr indent="457200" eaLnBrk="0" hangingPunct="0"/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3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.1 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ร้อยละของคนทีขับขี่และซ้อนท้ายรถจักรยานยนต์สวมหมวกนิรภัยทุกครั้ง </a:t>
            </a:r>
          </a:p>
          <a:p>
            <a:pPr indent="457200" eaLnBrk="0" hangingPunct="0"/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 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คะแนน)</a:t>
            </a:r>
            <a:endParaRPr lang="th-TH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2092037" y="1768258"/>
          <a:ext cx="4516581" cy="20875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87781"/>
                <a:gridCol w="1828800"/>
              </a:tblGrid>
              <a:tr h="32084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32084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90.00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32084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80.00-89.99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11166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70.00-79.99 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320841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60.00-69.99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33357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  <a:tabLst>
                          <a:tab pos="442913" algn="l"/>
                        </a:tabLst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60.00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10" name="ชื่อเรื่อง 1"/>
          <p:cNvSpPr txBox="1">
            <a:spLocks/>
          </p:cNvSpPr>
          <p:nvPr/>
        </p:nvSpPr>
        <p:spPr bwMode="auto">
          <a:xfrm>
            <a:off x="0" y="1"/>
            <a:ext cx="9145588" cy="5878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เกณฑ์การให้คะแนน</a:t>
            </a: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2092036" y="4710542"/>
          <a:ext cx="4572000" cy="201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01637"/>
                <a:gridCol w="1870363"/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90.00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80.00-89.99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70.00-79.99 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60.00-69.99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60.00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12" name="ชื่อเรื่อง 1"/>
          <p:cNvSpPr txBox="1">
            <a:spLocks/>
          </p:cNvSpPr>
          <p:nvPr/>
        </p:nvSpPr>
        <p:spPr bwMode="auto">
          <a:xfrm>
            <a:off x="0" y="0"/>
            <a:ext cx="9145588" cy="5541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เกณฑ์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การประเมินกิจกรรม</a:t>
            </a:r>
            <a:endParaRPr kumimoji="0" lang="th-T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35130" y="1152326"/>
            <a:ext cx="8595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eaLnBrk="0" hangingPunct="0"/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3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ร้อยละของคนที่คาดเข็มขัดนิรภัยทุกครั้งในขณะขับรถ หรือโดยสารรถยนต์ </a:t>
            </a:r>
          </a:p>
          <a:p>
            <a:pPr indent="457200" eaLnBrk="0" hangingPunct="0"/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10 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คะแนน)</a:t>
            </a:r>
            <a:endParaRPr lang="th-TH" dirty="0"/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67641"/>
            <a:ext cx="9145588" cy="621078"/>
          </a:xfrm>
          <a:solidFill>
            <a:srgbClr val="66CCFF"/>
          </a:solidFill>
          <a:ln w="38100">
            <a:noFill/>
          </a:ln>
        </p:spPr>
        <p:txBody>
          <a:bodyPr/>
          <a:lstStyle/>
          <a:p>
            <a:pPr lvl="0" algn="ctr" eaLnBrk="1" hangingPunct="1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ประเภทที่  2 สร้างบุญเข้าพรรษา ลดอุบัติเหตุทางถนน</a:t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ด้วยมาตรการองค์กร</a:t>
            </a:r>
            <a:endParaRPr lang="th-TH" sz="20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48985" y="3964750"/>
            <a:ext cx="85953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1" indent="14288" eaLnBrk="0" hangingPunct="0"/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ร้อยละของคนที่ไม่ดื่มแอลกอฮอล์ ทั้งก่อนหรือขณะขับขี่ยานพาหนะ</a:t>
            </a:r>
            <a:r>
              <a:rPr lang="th-TH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ทุกครั้ง     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(5 คะแนน)</a:t>
            </a:r>
            <a:endParaRPr lang="en-US" sz="12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57200" eaLnBrk="0" hangingPunct="0"/>
            <a:endParaRPr lang="th-TH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2092037" y="1740548"/>
          <a:ext cx="4391890" cy="21664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29345"/>
                <a:gridCol w="1662545"/>
              </a:tblGrid>
              <a:tr h="34276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4276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90.00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276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80.00-89.99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39257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70.00-79.99 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2761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60.00-69.99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56132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  <a:tabLst>
                          <a:tab pos="442913" algn="l"/>
                        </a:tabLst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60.00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ชื่อเรื่อง 1"/>
          <p:cNvSpPr txBox="1">
            <a:spLocks/>
          </p:cNvSpPr>
          <p:nvPr/>
        </p:nvSpPr>
        <p:spPr bwMode="auto">
          <a:xfrm>
            <a:off x="0" y="1"/>
            <a:ext cx="9145588" cy="5878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เกณฑ์การให้คะแนน</a:t>
            </a: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2092036" y="4566865"/>
          <a:ext cx="4405746" cy="21232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70909"/>
                <a:gridCol w="1634837"/>
              </a:tblGrid>
              <a:tr h="30797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0797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90.00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30797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80.00-89.99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1065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70.00-79.99 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307978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60.00-69.99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1065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60.00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11" name="ชื่อเรื่อง 1"/>
          <p:cNvSpPr txBox="1">
            <a:spLocks/>
          </p:cNvSpPr>
          <p:nvPr/>
        </p:nvSpPr>
        <p:spPr bwMode="auto">
          <a:xfrm>
            <a:off x="0" y="0"/>
            <a:ext cx="9145588" cy="5541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เกณฑ์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การประเมินกิจกรรม</a:t>
            </a:r>
            <a:endParaRPr kumimoji="0" lang="th-T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35130" y="1152326"/>
            <a:ext cx="8595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ร้อยละของคนที่ไม่ใช้โทรศัพท์ขณะขับขี่ยานพาหนะ </a:t>
            </a:r>
            <a:r>
              <a:rPr lang="th-TH" u="sng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ยกเว้นใช้อุปกรณ์เสริม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1"/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(5 คะแนน)</a:t>
            </a:r>
            <a:endParaRPr lang="en-US" sz="12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67641"/>
            <a:ext cx="9145588" cy="621078"/>
          </a:xfrm>
          <a:solidFill>
            <a:srgbClr val="66CCFF"/>
          </a:solidFill>
          <a:ln w="38100">
            <a:noFill/>
          </a:ln>
        </p:spPr>
        <p:txBody>
          <a:bodyPr/>
          <a:lstStyle/>
          <a:p>
            <a:pPr lvl="0" algn="ctr" eaLnBrk="1" hangingPunct="1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ประเภทที่  2 สร้างบุญเข้าพรรษา ลดอุบัติเหตุทางถนน</a:t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ด้วยมาตรการองค์กร</a:t>
            </a:r>
            <a:endParaRPr lang="th-TH" sz="20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48985" y="3964750"/>
            <a:ext cx="859536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1" indent="14288" eaLnBrk="0" hangingPunct="0"/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ร้อยละของคนที่ขับขี่ยานพาหนะความเร็วไม่เกิน 90 กม.ชม.</a:t>
            </a:r>
            <a:r>
              <a:rPr lang="th-TH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ทุกครั้ง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42913" lvl="1" indent="14288" eaLnBrk="0" hangingPunct="0"/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(5 คะแนน)</a:t>
            </a:r>
            <a:endParaRPr lang="en-US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2913" lvl="1" indent="14288" eaLnBrk="0" hangingPunct="0"/>
            <a:endParaRPr lang="en-US" sz="12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57200" eaLnBrk="0" hangingPunct="0"/>
            <a:endParaRPr lang="th-TH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2092037" y="1740548"/>
          <a:ext cx="4391890" cy="21664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29345"/>
                <a:gridCol w="1662545"/>
              </a:tblGrid>
              <a:tr h="34276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4276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90.00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276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80.00-89.99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39257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70.00-79.99 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2761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60.00-69.99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56132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  <a:tabLst>
                          <a:tab pos="442913" algn="l"/>
                        </a:tabLst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60.00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ชื่อเรื่อง 1"/>
          <p:cNvSpPr txBox="1">
            <a:spLocks/>
          </p:cNvSpPr>
          <p:nvPr/>
        </p:nvSpPr>
        <p:spPr bwMode="auto">
          <a:xfrm>
            <a:off x="0" y="1"/>
            <a:ext cx="9145588" cy="5878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เกณฑ์การให้คะแนน</a:t>
            </a: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2092036" y="4566865"/>
          <a:ext cx="4405746" cy="21232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70909"/>
                <a:gridCol w="1634837"/>
              </a:tblGrid>
              <a:tr h="30797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0797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90.00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97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80.00-89.99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1065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70.00-79.99 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978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60.00-69.99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1065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60.00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ชื่อเรื่อง 1"/>
          <p:cNvSpPr txBox="1">
            <a:spLocks/>
          </p:cNvSpPr>
          <p:nvPr/>
        </p:nvSpPr>
        <p:spPr bwMode="auto">
          <a:xfrm>
            <a:off x="0" y="0"/>
            <a:ext cx="9145588" cy="5541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เกณฑ์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การประเมินกิจกรรม</a:t>
            </a:r>
            <a:endParaRPr kumimoji="0" lang="th-T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35130" y="1249311"/>
            <a:ext cx="8595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ร้อยละของคนที่ปฏิบัติตามกฎจราจร</a:t>
            </a:r>
            <a:r>
              <a:rPr lang="th-TH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ทุกครั้ง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(5 คะแนน)</a:t>
            </a:r>
            <a:endParaRPr lang="en-US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67641"/>
            <a:ext cx="9145588" cy="621078"/>
          </a:xfrm>
          <a:solidFill>
            <a:srgbClr val="66CCFF"/>
          </a:solidFill>
          <a:ln w="38100">
            <a:noFill/>
          </a:ln>
        </p:spPr>
        <p:txBody>
          <a:bodyPr/>
          <a:lstStyle/>
          <a:p>
            <a:pPr lvl="0" algn="ctr" eaLnBrk="1" hangingPunct="1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ประเภทที่  2 สร้างบุญเข้าพรรษา ลดอุบัติเหตุทางถนน</a:t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ด้วยมาตรการองค์กร</a:t>
            </a:r>
            <a:endParaRPr lang="th-TH" sz="20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48985" y="3964750"/>
            <a:ext cx="859536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b="1" u="sng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ปฏิบัติตามกฎจราจร เช่น ไม่ฝ่าฝืนสัญญาณไฟจราจร ไม่ขับรถย้อนศร 	ไม่กลับรถในที่ห้ามกลับ หรืออื่นๆ</a:t>
            </a:r>
            <a:endParaRPr lang="en-US" sz="12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2913" lvl="1" indent="14288" eaLnBrk="0" hangingPunct="0"/>
            <a:endParaRPr lang="en-US" sz="12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457200" eaLnBrk="0" hangingPunct="0"/>
            <a:endParaRPr lang="th-TH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2092037" y="1740548"/>
          <a:ext cx="4391890" cy="21664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29345"/>
                <a:gridCol w="1662545"/>
              </a:tblGrid>
              <a:tr h="34276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276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90.00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34276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80.00-89.99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39257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70.00-79.99 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342761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60.00-69.99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56132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  <a:tabLst>
                          <a:tab pos="442913" algn="l"/>
                        </a:tabLst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60.00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6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9" name="ชื่อเรื่อง 1"/>
          <p:cNvSpPr txBox="1">
            <a:spLocks/>
          </p:cNvSpPr>
          <p:nvPr/>
        </p:nvSpPr>
        <p:spPr bwMode="auto">
          <a:xfrm>
            <a:off x="0" y="1"/>
            <a:ext cx="9145588" cy="5878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เกณฑ์การให้คะแนน</a:t>
            </a:r>
          </a:p>
        </p:txBody>
      </p:sp>
      <p:sp>
        <p:nvSpPr>
          <p:cNvPr id="10" name="ชื่อเรื่อง 1"/>
          <p:cNvSpPr txBox="1">
            <a:spLocks/>
          </p:cNvSpPr>
          <p:nvPr/>
        </p:nvSpPr>
        <p:spPr bwMode="auto">
          <a:xfrm>
            <a:off x="0" y="0"/>
            <a:ext cx="9145588" cy="5541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เกณฑ์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การประเมินกิจกรรม</a:t>
            </a:r>
            <a:endParaRPr kumimoji="0" lang="th-T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84909" y="2292946"/>
            <a:ext cx="8326581" cy="4038600"/>
          </a:xfrm>
        </p:spPr>
        <p:txBody>
          <a:bodyPr/>
          <a:lstStyle/>
          <a:p>
            <a:pPr algn="thaiDist">
              <a:buFont typeface="Wingdings" pitchFamily="2" charset="2"/>
              <a:buChar char="v"/>
            </a:pPr>
            <a:r>
              <a:rPr lang="th-TH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1. เพื่อประชาสัมพันธ์โครงการสร้างบุญเข้าพรรษา </a:t>
            </a:r>
            <a:r>
              <a:rPr lang="en-US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“</a:t>
            </a:r>
            <a:r>
              <a:rPr lang="th-TH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ลดเสี่ยง เลี่ยงโรคไม่ติดต่อและอุบัติเหตุทางถนน</a:t>
            </a:r>
            <a:r>
              <a:rPr lang="en-US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th-TH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ปี 2558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	2. เพื่อแจ้งกระบวนการดำเนินกิจกรรม และเกณฑ์การประเมินกิจกรรมโครงการฯ ให้หน่วยงานในสังกัด       กรมควบคุมโรคทั้งส่วนกลาง และส่วนภูมิภาคทราบ</a:t>
            </a:r>
          </a:p>
          <a:p>
            <a:pPr algn="thaiDist">
              <a:buFont typeface="Wingdings" pitchFamily="2" charset="2"/>
              <a:buChar char="v"/>
            </a:pPr>
            <a:endParaRPr lang="th-TH" sz="2800" b="1" u="sng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"/>
            <a:ext cx="9145588" cy="11083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ประชุมราชการประชาสัมพันธ์ และชี้แจงการดำเนินกิจกรรม</a:t>
            </a:r>
            <a:b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โครงการสร้างบุญเข้าพรรษา 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ลดเสี่ยง เลี่ยงโรคไม่ติดต่อ</a:t>
            </a:r>
            <a:br>
              <a:rPr lang="th-TH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และอุบัติเหตุทางถนน” ปี 2558 ผ่านระบบ 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Web-conference</a:t>
            </a:r>
            <a:endParaRPr lang="th-TH" dirty="0" smtClean="0"/>
          </a:p>
          <a:p>
            <a:pPr algn="ctr"/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1094509"/>
            <a:ext cx="9145588" cy="6373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th-TH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วัตถุประสงค์การประชุมฯ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066791" y="2491767"/>
            <a:ext cx="5205271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8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  <a:cs typeface="Tahoma" pitchFamily="34" charset="0"/>
              </a:rPr>
              <a:t>ขอบคุณค่ะ</a:t>
            </a:r>
            <a:endParaRPr lang="th-TH" sz="80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631" y="2053337"/>
            <a:ext cx="8445379" cy="4586287"/>
          </a:xfrm>
        </p:spPr>
        <p:txBody>
          <a:bodyPr rtlCol="0">
            <a:normAutofit/>
          </a:bodyPr>
          <a:lstStyle/>
          <a:p>
            <a:pPr algn="thaiDist">
              <a:buFont typeface="Wingdings" pitchFamily="2" charset="2"/>
              <a:buChar char="Ø"/>
            </a:pPr>
            <a:r>
              <a:rPr lang="th-TH" sz="32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เพื่อรณรงค์และประชาสัมพันธ์ กระตุ้น ส่งเสริม และสนับสนุนให้หน่วยงาน และบุคคลกรในสังกัดกรมควบคุมโรค เห็นความสำคัญของการปรับเปลี่ยนพฤติกรรมสุขภาพ ถูกต้องเหมาะสม</a:t>
            </a:r>
            <a:endParaRPr lang="en-US" sz="28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thaiDist">
              <a:buFont typeface="Wingdings" pitchFamily="2" charset="2"/>
              <a:buChar char="Ø"/>
            </a:pPr>
            <a:r>
              <a:rPr lang="th-TH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	2. เพื่อให้บุคลากรกรมควบคุมโรคปรับเปลี่ยนพฤติกรรมลดอ้วน เลิกบุหรี่ งดเหล้า เพิ่มกิจกรรมทางกาย/ออกกำลังกาย และลดอุบัติเหตุทางถนนด้วยมาตรการองค์กรความปลอดภัยทางถนน</a:t>
            </a:r>
            <a:endParaRPr lang="en-US" sz="28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 algn="thaiDist" eaLnBrk="1" fontAlgn="auto" hangingPunct="1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en-US" sz="3200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thaiDist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endParaRPr lang="en-US" sz="32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928695"/>
            <a:ext cx="9145588" cy="585785"/>
          </a:xfrm>
          <a:prstGeom prst="rect">
            <a:avLst/>
          </a:prstGeom>
          <a:solidFill>
            <a:srgbClr val="FF99CC"/>
          </a:solidFill>
          <a:ln w="57150">
            <a:noFill/>
          </a:ln>
        </p:spPr>
        <p:txBody>
          <a:bodyPr anchor="ctr"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8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วัตถุประสงค์ของโครงการ</a:t>
            </a:r>
            <a:endParaRPr lang="en-US" sz="28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9145588" cy="928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                                                                                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โครงการสร้างบุญเข้าพรรษา </a:t>
            </a:r>
            <a:r>
              <a:rPr lang="en-US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ลดเสี่ยง เลี่ยงโรคไม่ติดต่อ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และอุบัติเหตุทางถนน” ปี 2558</a:t>
            </a:r>
            <a:endParaRPr lang="en-US" sz="24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th-TH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9064" y="2197925"/>
            <a:ext cx="8080762" cy="4267200"/>
          </a:xfrm>
        </p:spPr>
        <p:txBody>
          <a:bodyPr/>
          <a:lstStyle/>
          <a:p>
            <a:pPr algn="thaiDist">
              <a:buFont typeface="Wingdings" pitchFamily="2" charset="2"/>
              <a:buChar char="Ø"/>
            </a:pPr>
            <a:r>
              <a:rPr lang="th-TH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บุคลากรทั่วไป ในหน่วยงานสังกัดกรมควบคุมโรค 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บุคลากรกลุ่มเสี่ยง ได้แก่ อ้วน สูบบุหรี่ ดื่มสุรา       ไม่ออกกำลังกาย ขับขี่รถยนต์/จักรยานยนต์ และซ้อนรถจักรยานยนต์ ในหน่วยงานสังกัดกรมควบคุมโรค 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u="sng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lang="th-TH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หน่วยงานสังกัดกรมควบคุมโรค ได้แก่ สำนัก/หน่วยงานในส่วนกลาง และสำนักงานป้องกันควบคุมโรคทั้ง </a:t>
            </a:r>
            <a:r>
              <a:rPr lang="en-US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r>
              <a:rPr lang="th-TH" sz="28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แห่ง</a:t>
            </a:r>
            <a:endParaRPr lang="th-TH" sz="28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904448"/>
            <a:ext cx="9145588" cy="652890"/>
          </a:xfrm>
          <a:prstGeom prst="rect">
            <a:avLst/>
          </a:prstGeom>
          <a:solidFill>
            <a:srgbClr val="99FF99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กลุ่มเป้าหมาย</a:t>
            </a:r>
            <a:endParaRPr lang="th-TH" sz="28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9145588" cy="9286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                                                                                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โครงการสร้างบุญเข้าพรรษา </a:t>
            </a:r>
            <a:r>
              <a:rPr lang="en-US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ลดเสี่ยง เลี่ยงโรคไม่ติดต่อ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และอุบัติเหตุทางถนน” ปี 2558</a:t>
            </a:r>
            <a:endParaRPr lang="en-US" sz="24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th-TH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00239" y="247650"/>
            <a:ext cx="7545110" cy="118903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endParaRPr lang="th-TH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20290" y="1469857"/>
          <a:ext cx="9068146" cy="49347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41268"/>
                <a:gridCol w="666394"/>
                <a:gridCol w="647737"/>
                <a:gridCol w="614438"/>
                <a:gridCol w="587570"/>
                <a:gridCol w="646407"/>
                <a:gridCol w="583542"/>
                <a:gridCol w="58079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กิจกรรม</a:t>
                      </a:r>
                      <a:endParaRPr lang="th-TH" sz="20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ระยะเวลาดำเนินการ (เดือน)</a:t>
                      </a:r>
                      <a:endParaRPr lang="th-TH" sz="20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461734">
                <a:tc vMerge="1">
                  <a:txBody>
                    <a:bodyPr/>
                    <a:lstStyle/>
                    <a:p>
                      <a:pPr algn="ctr"/>
                      <a:endParaRPr lang="th-TH" sz="3600" b="1" dirty="0">
                        <a:solidFill>
                          <a:schemeClr val="tx2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มิ.ย.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ก.ค.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ส.ค.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ก.ย.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ต.ค.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พ.ย.</a:t>
                      </a:r>
                      <a:endParaRPr lang="th-TH" sz="16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ธ.ค.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 algn="l">
                        <a:buFont typeface="Wingdings" pitchFamily="2" charset="2"/>
                        <a:buNone/>
                      </a:pPr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1. นำเสนอโครงการฯในที่ประชุมผู้บริหาร</a:t>
                      </a:r>
                    </a:p>
                    <a:p>
                      <a:pPr marL="457200" indent="-457200" algn="l">
                        <a:buFont typeface="Wingdings" pitchFamily="2" charset="2"/>
                        <a:buNone/>
                      </a:pPr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กรมควบคุมโรค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 marL="68592" marR="6859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 marL="68592" marR="6859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 marL="68592" marR="6859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CC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2.</a:t>
                      </a:r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ประชุมราชการประชาสัมพันธ์และชี้แจงการดำเนินกิจกรรมโครงการฯ</a:t>
                      </a:r>
                      <a:r>
                        <a:rPr lang="th-TH" sz="1800" b="1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ผ่าน </a:t>
                      </a:r>
                      <a:r>
                        <a:rPr lang="en-US" sz="1800" b="1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VDO Conference </a:t>
                      </a:r>
                      <a:r>
                        <a:rPr lang="th-TH" sz="1800" b="1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ให้กับ </a:t>
                      </a:r>
                      <a:r>
                        <a:rPr lang="th-TH" sz="1800" b="1" baseline="0" dirty="0" err="1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สคร</a:t>
                      </a:r>
                      <a:r>
                        <a:rPr lang="en-US" sz="1800" b="1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1800" b="1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ทั้ง </a:t>
                      </a:r>
                      <a:r>
                        <a:rPr lang="en-US" sz="1800" b="1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r>
                        <a:rPr lang="th-TH" sz="1800" b="1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แห่ง พร้อมกับหน่วยงานในกรมควบคุมโรค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 marL="68592" marR="6859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 marL="68592" marR="6859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 marL="68592" marR="6859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3. </a:t>
                      </a:r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เปิดตัวโครงการฯ</a:t>
                      </a:r>
                      <a:r>
                        <a:rPr lang="th-TH" sz="1800" b="1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และลงนามข้อตกลงความร่วมมือ (</a:t>
                      </a:r>
                      <a:r>
                        <a:rPr lang="en-US" sz="1800" b="1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MOU</a:t>
                      </a:r>
                      <a:r>
                        <a:rPr lang="th-TH" sz="1800" b="1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 marL="68592" marR="6859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 marL="68592" marR="6859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 marL="68592" marR="6859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92D050"/>
                    </a:solidFill>
                  </a:tcPr>
                </a:tc>
              </a:tr>
              <a:tr h="815417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4. ดำเนินกิจกรรมสร้างบุญเข้าพรรษา 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“</a:t>
                      </a:r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ลดเสี่ยง เลี่ยงโรคไม่ติดต่อและอุบัติเหตุทางถนน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3600" b="1" dirty="0">
                        <a:solidFill>
                          <a:schemeClr val="tx2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3600" b="1" dirty="0">
                        <a:solidFill>
                          <a:schemeClr val="tx2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5. ติดตามความก้าวหน้าและประเมินผล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th-TH" sz="20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20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th-TH" sz="20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20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th-TH" sz="20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20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6. สรุปผลการดำเนินงาน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92" marR="68592"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cxnSp>
        <p:nvCxnSpPr>
          <p:cNvPr id="5" name="ตัวเชื่อมต่อตรง 4"/>
          <p:cNvCxnSpPr/>
          <p:nvPr/>
        </p:nvCxnSpPr>
        <p:spPr>
          <a:xfrm>
            <a:off x="8078835" y="6191573"/>
            <a:ext cx="884516" cy="5124"/>
          </a:xfrm>
          <a:prstGeom prst="line">
            <a:avLst/>
          </a:prstGeom>
          <a:ln w="34925">
            <a:solidFill>
              <a:srgbClr val="002060"/>
            </a:solidFill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 flipV="1">
            <a:off x="6071276" y="5257800"/>
            <a:ext cx="1701124" cy="1897"/>
          </a:xfrm>
          <a:prstGeom prst="line">
            <a:avLst/>
          </a:prstGeom>
          <a:ln w="34925">
            <a:solidFill>
              <a:srgbClr val="002060"/>
            </a:solidFill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94" name="TextBox 3"/>
          <p:cNvSpPr txBox="1">
            <a:spLocks noChangeArrowheads="1"/>
          </p:cNvSpPr>
          <p:nvPr/>
        </p:nvSpPr>
        <p:spPr bwMode="auto">
          <a:xfrm>
            <a:off x="5073033" y="3321763"/>
            <a:ext cx="124597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 21 </a:t>
            </a:r>
            <a:r>
              <a:rPr lang="th-TH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ก.ค. </a:t>
            </a:r>
            <a:r>
              <a:rPr lang="en-US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58</a:t>
            </a:r>
            <a:endParaRPr lang="th-TH" sz="11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0" y="873706"/>
            <a:ext cx="9145588" cy="597908"/>
          </a:xfrm>
          <a:prstGeom prst="rect">
            <a:avLst/>
          </a:prstGeom>
          <a:solidFill>
            <a:srgbClr val="CCCCFF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ระยะเวลาดำเนินการ</a:t>
            </a:r>
            <a:endParaRPr lang="th-TH" sz="2800" dirty="0"/>
          </a:p>
        </p:txBody>
      </p:sp>
      <p:sp>
        <p:nvSpPr>
          <p:cNvPr id="26" name="TextBox 3"/>
          <p:cNvSpPr txBox="1">
            <a:spLocks noChangeArrowheads="1"/>
          </p:cNvSpPr>
          <p:nvPr/>
        </p:nvSpPr>
        <p:spPr bwMode="auto">
          <a:xfrm>
            <a:off x="5754408" y="4971768"/>
            <a:ext cx="22506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 31 </a:t>
            </a:r>
            <a:r>
              <a:rPr lang="th-TH" sz="14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ก.ค.</a:t>
            </a:r>
            <a:r>
              <a:rPr lang="en-US" sz="14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th-TH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27 ต.ค.</a:t>
            </a:r>
            <a:r>
              <a:rPr lang="en-US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58</a:t>
            </a:r>
            <a:endParaRPr lang="th-TH" sz="14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5089730" y="4233969"/>
            <a:ext cx="124597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 27 </a:t>
            </a:r>
            <a:r>
              <a:rPr lang="th-TH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ก.ค. </a:t>
            </a:r>
            <a:r>
              <a:rPr lang="en-US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58</a:t>
            </a:r>
            <a:endParaRPr lang="th-TH" sz="11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วงรี 15"/>
          <p:cNvSpPr/>
          <p:nvPr/>
        </p:nvSpPr>
        <p:spPr>
          <a:xfrm flipH="1">
            <a:off x="5920286" y="4500302"/>
            <a:ext cx="34295" cy="45719"/>
          </a:xfrm>
          <a:prstGeom prst="ellipse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5096666" y="2386892"/>
            <a:ext cx="124597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 14 </a:t>
            </a:r>
            <a:r>
              <a:rPr lang="th-TH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ก.ค. </a:t>
            </a:r>
            <a:r>
              <a:rPr lang="en-US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58</a:t>
            </a:r>
            <a:endParaRPr lang="th-TH" sz="11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0" y="0"/>
            <a:ext cx="9145588" cy="928688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                                                                                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โครงการสร้างบุญเข้าพรรษา </a:t>
            </a:r>
            <a:r>
              <a:rPr lang="en-US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ลดเสี่ยง เลี่ยงโรคไม่ติดต่อ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และอุบัติเหตุทางถนน” ปี 2558</a:t>
            </a:r>
            <a:endParaRPr lang="en-US" sz="24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th-TH" sz="2400" dirty="0"/>
          </a:p>
        </p:txBody>
      </p:sp>
      <p:sp>
        <p:nvSpPr>
          <p:cNvPr id="19" name="วงรี 18"/>
          <p:cNvSpPr/>
          <p:nvPr/>
        </p:nvSpPr>
        <p:spPr>
          <a:xfrm flipH="1">
            <a:off x="5729774" y="2666670"/>
            <a:ext cx="34295" cy="45719"/>
          </a:xfrm>
          <a:prstGeom prst="ellipse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วงรี 19"/>
          <p:cNvSpPr/>
          <p:nvPr/>
        </p:nvSpPr>
        <p:spPr>
          <a:xfrm flipH="1">
            <a:off x="5815502" y="3623966"/>
            <a:ext cx="34295" cy="45719"/>
          </a:xfrm>
          <a:prstGeom prst="ellipse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0" y="928688"/>
            <a:ext cx="9145588" cy="5488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ประเภทของกิจกรรม</a:t>
            </a:r>
            <a:endParaRPr lang="th-TH" sz="2800" dirty="0"/>
          </a:p>
        </p:txBody>
      </p:sp>
      <p:graphicFrame>
        <p:nvGraphicFramePr>
          <p:cNvPr id="4" name="ไดอะแกรม 3"/>
          <p:cNvGraphicFramePr/>
          <p:nvPr/>
        </p:nvGraphicFramePr>
        <p:xfrm>
          <a:off x="448378" y="1568215"/>
          <a:ext cx="8260439" cy="476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0" y="0"/>
            <a:ext cx="9145588" cy="928688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                                                                            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โครงการสร้างบุญเข้าพรรษา </a:t>
            </a:r>
            <a:r>
              <a:rPr lang="en-US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ลดเสี่ยง เลี่ยงโรคไม่ติดต่อ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และอุบัติเหตุทางถนน” ปี 2558</a:t>
            </a:r>
            <a:endParaRPr lang="en-US" sz="24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th-TH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385764" y="1676402"/>
          <a:ext cx="8415338" cy="407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74"/>
                <a:gridCol w="1664495"/>
                <a:gridCol w="2593180"/>
                <a:gridCol w="1614489"/>
              </a:tblGrid>
              <a:tr h="723898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ประเภทที่ 1  สร้างบุญเข้าพรรษา </a:t>
                      </a:r>
                    </a:p>
                    <a:p>
                      <a:pPr algn="ctr"/>
                      <a:r>
                        <a:rPr lang="th-TH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ลดเสี่ยง เลี่ยงโรคไม่ติดต่อ</a:t>
                      </a:r>
                      <a:endParaRPr lang="th-TH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ประเภทที่ 2 สร้างบุญเข้าพรรษา ลดอุบัติเหตุทางถนนด้วยมาตรการองค์กร</a:t>
                      </a:r>
                      <a:endParaRPr lang="th-TH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541414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ประเภทคะแนน</a:t>
                      </a:r>
                      <a:endParaRPr lang="th-TH" b="1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th-TH" b="1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ประเภทคะแนน</a:t>
                      </a:r>
                      <a:endParaRPr lang="th-TH" b="1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th-TH" b="1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41414">
                <a:tc>
                  <a:txBody>
                    <a:bodyPr/>
                    <a:lstStyle/>
                    <a:p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คะแนนของหน่วยงาน 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คะแนนของหน่วยงาน 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541414">
                <a:tc>
                  <a:txBody>
                    <a:bodyPr/>
                    <a:lstStyle/>
                    <a:p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คะแนนการเข้าร่วมกิจกรรมของบุคคล 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คะแนนการเข้าร่วมกิจกรรมของบุคคล 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1414">
                <a:tc>
                  <a:txBody>
                    <a:bodyPr/>
                    <a:lstStyle/>
                    <a:p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ผลลัพธ์การดำเนินงาน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ผลลัพธ์การดำเนินงาน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541414"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โบนัส</a:t>
                      </a:r>
                      <a:endParaRPr lang="th-TH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+/- 5</a:t>
                      </a:r>
                      <a:endParaRPr lang="th-TH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141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 +/- 5</a:t>
                      </a:r>
                      <a:endParaRPr lang="th-TH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4" name="สี่เหลี่ยมผืนผ้า 3"/>
          <p:cNvSpPr/>
          <p:nvPr/>
        </p:nvSpPr>
        <p:spPr>
          <a:xfrm>
            <a:off x="0" y="0"/>
            <a:ext cx="9145588" cy="9286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                                                                                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โครงการสร้างบุญเข้าพรรษา </a:t>
            </a:r>
            <a:r>
              <a:rPr lang="en-US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ลดเสี่ยง เลี่ยงโรคไม่ติดต่อ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และอุบัติเหตุทางถนน” ปี 2558</a:t>
            </a:r>
            <a:endParaRPr lang="en-US" sz="24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th-TH" sz="2400" dirty="0">
              <a:solidFill>
                <a:schemeClr val="tx2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928688"/>
            <a:ext cx="9145588" cy="548819"/>
          </a:xfrm>
          <a:prstGeom prst="rect">
            <a:avLst/>
          </a:prstGeom>
          <a:solidFill>
            <a:srgbClr val="99CCFF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เกณฑ์การประเมิน</a:t>
            </a:r>
            <a:endParaRPr lang="th-TH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45502"/>
            <a:ext cx="9145588" cy="444136"/>
          </a:xfr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/>
          <a:lstStyle/>
          <a:p>
            <a:pPr algn="ctr" eaLnBrk="1" hangingPunct="1"/>
            <a:r>
              <a:rPr lang="th-TH" sz="28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เกณฑ์การประเมินกิจกรรม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0" y="942409"/>
            <a:ext cx="9145588" cy="4781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algn="ctr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ประเภทที่ 1 สร้างบุญเข้าพรรษา ลดเสี่ยง เลี่ยงโรคไม่ติดต่อ</a:t>
            </a:r>
            <a:endParaRPr lang="th-TH" sz="20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9145588" cy="5857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                                                                                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โครงการสร้างบุญเข้าพรรษา 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ลดเสี่ยง เลี่ยงโรคไม่ติดต่อ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และอุบัติเหตุทางถนน” ปี 2558</a:t>
            </a:r>
            <a:endParaRPr lang="en-US" sz="20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th-TH" sz="2000" dirty="0">
              <a:solidFill>
                <a:schemeClr val="tx2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00054" y="1328715"/>
            <a:ext cx="77364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1. คะแนนของหน่วยงาน (20 คะแนน) วัดผลจาก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  1.1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จัดให้มีกิจกรรมเคลื่อนไหว หรือออกกำลังกาย </a:t>
            </a:r>
            <a:r>
              <a:rPr kumimoji="0" lang="th-TH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ในแต่ละเดือน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(8 คะแนน)</a:t>
            </a:r>
            <a:endParaRPr kumimoji="0" lang="th-TH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1798314" y="1958322"/>
          <a:ext cx="4831086" cy="1828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5149"/>
                <a:gridCol w="1785937"/>
              </a:tblGrid>
              <a:tr h="342439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สัปดาห์/เดือน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23841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23841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23841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  <a:tabLst>
                          <a:tab pos="1343025" algn="l"/>
                        </a:tabLs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800" b="0" dirty="0" smtClean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424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800" b="0" dirty="0" smtClean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71502" y="3871895"/>
            <a:ext cx="8202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3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1.2 จัดอาหารว่างในการประชุมเป็น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healthy break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(กรณีจัดประชุมในที่ทำงาน) </a:t>
            </a:r>
          </a:p>
          <a:p>
            <a:pPr marL="0" marR="0" lvl="0" indent="263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(8 คะแนน)</a:t>
            </a: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1828798" y="4512738"/>
          <a:ext cx="4786313" cy="22452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01437"/>
                <a:gridCol w="1984876"/>
              </a:tblGrid>
              <a:tr h="323154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90.00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80.00-89.99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110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70.00-79.99 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60.00-69.99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110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  <a:tabLst>
                          <a:tab pos="442913" algn="l"/>
                        </a:tabLs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60.00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45502"/>
            <a:ext cx="9145588" cy="444136"/>
          </a:xfr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/>
          <a:lstStyle/>
          <a:p>
            <a:pPr algn="ctr" eaLnBrk="1" hangingPunct="1"/>
            <a:r>
              <a:rPr lang="th-TH" sz="28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เกณฑ์การประเมินกิจกรรม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0"/>
            <a:ext cx="9145588" cy="5857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                                                                              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โครงการสร้างบุญเข้าพรรษา </a:t>
            </a: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ลดเสี่ยง เลี่ยงโรคไม่ติดต่อ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และอุบัติเหตุทางถนน” ปี 2558</a:t>
            </a:r>
            <a:endParaRPr lang="en-US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8614" y="1543035"/>
            <a:ext cx="82221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1.3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มีการบังคับใช้กฎหมายสถานที่ราชการปลอดบุหรี่ ปลอดสุราอย่างเคร่งครัด </a:t>
            </a:r>
          </a:p>
          <a:p>
            <a:pPr lvl="0"/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(4 คะแนน)</a:t>
            </a:r>
            <a:endParaRPr kumimoji="0" lang="th-TH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1085842" y="2215506"/>
          <a:ext cx="7415213" cy="1645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52010"/>
                <a:gridCol w="1363203"/>
              </a:tblGrid>
              <a:tr h="342439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กิจกรรม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23841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ติดป้ายคำเตือน</a:t>
                      </a:r>
                      <a:r>
                        <a:rPr lang="th-TH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และประชาสัมพันธ์</a:t>
                      </a:r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ปลอดบุหรี่ (2 คะแนน)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th-TH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ติดป้ายคำเตือน</a:t>
                      </a:r>
                      <a:r>
                        <a:rPr lang="th-TH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และประชาสัมพันธ์</a:t>
                      </a:r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ปลอดสุรา (2 คะแนน)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3841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ติดป้ายคำเตือน </a:t>
                      </a:r>
                      <a:r>
                        <a:rPr lang="th-TH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ปลอดบุหรี่ (1 คะแนน)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th-TH" sz="1800" b="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ติดป้ายคำเตือน ปลอดสุรา (1 คะแนน)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  <a:p>
                      <a:pPr algn="ctr"/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1871663" y="4469883"/>
          <a:ext cx="4786313" cy="22452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01437"/>
                <a:gridCol w="1984876"/>
              </a:tblGrid>
              <a:tr h="323154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คะแนนที่ได้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≥ 90.00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80.00-89.99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110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70.00-79.99 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3154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60.00-69.99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9110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  <a:tabLst>
                          <a:tab pos="442913" algn="l"/>
                        </a:tabLst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&lt; 60.00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800" b="0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สี่เหลี่ยมผืนผ้า 10"/>
          <p:cNvSpPr/>
          <p:nvPr/>
        </p:nvSpPr>
        <p:spPr>
          <a:xfrm>
            <a:off x="0" y="942409"/>
            <a:ext cx="9145588" cy="4781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algn="ctr"/>
            <a:r>
              <a:rPr lang="th-TH" sz="20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ประเภทที่ 1 สร้างบุญเข้าพรรษา ลดเสี่ยง เลี่ยงโรคไม่ติดต่อ</a:t>
            </a:r>
            <a:endParaRPr lang="th-TH" sz="20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3886218"/>
            <a:ext cx="72285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2. คะแนนการเข้าร่วมกิจกรรมของบุคคล (20 คะแนน) วัดผลจาก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630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2.1 ร้อยละของสมาชิกที่เข้าร่วมโครงการ (8 คะแนน)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031002 (1)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7CB48F5-D6B9-4A73-B7C9-0F05E58E1A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TS103031002 (1)</Template>
  <TotalTime>0</TotalTime>
  <Words>1585</Words>
  <Application>Microsoft Office PowerPoint</Application>
  <PresentationFormat>กำหนดเอง</PresentationFormat>
  <Paragraphs>404</Paragraphs>
  <Slides>20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TS103031002 (1)</vt:lpstr>
      <vt:lpstr>ภาพนิ่ง 1</vt:lpstr>
      <vt:lpstr>ภาพนิ่ง 2</vt:lpstr>
      <vt:lpstr>ภาพนิ่ง 3</vt:lpstr>
      <vt:lpstr>ภาพนิ่ง 4</vt:lpstr>
      <vt:lpstr> </vt:lpstr>
      <vt:lpstr>ภาพนิ่ง 6</vt:lpstr>
      <vt:lpstr>ภาพนิ่ง 7</vt:lpstr>
      <vt:lpstr>เกณฑ์การประเมินกิจกรรม</vt:lpstr>
      <vt:lpstr>เกณฑ์การประเมินกิจกรรม</vt:lpstr>
      <vt:lpstr>เกณฑ์การประเมินกิจกรรม</vt:lpstr>
      <vt:lpstr>เกณฑ์การประเมินกิจกรรม</vt:lpstr>
      <vt:lpstr>เกณฑ์การประเมินกิจกรรม</vt:lpstr>
      <vt:lpstr>เกณฑ์การประเมินกิจกรรม</vt:lpstr>
      <vt:lpstr>    ประเภทที่  2 สร้างบุญเข้าพรรษา ลดอุบัติเหตุทางถนน ด้วยมาตรการองค์กร</vt:lpstr>
      <vt:lpstr>      ประเภทที่  2 สร้างบุญเข้าพรรษา ลดอุบัติเหตุทางถนน ด้วยมาตรการองค์กร</vt:lpstr>
      <vt:lpstr>      ประเภทที่  2 สร้างบุญเข้าพรรษา ลดอุบัติเหตุทางถนน ด้วยมาตรการองค์กร</vt:lpstr>
      <vt:lpstr>      ประเภทที่  2 สร้างบุญเข้าพรรษา ลดอุบัติเหตุทางถนน ด้วยมาตรการองค์กร</vt:lpstr>
      <vt:lpstr>      ประเภทที่  2 สร้างบุญเข้าพรรษา ลดอุบัติเหตุทางถนน ด้วยมาตรการองค์กร</vt:lpstr>
      <vt:lpstr>      ประเภทที่  2 สร้างบุญเข้าพรรษา ลดอุบัติเหตุทางถนน ด้วยมาตรการองค์กร</vt:lpstr>
      <vt:lpstr>ภาพนิ่ง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2014-06-17T04:26:44Z</dcterms:created>
  <dcterms:modified xsi:type="dcterms:W3CDTF">2015-07-23T06:41:03Z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TC030310029991</vt:lpwstr>
  </property>
</Properties>
</file>