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Lst>
  <p:notesMasterIdLst>
    <p:notesMasterId r:id="rId38"/>
  </p:notesMasterIdLst>
  <p:sldIdLst>
    <p:sldId id="257" r:id="rId3"/>
    <p:sldId id="1342" r:id="rId4"/>
    <p:sldId id="1347" r:id="rId5"/>
    <p:sldId id="1343" r:id="rId6"/>
    <p:sldId id="1340" r:id="rId7"/>
    <p:sldId id="1353" r:id="rId8"/>
    <p:sldId id="1352" r:id="rId9"/>
    <p:sldId id="1348" r:id="rId10"/>
    <p:sldId id="1351" r:id="rId11"/>
    <p:sldId id="1361" r:id="rId12"/>
    <p:sldId id="1356" r:id="rId13"/>
    <p:sldId id="1344" r:id="rId14"/>
    <p:sldId id="1345" r:id="rId15"/>
    <p:sldId id="1357" r:id="rId16"/>
    <p:sldId id="1354" r:id="rId17"/>
    <p:sldId id="1282" r:id="rId18"/>
    <p:sldId id="1284" r:id="rId19"/>
    <p:sldId id="1355" r:id="rId20"/>
    <p:sldId id="1285" r:id="rId21"/>
    <p:sldId id="1341" r:id="rId22"/>
    <p:sldId id="1370" r:id="rId23"/>
    <p:sldId id="1363" r:id="rId24"/>
    <p:sldId id="1364" r:id="rId25"/>
    <p:sldId id="1362" r:id="rId26"/>
    <p:sldId id="1359" r:id="rId27"/>
    <p:sldId id="1295" r:id="rId28"/>
    <p:sldId id="1331" r:id="rId29"/>
    <p:sldId id="1366" r:id="rId30"/>
    <p:sldId id="1365" r:id="rId31"/>
    <p:sldId id="1338" r:id="rId32"/>
    <p:sldId id="1367" r:id="rId33"/>
    <p:sldId id="1360" r:id="rId34"/>
    <p:sldId id="1369" r:id="rId35"/>
    <p:sldId id="1368" r:id="rId36"/>
    <p:sldId id="970" r:id="rId37"/>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6600FF"/>
    <a:srgbClr val="FF33CC"/>
    <a:srgbClr val="FF9999"/>
    <a:srgbClr val="33CC33"/>
    <a:srgbClr val="9933FF"/>
    <a:srgbClr val="FFCC66"/>
    <a:srgbClr val="CCFF66"/>
    <a:srgbClr val="FF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9661" autoAdjust="0"/>
  </p:normalViewPr>
  <p:slideViewPr>
    <p:cSldViewPr>
      <p:cViewPr varScale="1">
        <p:scale>
          <a:sx n="66" d="100"/>
          <a:sy n="66"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h-TH"/>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h-TH"/>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h-TH"/>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3C1D490-C702-41C6-AB5D-E7A5BBEBAA63}" type="slidenum">
              <a:rPr lang="en-US"/>
              <a:pPr>
                <a:defRPr/>
              </a:pPr>
              <a:t>‹#›</a:t>
            </a:fld>
            <a:endParaRPr 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1pPr>
    <a:lvl2pPr marL="4572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2pPr>
    <a:lvl3pPr marL="9144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3pPr>
    <a:lvl4pPr marL="13716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4pPr>
    <a:lvl5pPr marL="18288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t>รักสามเส้า</a:t>
            </a:r>
            <a:r>
              <a:rPr lang="th-TH" baseline="0" dirty="0" smtClean="0"/>
              <a:t> เหมือน วนิดา กับ พิสมัย และประจักษ์</a:t>
            </a:r>
            <a:endParaRPr lang="th-TH" dirty="0"/>
          </a:p>
        </p:txBody>
      </p:sp>
      <p:sp>
        <p:nvSpPr>
          <p:cNvPr id="4" name="Slide Number Placeholder 3"/>
          <p:cNvSpPr>
            <a:spLocks noGrp="1"/>
          </p:cNvSpPr>
          <p:nvPr>
            <p:ph type="sldNum" sz="quarter" idx="10"/>
          </p:nvPr>
        </p:nvSpPr>
        <p:spPr/>
        <p:txBody>
          <a:bodyPr/>
          <a:lstStyle/>
          <a:p>
            <a:pPr>
              <a:defRPr/>
            </a:pPr>
            <a:fld id="{23C1D490-C702-41C6-AB5D-E7A5BBEBAA63}" type="slidenum">
              <a:rPr lang="en-US" smtClean="0"/>
              <a:pPr>
                <a:defRPr/>
              </a:pPr>
              <a:t>2</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197DBCC-D8F3-4789-BFD2-AFC770AEE0D0}" type="slidenum">
              <a:rPr lang="en-US"/>
              <a:pPr/>
              <a:t>26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b="1"/>
              <a:t>Key Point</a:t>
            </a:r>
          </a:p>
          <a:p>
            <a:r>
              <a:rPr lang="en-US" b="1"/>
              <a:t>Smoking is associated with a significantly increased risk of asymptomatic peripheral vascular disease (PVD).</a:t>
            </a:r>
          </a:p>
          <a:p>
            <a:pPr lvl="1"/>
            <a:r>
              <a:rPr lang="en-US"/>
              <a:t>Hooi et al evaluated 3650 residents of the province of Limburg, The Netherlands, in the Limburg Peripheral Arterial Occlusive Disease (PAOD) study. Participants answered a self-administered questionnaire at their doctor’s office, and ankle-brachial pressure index (ABPI) was assessed by means of a pocket Doppler device and a sphygmomanometer. ABPI was calculated as a ratio of the ankle systolic blood pressure to the highest arm systolic blood pressure. </a:t>
            </a:r>
          </a:p>
          <a:p>
            <a:pPr lvl="1"/>
            <a:r>
              <a:rPr lang="en-US"/>
              <a:t>Subjects were considered as having evidence of PVD when a minimum of 1 leg’s resting ABPI was &lt;0.95 on 2 evaluations within a 1-week interval.</a:t>
            </a:r>
          </a:p>
          <a:p>
            <a:pPr lvl="1"/>
            <a:r>
              <a:rPr lang="en-US"/>
              <a:t>Asymptomatic PVD was defined as the combination of an ABPI &lt;0.95 without symptoms of intermittent claudication.</a:t>
            </a:r>
          </a:p>
          <a:p>
            <a:pPr lvl="1"/>
            <a:r>
              <a:rPr lang="en-US"/>
              <a:t>Among study participants, 458 subjects had PVD. One hundred thirty-eight were symptomatic, 314 were asymptomatic, and 6 had unspecified PVD. Current and ex-smoking were significantly associated with asymptomatic PVD, OR 2.8 (1.9-4.0) and 1.6 (1.1-2.4), respectively. </a:t>
            </a:r>
          </a:p>
        </p:txBody>
      </p:sp>
      <p:sp>
        <p:nvSpPr>
          <p:cNvPr id="129029" name="Text Box 5"/>
          <p:cNvSpPr txBox="1">
            <a:spLocks noChangeArrowheads="1"/>
          </p:cNvSpPr>
          <p:nvPr/>
        </p:nvSpPr>
        <p:spPr bwMode="auto">
          <a:xfrm>
            <a:off x="819480" y="7506013"/>
            <a:ext cx="5304469" cy="497558"/>
          </a:xfrm>
          <a:prstGeom prst="rect">
            <a:avLst/>
          </a:prstGeom>
          <a:noFill/>
          <a:ln w="9525" algn="ctr">
            <a:noFill/>
            <a:miter lim="800000"/>
            <a:headEnd/>
            <a:tailEnd/>
          </a:ln>
          <a:effectLst/>
        </p:spPr>
        <p:txBody>
          <a:bodyPr lIns="26917" tIns="26917" rIns="26917" bIns="26917">
            <a:spAutoFit/>
          </a:bodyPr>
          <a:lstStyle/>
          <a:p>
            <a:pPr indent="3140" algn="just" defTabSz="896583">
              <a:spcBef>
                <a:spcPct val="20000"/>
              </a:spcBef>
            </a:pPr>
            <a:r>
              <a:rPr lang="en-US" sz="900" b="1" dirty="0">
                <a:latin typeface="Times New Roman" pitchFamily="18" charset="0"/>
                <a:cs typeface="Arial" pitchFamily="34" charset="0"/>
              </a:rPr>
              <a:t>Reference</a:t>
            </a:r>
          </a:p>
          <a:p>
            <a:pPr indent="3140" algn="just" defTabSz="896583">
              <a:spcBef>
                <a:spcPct val="20000"/>
              </a:spcBef>
            </a:pPr>
            <a:r>
              <a:rPr lang="en-US" altLang="ja-JP" sz="900" dirty="0" err="1">
                <a:latin typeface="Times New Roman" pitchFamily="18" charset="0"/>
              </a:rPr>
              <a:t>Hooi</a:t>
            </a:r>
            <a:r>
              <a:rPr lang="en-US" altLang="ja-JP" sz="900" dirty="0">
                <a:latin typeface="Times New Roman" pitchFamily="18" charset="0"/>
              </a:rPr>
              <a:t> J, </a:t>
            </a:r>
            <a:r>
              <a:rPr lang="en-US" altLang="ja-JP" sz="900" dirty="0" err="1">
                <a:latin typeface="Times New Roman" pitchFamily="18" charset="0"/>
              </a:rPr>
              <a:t>Stoffers</a:t>
            </a:r>
            <a:r>
              <a:rPr lang="en-US" altLang="ja-JP" sz="900" dirty="0">
                <a:latin typeface="Times New Roman" pitchFamily="18" charset="0"/>
              </a:rPr>
              <a:t> HEJH, </a:t>
            </a:r>
            <a:r>
              <a:rPr lang="en-US" altLang="ja-JP" sz="900" dirty="0" err="1">
                <a:latin typeface="Times New Roman" pitchFamily="18" charset="0"/>
              </a:rPr>
              <a:t>Kester</a:t>
            </a:r>
            <a:r>
              <a:rPr lang="en-US" altLang="ja-JP" sz="900" dirty="0">
                <a:latin typeface="Times New Roman" pitchFamily="18" charset="0"/>
              </a:rPr>
              <a:t> A, et al. Risk factors and cardiovascular diseases associated with asymptomatic peripheral arterial occlusive disease: the Limburg PAOD study. </a:t>
            </a:r>
            <a:r>
              <a:rPr lang="en-US" altLang="ja-JP" sz="900" i="1" dirty="0">
                <a:latin typeface="Times New Roman" pitchFamily="18" charset="0"/>
              </a:rPr>
              <a:t>Scand J Prim Health Care.</a:t>
            </a:r>
            <a:r>
              <a:rPr lang="en-US" altLang="ja-JP" sz="900" dirty="0">
                <a:latin typeface="Times New Roman" pitchFamily="18" charset="0"/>
              </a:rPr>
              <a:t> 1998;16:177-182.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C511B95-1F9A-40C7-804D-101D4A922466}" type="slidenum">
              <a:rPr lang="en-US"/>
              <a:pPr/>
              <a:t>27</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xfrm>
            <a:off x="753036" y="3717874"/>
            <a:ext cx="5369331" cy="2134536"/>
          </a:xfrm>
        </p:spPr>
        <p:txBody>
          <a:bodyPr/>
          <a:lstStyle/>
          <a:p>
            <a:r>
              <a:rPr lang="en-US" b="1"/>
              <a:t>Key Point</a:t>
            </a:r>
          </a:p>
          <a:p>
            <a:r>
              <a:rPr lang="en-US" b="1"/>
              <a:t>Risk of acute MI associated with smoking is significantly reduced within a few years of quitting</a:t>
            </a:r>
            <a:r>
              <a:rPr lang="en-US"/>
              <a:t>. </a:t>
            </a:r>
          </a:p>
          <a:p>
            <a:pPr lvl="1"/>
            <a:r>
              <a:rPr lang="en-US"/>
              <a:t>Teo et al evaluated 12,461 cases of first acute MI and 14,637 age-matched and sex-matched controls in the international, multicenter INTERHEART study. Trained staff administered a questionnaire to both cases and controls in which participants were asked detailed questions about their smoking status.</a:t>
            </a:r>
          </a:p>
          <a:p>
            <a:pPr lvl="1"/>
            <a:r>
              <a:rPr lang="en-US"/>
              <a:t>Risk of acute MI associated with smoking was markedly reduced within a few years of quitting. Risk of acute MI decreased progressively with time since becoming abstinent; however, some increased risk persisted, even in those who had quit more than 20 years prior.</a:t>
            </a:r>
          </a:p>
        </p:txBody>
      </p:sp>
      <p:sp>
        <p:nvSpPr>
          <p:cNvPr id="271364" name="Text Box 4"/>
          <p:cNvSpPr txBox="1">
            <a:spLocks noChangeArrowheads="1"/>
          </p:cNvSpPr>
          <p:nvPr/>
        </p:nvSpPr>
        <p:spPr bwMode="auto">
          <a:xfrm>
            <a:off x="819480" y="8141533"/>
            <a:ext cx="5304469" cy="636057"/>
          </a:xfrm>
          <a:prstGeom prst="rect">
            <a:avLst/>
          </a:prstGeom>
          <a:noFill/>
          <a:ln w="9525" algn="ctr">
            <a:noFill/>
            <a:miter lim="800000"/>
            <a:headEnd/>
            <a:tailEnd/>
          </a:ln>
          <a:effectLst/>
        </p:spPr>
        <p:txBody>
          <a:bodyPr lIns="26917" tIns="26917" rIns="26917" bIns="26917">
            <a:spAutoFit/>
          </a:bodyPr>
          <a:lstStyle/>
          <a:p>
            <a:pPr algn="just" defTabSz="896583">
              <a:spcBef>
                <a:spcPct val="20000"/>
              </a:spcBef>
            </a:pPr>
            <a:r>
              <a:rPr lang="en-US" sz="900" b="1" dirty="0">
                <a:latin typeface="Times New Roman" pitchFamily="18" charset="0"/>
                <a:cs typeface="Arial" pitchFamily="34" charset="0"/>
              </a:rPr>
              <a:t>Reference</a:t>
            </a:r>
          </a:p>
          <a:p>
            <a:pPr algn="just" defTabSz="896583">
              <a:spcBef>
                <a:spcPct val="20000"/>
              </a:spcBef>
            </a:pPr>
            <a:r>
              <a:rPr lang="en-US" altLang="ja-JP" sz="900" dirty="0" err="1">
                <a:latin typeface="Times New Roman" pitchFamily="18" charset="0"/>
              </a:rPr>
              <a:t>Teo</a:t>
            </a:r>
            <a:r>
              <a:rPr lang="en-US" altLang="ja-JP" sz="900" dirty="0">
                <a:latin typeface="Times New Roman" pitchFamily="18" charset="0"/>
              </a:rPr>
              <a:t> KK, </a:t>
            </a:r>
            <a:r>
              <a:rPr lang="en-US" altLang="ja-JP" sz="900" dirty="0" err="1">
                <a:latin typeface="Times New Roman" pitchFamily="18" charset="0"/>
              </a:rPr>
              <a:t>Ounpuu</a:t>
            </a:r>
            <a:r>
              <a:rPr lang="en-US" altLang="ja-JP" sz="900" dirty="0">
                <a:latin typeface="Times New Roman" pitchFamily="18" charset="0"/>
              </a:rPr>
              <a:t> S, </a:t>
            </a:r>
            <a:r>
              <a:rPr lang="en-US" altLang="ja-JP" sz="900" dirty="0" err="1">
                <a:latin typeface="Times New Roman" pitchFamily="18" charset="0"/>
              </a:rPr>
              <a:t>Hawken</a:t>
            </a:r>
            <a:r>
              <a:rPr lang="en-US" altLang="ja-JP" sz="900" dirty="0">
                <a:latin typeface="Times New Roman" pitchFamily="18" charset="0"/>
              </a:rPr>
              <a:t> S, et al, on behalf of the INTERHEART Study Investigators. Tobacco use and risk of myocardial infarction in 52 countries in the INTERHEART study: a case-control study. </a:t>
            </a:r>
            <a:r>
              <a:rPr lang="en-US" altLang="ja-JP" sz="900" i="1" dirty="0">
                <a:latin typeface="Times New Roman" pitchFamily="18" charset="0"/>
              </a:rPr>
              <a:t>Lancet.</a:t>
            </a:r>
            <a:r>
              <a:rPr lang="en-US" altLang="ja-JP" sz="900" dirty="0">
                <a:latin typeface="Times New Roman" pitchFamily="18" charset="0"/>
              </a:rPr>
              <a:t> 2006;368:</a:t>
            </a:r>
            <a:br>
              <a:rPr lang="en-US" altLang="ja-JP" sz="900" dirty="0">
                <a:latin typeface="Times New Roman" pitchFamily="18" charset="0"/>
              </a:rPr>
            </a:br>
            <a:r>
              <a:rPr lang="en-US" altLang="ja-JP" sz="900" dirty="0">
                <a:latin typeface="Times New Roman" pitchFamily="18" charset="0"/>
              </a:rPr>
              <a:t>647-658.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478C71-7D7D-437D-8FCD-2227FBD5C532}" type="slidenum">
              <a:rPr lang="en-US"/>
              <a:pPr/>
              <a:t>28</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753036" y="3717874"/>
            <a:ext cx="5369331" cy="3143250"/>
          </a:xfrm>
        </p:spPr>
        <p:txBody>
          <a:bodyPr/>
          <a:lstStyle/>
          <a:p>
            <a:r>
              <a:rPr lang="en-US" b="1"/>
              <a:t>Key Point</a:t>
            </a:r>
          </a:p>
          <a:p>
            <a:r>
              <a:rPr lang="en-US" b="1"/>
              <a:t>Enactment of smoke-free ordinances results in significant reductions in hospital admission rates for acute MI.</a:t>
            </a:r>
          </a:p>
          <a:p>
            <a:pPr lvl="1"/>
            <a:r>
              <a:rPr lang="en-US"/>
              <a:t>Bartecchi et al completed an observational study to determine the effects of a citywide smoking ordinance in Pueblo, Colorado, 1.5 years after the enactment of the ordinance. The ordinance prohibited smoking inside the workplace and all buildings open to the public. The study compared acute MI rates in Pueblo City before and after ordinance enactment. The authors also compared acute MI in Pueblo City to rates in El Paso County, Colorado. El Paso County is a geographically isolated community similar to Pueblo that served as an external control because the smoking ordinance was not enacted there. </a:t>
            </a:r>
          </a:p>
          <a:p>
            <a:pPr lvl="1"/>
            <a:r>
              <a:rPr lang="en-US"/>
              <a:t>A 23% reduction in acute MI hospitalizations was observed (RR=0.73; 95% CI, 0.63-0.85) in Pueblo City following the enactment of the ordinance, while there was no significant change in the external control, El Paso County (RR=0.97; 95% CI, 0.89-1.06). There were 257 and 187 acute MI hospitalization counts per 100,000 person years in Pueblo City before and after enactment of the ordinance, respectively. The number of acute MI hospitalizations were significantly reduced after enactment of the ordinance; </a:t>
            </a:r>
            <a:r>
              <a:rPr lang="en-US" i="1"/>
              <a:t>P</a:t>
            </a:r>
            <a:r>
              <a:rPr lang="en-US"/>
              <a:t>&lt;.001.</a:t>
            </a:r>
          </a:p>
        </p:txBody>
      </p:sp>
      <p:sp>
        <p:nvSpPr>
          <p:cNvPr id="273412" name="Text Box 4"/>
          <p:cNvSpPr txBox="1">
            <a:spLocks noChangeArrowheads="1"/>
          </p:cNvSpPr>
          <p:nvPr/>
        </p:nvSpPr>
        <p:spPr bwMode="auto">
          <a:xfrm>
            <a:off x="819480" y="8141533"/>
            <a:ext cx="5304469" cy="497558"/>
          </a:xfrm>
          <a:prstGeom prst="rect">
            <a:avLst/>
          </a:prstGeom>
          <a:noFill/>
          <a:ln w="9525" algn="ctr">
            <a:noFill/>
            <a:miter lim="800000"/>
            <a:headEnd/>
            <a:tailEnd/>
          </a:ln>
          <a:effectLst/>
        </p:spPr>
        <p:txBody>
          <a:bodyPr lIns="26917" tIns="26917" rIns="26917" bIns="26917">
            <a:spAutoFit/>
          </a:bodyPr>
          <a:lstStyle/>
          <a:p>
            <a:pPr algn="just" defTabSz="896583">
              <a:spcBef>
                <a:spcPct val="20000"/>
              </a:spcBef>
            </a:pPr>
            <a:r>
              <a:rPr lang="en-US" sz="900" b="1" dirty="0">
                <a:latin typeface="Times New Roman" pitchFamily="18" charset="0"/>
                <a:cs typeface="Arial" pitchFamily="34" charset="0"/>
              </a:rPr>
              <a:t>Reference</a:t>
            </a:r>
          </a:p>
          <a:p>
            <a:pPr algn="just" defTabSz="896583">
              <a:spcBef>
                <a:spcPct val="20000"/>
              </a:spcBef>
            </a:pPr>
            <a:r>
              <a:rPr lang="en-US" altLang="ja-JP" sz="900" dirty="0" err="1">
                <a:latin typeface="Times New Roman" pitchFamily="18" charset="0"/>
              </a:rPr>
              <a:t>Bartecchi</a:t>
            </a:r>
            <a:r>
              <a:rPr lang="en-US" altLang="ja-JP" sz="900" dirty="0">
                <a:latin typeface="Times New Roman" pitchFamily="18" charset="0"/>
              </a:rPr>
              <a:t> C, </a:t>
            </a:r>
            <a:r>
              <a:rPr lang="en-US" altLang="ja-JP" sz="900" dirty="0" err="1">
                <a:latin typeface="Times New Roman" pitchFamily="18" charset="0"/>
              </a:rPr>
              <a:t>Alsever</a:t>
            </a:r>
            <a:r>
              <a:rPr lang="en-US" altLang="ja-JP" sz="900" dirty="0">
                <a:latin typeface="Times New Roman" pitchFamily="18" charset="0"/>
              </a:rPr>
              <a:t> RN, </a:t>
            </a:r>
            <a:r>
              <a:rPr lang="en-US" altLang="ja-JP" sz="900" dirty="0" err="1">
                <a:latin typeface="Times New Roman" pitchFamily="18" charset="0"/>
              </a:rPr>
              <a:t>Nevin</a:t>
            </a:r>
            <a:r>
              <a:rPr lang="en-US" altLang="ja-JP" sz="900" dirty="0">
                <a:latin typeface="Times New Roman" pitchFamily="18" charset="0"/>
              </a:rPr>
              <a:t>-Woods C, et al. Reduction in the incidence of acute myocardial infarction associated with a citywide smoking ordinance. </a:t>
            </a:r>
            <a:r>
              <a:rPr lang="en-US" altLang="ja-JP" sz="900" i="1" dirty="0">
                <a:latin typeface="Times New Roman" pitchFamily="18" charset="0"/>
              </a:rPr>
              <a:t>Circulation</a:t>
            </a:r>
            <a:r>
              <a:rPr lang="en-US" altLang="ja-JP" sz="900" dirty="0">
                <a:latin typeface="Times New Roman" pitchFamily="18" charset="0"/>
              </a:rPr>
              <a:t>. 2006;114;1490-1496.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E21C84-3AD9-4D4E-9B4B-EA66E39AF0CE}" type="slidenum">
              <a:rPr lang="en-US"/>
              <a:pPr/>
              <a:t>29</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753036" y="3717874"/>
            <a:ext cx="5369331" cy="3093282"/>
          </a:xfrm>
        </p:spPr>
        <p:txBody>
          <a:bodyPr/>
          <a:lstStyle/>
          <a:p>
            <a:r>
              <a:rPr lang="en-US" b="1" dirty="0"/>
              <a:t>Key Point</a:t>
            </a:r>
          </a:p>
          <a:p>
            <a:r>
              <a:rPr lang="en-US" b="1" dirty="0"/>
              <a:t>Persistent smokers had a significantly greater risk of overall mortality after </a:t>
            </a:r>
            <a:r>
              <a:rPr lang="en-US" b="1" dirty="0" err="1"/>
              <a:t>p</a:t>
            </a:r>
            <a:r>
              <a:rPr lang="en-US" sz="1000" b="1" dirty="0" err="1"/>
              <a:t>ercutaneous</a:t>
            </a:r>
            <a:r>
              <a:rPr lang="en-US" sz="1000" b="1" dirty="0"/>
              <a:t> coronary revascularization</a:t>
            </a:r>
            <a:r>
              <a:rPr lang="en-US" b="1" dirty="0"/>
              <a:t>.</a:t>
            </a:r>
          </a:p>
          <a:p>
            <a:pPr lvl="1"/>
            <a:r>
              <a:rPr lang="en-US" dirty="0"/>
              <a:t>Patients (N=6600) who underwent </a:t>
            </a:r>
            <a:r>
              <a:rPr lang="en-US" dirty="0" err="1"/>
              <a:t>p</a:t>
            </a:r>
            <a:r>
              <a:rPr lang="en-US" sz="1000" dirty="0" err="1"/>
              <a:t>ercutaneous</a:t>
            </a:r>
            <a:r>
              <a:rPr lang="en-US" sz="1000" dirty="0"/>
              <a:t> coronary revascularization</a:t>
            </a:r>
            <a:r>
              <a:rPr lang="en-US" dirty="0"/>
              <a:t> at the Mayo Clinic from 1979 through 1995 were followed for up to 16 years by </a:t>
            </a:r>
            <a:r>
              <a:rPr lang="en-US" dirty="0" err="1"/>
              <a:t>Hasdai</a:t>
            </a:r>
            <a:r>
              <a:rPr lang="en-US" dirty="0"/>
              <a:t> et al. Patients were questioned about their smoking status at baseline and follow-up. Study population was divided into 4 groups on the basis of smoking status at baseline: nonsmokers, defined as patients who had never smoked cigarettes regularly; ex-smokers, who had quit smoking a minimum of 6 months before the procedure; quitters, those who had permanently quit smoking immediately after the procedure; and persistent smokers, who smoked before and after the procedure.</a:t>
            </a:r>
          </a:p>
          <a:p>
            <a:pPr lvl="1"/>
            <a:r>
              <a:rPr lang="en-US" dirty="0"/>
              <a:t>The study end points were death from any cause, Q-wave acute myocardial infarction or severe angina, and the need for coronary artery bypass grafting or repeated </a:t>
            </a:r>
            <a:r>
              <a:rPr lang="en-US" dirty="0" err="1"/>
              <a:t>p</a:t>
            </a:r>
            <a:r>
              <a:rPr lang="en-US" sz="1000" dirty="0" err="1"/>
              <a:t>ercutaneous</a:t>
            </a:r>
            <a:r>
              <a:rPr lang="en-US" sz="1000" dirty="0"/>
              <a:t> coronary revascularization</a:t>
            </a:r>
            <a:r>
              <a:rPr lang="en-US" dirty="0"/>
              <a:t>. </a:t>
            </a:r>
          </a:p>
          <a:p>
            <a:pPr lvl="1"/>
            <a:r>
              <a:rPr lang="en-US" dirty="0"/>
              <a:t>After adjusting for significant differences in baseline variables, risk of death from all causes among persistent smokers was compared with risk among quitters. Persistent smokers had significantly greater risk of overall mortality (RR, 1.44; 95% CI, 1.02-2.11). The estimated survival curves diverged soon after the initial revascularization procedure. The difference between the curves continued to increase throughout the follow-up period. </a:t>
            </a:r>
          </a:p>
          <a:p>
            <a:endParaRPr lang="en-US" dirty="0"/>
          </a:p>
        </p:txBody>
      </p:sp>
      <p:sp>
        <p:nvSpPr>
          <p:cNvPr id="277508" name="Text Box 4"/>
          <p:cNvSpPr txBox="1">
            <a:spLocks noChangeArrowheads="1"/>
          </p:cNvSpPr>
          <p:nvPr/>
        </p:nvSpPr>
        <p:spPr bwMode="auto">
          <a:xfrm>
            <a:off x="819480" y="8141533"/>
            <a:ext cx="5304469" cy="497558"/>
          </a:xfrm>
          <a:prstGeom prst="rect">
            <a:avLst/>
          </a:prstGeom>
          <a:noFill/>
          <a:ln w="9525" algn="ctr">
            <a:noFill/>
            <a:miter lim="800000"/>
            <a:headEnd/>
            <a:tailEnd/>
          </a:ln>
          <a:effectLst/>
        </p:spPr>
        <p:txBody>
          <a:bodyPr lIns="26917" tIns="26917" rIns="26917" bIns="26917">
            <a:spAutoFit/>
          </a:bodyPr>
          <a:lstStyle/>
          <a:p>
            <a:pPr algn="just" defTabSz="896583">
              <a:spcBef>
                <a:spcPct val="20000"/>
              </a:spcBef>
            </a:pPr>
            <a:r>
              <a:rPr lang="en-US" sz="900" b="1" dirty="0">
                <a:latin typeface="Times New Roman" pitchFamily="18" charset="0"/>
                <a:cs typeface="Arial" pitchFamily="34" charset="0"/>
              </a:rPr>
              <a:t>Reference</a:t>
            </a:r>
          </a:p>
          <a:p>
            <a:pPr algn="just" defTabSz="896583">
              <a:spcBef>
                <a:spcPct val="20000"/>
              </a:spcBef>
            </a:pPr>
            <a:r>
              <a:rPr lang="en-US" altLang="ja-JP" sz="900" dirty="0" err="1">
                <a:latin typeface="Times New Roman" pitchFamily="18" charset="0"/>
              </a:rPr>
              <a:t>Hasdai</a:t>
            </a:r>
            <a:r>
              <a:rPr lang="en-US" altLang="ja-JP" sz="900" dirty="0">
                <a:latin typeface="Times New Roman" pitchFamily="18" charset="0"/>
              </a:rPr>
              <a:t> D, Garratt KN, Grill DE, </a:t>
            </a:r>
            <a:r>
              <a:rPr lang="en-US" altLang="ja-JP" sz="900" dirty="0" err="1">
                <a:latin typeface="Times New Roman" pitchFamily="18" charset="0"/>
              </a:rPr>
              <a:t>Lerman</a:t>
            </a:r>
            <a:r>
              <a:rPr lang="en-US" altLang="ja-JP" sz="900" dirty="0">
                <a:latin typeface="Times New Roman" pitchFamily="18" charset="0"/>
              </a:rPr>
              <a:t> A, Holmes DR Jr. Effect of smoking status on the long-term outcome after successful </a:t>
            </a:r>
            <a:r>
              <a:rPr lang="en-US" altLang="ja-JP" sz="900" dirty="0" err="1">
                <a:latin typeface="Times New Roman" pitchFamily="18" charset="0"/>
              </a:rPr>
              <a:t>percutaneous</a:t>
            </a:r>
            <a:r>
              <a:rPr lang="en-US" altLang="ja-JP" sz="900" dirty="0">
                <a:latin typeface="Times New Roman" pitchFamily="18" charset="0"/>
              </a:rPr>
              <a:t> coronary revascularization. </a:t>
            </a:r>
            <a:r>
              <a:rPr lang="en-US" altLang="ja-JP" sz="900" i="1" dirty="0">
                <a:latin typeface="Times New Roman" pitchFamily="18" charset="0"/>
              </a:rPr>
              <a:t>N </a:t>
            </a:r>
            <a:r>
              <a:rPr lang="en-US" altLang="ja-JP" sz="900" i="1" dirty="0" err="1">
                <a:latin typeface="Times New Roman" pitchFamily="18" charset="0"/>
              </a:rPr>
              <a:t>Engl</a:t>
            </a:r>
            <a:r>
              <a:rPr lang="en-US" altLang="ja-JP" sz="900" i="1" dirty="0">
                <a:latin typeface="Times New Roman" pitchFamily="18" charset="0"/>
              </a:rPr>
              <a:t> J Med.</a:t>
            </a:r>
            <a:r>
              <a:rPr lang="en-US" altLang="ja-JP" sz="900" dirty="0">
                <a:latin typeface="Times New Roman" pitchFamily="18" charset="0"/>
              </a:rPr>
              <a:t> 1997;336(11):755-761.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936A79-1A98-4FFE-A33B-777DCE3A854C}" type="slidenum">
              <a:rPr lang="en-US"/>
              <a:pPr/>
              <a:t>30</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753036" y="3717874"/>
            <a:ext cx="5369331" cy="5280910"/>
          </a:xfrm>
        </p:spPr>
        <p:txBody>
          <a:bodyPr/>
          <a:lstStyle/>
          <a:p>
            <a:pPr>
              <a:spcBef>
                <a:spcPct val="25000"/>
              </a:spcBef>
            </a:pPr>
            <a:r>
              <a:rPr lang="en-US" sz="1000" b="1" dirty="0"/>
              <a:t>Smoking cessation is associated with multiple short- and long-term cardiovascular benefits.</a:t>
            </a:r>
          </a:p>
          <a:p>
            <a:pPr>
              <a:spcBef>
                <a:spcPct val="25000"/>
              </a:spcBef>
            </a:pPr>
            <a:r>
              <a:rPr lang="en-US" sz="1000" dirty="0" err="1"/>
              <a:t>Twardella</a:t>
            </a:r>
            <a:r>
              <a:rPr lang="en-US" sz="1000" dirty="0"/>
              <a:t> D, </a:t>
            </a:r>
            <a:r>
              <a:rPr lang="en-US" sz="1000" dirty="0" err="1"/>
              <a:t>Kupper-Nybelen</a:t>
            </a:r>
            <a:r>
              <a:rPr lang="en-US" sz="1000" dirty="0"/>
              <a:t> J, </a:t>
            </a:r>
            <a:r>
              <a:rPr lang="en-US" sz="1000" dirty="0" err="1"/>
              <a:t>Rothenbacher</a:t>
            </a:r>
            <a:r>
              <a:rPr lang="en-US" sz="1000" dirty="0"/>
              <a:t> D, </a:t>
            </a:r>
            <a:r>
              <a:rPr lang="en-US" sz="1000" dirty="0" err="1"/>
              <a:t>Hahmann</a:t>
            </a:r>
            <a:r>
              <a:rPr lang="en-US" sz="1000" dirty="0"/>
              <a:t> H, </a:t>
            </a:r>
            <a:r>
              <a:rPr lang="en-US" sz="1000" dirty="0" err="1"/>
              <a:t>Wusten</a:t>
            </a:r>
            <a:r>
              <a:rPr lang="en-US" sz="1000" dirty="0"/>
              <a:t> B, Brenner H. Short-term benefit of smoking cessation in patients with coronary heart disease: estimates based on self-reported smoking data and serum </a:t>
            </a:r>
            <a:r>
              <a:rPr lang="en-US" sz="1000" dirty="0" err="1"/>
              <a:t>cotinine</a:t>
            </a:r>
            <a:r>
              <a:rPr lang="en-US" sz="1000" dirty="0"/>
              <a:t> measurements. </a:t>
            </a:r>
            <a:r>
              <a:rPr lang="en-US" sz="1000" i="1" dirty="0" err="1"/>
              <a:t>Eur</a:t>
            </a:r>
            <a:r>
              <a:rPr lang="en-US" sz="1000" i="1" dirty="0"/>
              <a:t> Heart J</a:t>
            </a:r>
            <a:r>
              <a:rPr lang="en-US" sz="1000" dirty="0"/>
              <a:t>. 2004;25(23):2101-2108.</a:t>
            </a:r>
            <a:endParaRPr lang="da-DK" sz="1000" dirty="0"/>
          </a:p>
          <a:p>
            <a:pPr>
              <a:spcBef>
                <a:spcPct val="25000"/>
              </a:spcBef>
            </a:pPr>
            <a:r>
              <a:rPr lang="pt-BR" sz="1000" dirty="0"/>
              <a:t>Morita J, Ikeda H, Haramaki N, Eguchi H, Imasizumi T. </a:t>
            </a:r>
            <a:r>
              <a:rPr lang="en-US" sz="1000" dirty="0"/>
              <a:t>Only two-week smoking cessation improves platelet </a:t>
            </a:r>
            <a:r>
              <a:rPr lang="en-US" sz="1000" dirty="0" err="1"/>
              <a:t>aggregability</a:t>
            </a:r>
            <a:r>
              <a:rPr lang="en-US" sz="1000" dirty="0"/>
              <a:t> and </a:t>
            </a:r>
            <a:r>
              <a:rPr lang="en-US" sz="1000" dirty="0" err="1"/>
              <a:t>intraplatelet</a:t>
            </a:r>
            <a:r>
              <a:rPr lang="en-US" sz="1000" dirty="0"/>
              <a:t> </a:t>
            </a:r>
            <a:r>
              <a:rPr lang="en-US" sz="1000" dirty="0" err="1"/>
              <a:t>redox</a:t>
            </a:r>
            <a:r>
              <a:rPr lang="en-US" sz="1000" dirty="0"/>
              <a:t> imbalance of long-term smokers. </a:t>
            </a:r>
            <a:r>
              <a:rPr lang="en-US" sz="1000" i="1" dirty="0"/>
              <a:t>J Am </a:t>
            </a:r>
            <a:r>
              <a:rPr lang="en-US" sz="1000" i="1" dirty="0" err="1"/>
              <a:t>Coll</a:t>
            </a:r>
            <a:r>
              <a:rPr lang="en-US" sz="1000" i="1" dirty="0"/>
              <a:t> </a:t>
            </a:r>
            <a:r>
              <a:rPr lang="en-US" sz="1000" i="1" dirty="0" err="1"/>
              <a:t>Cardiol</a:t>
            </a:r>
            <a:r>
              <a:rPr lang="en-US" sz="1000" dirty="0"/>
              <a:t>. 2005;45(4):589-594.	</a:t>
            </a:r>
          </a:p>
          <a:p>
            <a:pPr>
              <a:spcBef>
                <a:spcPct val="25000"/>
              </a:spcBef>
            </a:pPr>
            <a:r>
              <a:rPr lang="en-US" sz="1000" dirty="0"/>
              <a:t>Oren S, </a:t>
            </a:r>
            <a:r>
              <a:rPr lang="en-US" sz="1000" dirty="0" err="1"/>
              <a:t>Isakov</a:t>
            </a:r>
            <a:r>
              <a:rPr lang="en-US" sz="1000" dirty="0"/>
              <a:t> I, </a:t>
            </a:r>
            <a:r>
              <a:rPr lang="en-US" sz="1000" dirty="0" err="1"/>
              <a:t>Golzman</a:t>
            </a:r>
            <a:r>
              <a:rPr lang="en-US" sz="1000" dirty="0"/>
              <a:t> B, et al. The influence of smoking cessation on </a:t>
            </a:r>
            <a:r>
              <a:rPr lang="en-US" sz="1000" dirty="0" err="1"/>
              <a:t>hemodynamics</a:t>
            </a:r>
            <a:r>
              <a:rPr lang="en-US" sz="1000" dirty="0"/>
              <a:t> and arterial compliance. </a:t>
            </a:r>
            <a:r>
              <a:rPr lang="en-US" sz="1000" i="1" dirty="0" err="1"/>
              <a:t>Angiology</a:t>
            </a:r>
            <a:r>
              <a:rPr lang="en-US" sz="1000" dirty="0"/>
              <a:t>. 2006;57(5):564-568.</a:t>
            </a:r>
            <a:endParaRPr lang="da-DK" sz="1000" dirty="0"/>
          </a:p>
          <a:p>
            <a:pPr>
              <a:spcBef>
                <a:spcPct val="25000"/>
              </a:spcBef>
            </a:pPr>
            <a:r>
              <a:rPr lang="de-DE" sz="1000" dirty="0"/>
              <a:t>Terres W, Becker P, Rosenberg A. </a:t>
            </a:r>
            <a:r>
              <a:rPr lang="en-US" sz="1000" dirty="0"/>
              <a:t>Changed in cardiovascular risk profile during the cessation of smoking. </a:t>
            </a:r>
            <a:r>
              <a:rPr lang="en-US" sz="1000" i="1" dirty="0"/>
              <a:t>Am J Med</a:t>
            </a:r>
            <a:r>
              <a:rPr lang="en-US" sz="1000" dirty="0"/>
              <a:t>. 1994;97:242-249.</a:t>
            </a:r>
            <a:endParaRPr lang="da-DK" sz="1000" dirty="0"/>
          </a:p>
          <a:p>
            <a:pPr>
              <a:spcBef>
                <a:spcPct val="25000"/>
              </a:spcBef>
            </a:pPr>
            <a:r>
              <a:rPr lang="en-US" sz="1000" dirty="0"/>
              <a:t>Nilsson P, Lundgren H, </a:t>
            </a:r>
            <a:r>
              <a:rPr lang="en-US" sz="1000" dirty="0" err="1"/>
              <a:t>Söderström</a:t>
            </a:r>
            <a:r>
              <a:rPr lang="en-US" sz="1000" dirty="0"/>
              <a:t> M, </a:t>
            </a:r>
            <a:r>
              <a:rPr lang="en-US" sz="1000" dirty="0" err="1"/>
              <a:t>Fagerström</a:t>
            </a:r>
            <a:r>
              <a:rPr lang="en-US" sz="1000" dirty="0"/>
              <a:t> K-O, Nilsson-</a:t>
            </a:r>
            <a:r>
              <a:rPr lang="en-US" sz="1000" dirty="0" err="1"/>
              <a:t>Ehle</a:t>
            </a:r>
            <a:r>
              <a:rPr lang="en-US" sz="1000" dirty="0"/>
              <a:t> P. Effects of smoking cessation on insulin and cardiovascular risk factors</a:t>
            </a:r>
            <a:r>
              <a:rPr lang="en-US" sz="1000" dirty="0">
                <a:cs typeface="Times New Roman" pitchFamily="18" charset="0"/>
              </a:rPr>
              <a:t>—</a:t>
            </a:r>
            <a:r>
              <a:rPr lang="en-US" sz="1000" dirty="0"/>
              <a:t>a controlled study of 4 months' duration. </a:t>
            </a:r>
            <a:br>
              <a:rPr lang="en-US" sz="1000" dirty="0"/>
            </a:br>
            <a:r>
              <a:rPr lang="en-US" sz="1000" i="1" dirty="0"/>
              <a:t>J Intern Med</a:t>
            </a:r>
            <a:r>
              <a:rPr lang="en-US" sz="1000" dirty="0"/>
              <a:t>. 1996;240(4):189-194.	</a:t>
            </a:r>
          </a:p>
          <a:p>
            <a:pPr>
              <a:spcBef>
                <a:spcPct val="25000"/>
              </a:spcBef>
            </a:pPr>
            <a:r>
              <a:rPr lang="en-US" sz="1000" dirty="0"/>
              <a:t>Peters R, Brooks M, Todd L, </a:t>
            </a:r>
            <a:r>
              <a:rPr lang="en-US" sz="1000" dirty="0" err="1"/>
              <a:t>Liebson</a:t>
            </a:r>
            <a:r>
              <a:rPr lang="en-US" sz="1000" dirty="0"/>
              <a:t> P, </a:t>
            </a:r>
            <a:r>
              <a:rPr lang="en-US" sz="1000" dirty="0" err="1"/>
              <a:t>Wilhelmsen</a:t>
            </a:r>
            <a:r>
              <a:rPr lang="en-US" sz="1000" dirty="0"/>
              <a:t> L; The Cardiac Arrhythmia Suppression Trial (CAST) Investigators. Smoking cessation and arrhythmic death: the CAST experience. </a:t>
            </a:r>
            <a:r>
              <a:rPr lang="en-US" sz="1000" i="1" dirty="0"/>
              <a:t>J Am </a:t>
            </a:r>
            <a:r>
              <a:rPr lang="en-US" sz="1000" i="1" dirty="0" err="1"/>
              <a:t>Coll</a:t>
            </a:r>
            <a:r>
              <a:rPr lang="en-US" sz="1000" i="1" dirty="0"/>
              <a:t> </a:t>
            </a:r>
            <a:r>
              <a:rPr lang="en-US" sz="1000" i="1" dirty="0" err="1"/>
              <a:t>Cardiol</a:t>
            </a:r>
            <a:r>
              <a:rPr lang="en-US" sz="1000" dirty="0"/>
              <a:t>. 1995;26:1287-1292.</a:t>
            </a:r>
            <a:r>
              <a:rPr lang="pt-BR" sz="1000" dirty="0"/>
              <a:t>	</a:t>
            </a:r>
          </a:p>
          <a:p>
            <a:pPr>
              <a:spcBef>
                <a:spcPct val="25000"/>
              </a:spcBef>
            </a:pPr>
            <a:r>
              <a:rPr lang="pt-BR" sz="1000" dirty="0"/>
              <a:t>Rea TD, Heckbert SP, Kaplan RC, Smith NL, Lemaitre RN, Psaty BM. </a:t>
            </a:r>
            <a:r>
              <a:rPr lang="en-US" sz="1000" dirty="0"/>
              <a:t>Smoking status and risk for recurrent events after myocardial infarction. </a:t>
            </a:r>
            <a:r>
              <a:rPr lang="en-US" sz="1000" i="1" dirty="0"/>
              <a:t>Ann Intern Med</a:t>
            </a:r>
            <a:r>
              <a:rPr lang="en-US" sz="1000" dirty="0"/>
              <a:t>. 2002;137:494-500.	</a:t>
            </a:r>
          </a:p>
          <a:p>
            <a:pPr>
              <a:spcBef>
                <a:spcPct val="25000"/>
              </a:spcBef>
            </a:pPr>
            <a:r>
              <a:rPr lang="en-US" sz="1000" dirty="0" err="1"/>
              <a:t>Hasdai</a:t>
            </a:r>
            <a:r>
              <a:rPr lang="en-US" sz="1000" dirty="0"/>
              <a:t> D, Garratt K, Grill D, </a:t>
            </a:r>
            <a:r>
              <a:rPr lang="en-US" sz="1000" dirty="0" err="1"/>
              <a:t>Lerman</a:t>
            </a:r>
            <a:r>
              <a:rPr lang="en-US" sz="1000" dirty="0"/>
              <a:t> A, Holmes D. Effect of smoking status on the long-term outcome after successful </a:t>
            </a:r>
            <a:r>
              <a:rPr lang="en-US" sz="1000" dirty="0" err="1"/>
              <a:t>percutaneous</a:t>
            </a:r>
            <a:r>
              <a:rPr lang="en-US" sz="1000" dirty="0"/>
              <a:t> coronary revascularization. </a:t>
            </a:r>
            <a:r>
              <a:rPr lang="en-US" sz="1000" i="1" dirty="0"/>
              <a:t>N </a:t>
            </a:r>
            <a:r>
              <a:rPr lang="en-US" sz="1000" i="1" dirty="0" err="1"/>
              <a:t>Engl</a:t>
            </a:r>
            <a:r>
              <a:rPr lang="en-US" sz="1000" i="1" dirty="0"/>
              <a:t> J Med</a:t>
            </a:r>
            <a:r>
              <a:rPr lang="en-US" sz="1000" dirty="0"/>
              <a:t>. 1997;336:755-761</a:t>
            </a:r>
          </a:p>
          <a:p>
            <a:pPr>
              <a:spcBef>
                <a:spcPct val="25000"/>
              </a:spcBef>
            </a:pPr>
            <a:r>
              <a:rPr lang="nl-NL" sz="1000" dirty="0"/>
              <a:t>van Domburg RT, Meeter K, van Berkel DFM, Veldkamp RF, van Herwerden LA, Bogers JAJC. </a:t>
            </a:r>
            <a:r>
              <a:rPr lang="en-US" sz="1000" dirty="0"/>
              <a:t>Smoking cessation reduces mortality after coronary artery bypass surgery: a 20-year follow-up study. </a:t>
            </a:r>
            <a:r>
              <a:rPr lang="en-US" sz="1000" i="1" dirty="0"/>
              <a:t>J Am </a:t>
            </a:r>
            <a:r>
              <a:rPr lang="en-US" sz="1000" i="1" dirty="0" err="1"/>
              <a:t>Coll</a:t>
            </a:r>
            <a:r>
              <a:rPr lang="en-US" sz="1000" i="1" dirty="0"/>
              <a:t> </a:t>
            </a:r>
            <a:r>
              <a:rPr lang="en-US" sz="1000" i="1" dirty="0" err="1"/>
              <a:t>Cardiol</a:t>
            </a:r>
            <a:r>
              <a:rPr lang="en-US" sz="1000" dirty="0"/>
              <a:t>. 2000;36:878-883.</a:t>
            </a:r>
          </a:p>
          <a:p>
            <a:pPr>
              <a:spcBef>
                <a:spcPct val="25000"/>
              </a:spcBef>
            </a:pPr>
            <a:r>
              <a:rPr lang="en-US" sz="1000" dirty="0" err="1"/>
              <a:t>Bakhru</a:t>
            </a:r>
            <a:r>
              <a:rPr lang="en-US" sz="1000" dirty="0"/>
              <a:t> </a:t>
            </a:r>
            <a:r>
              <a:rPr lang="da-DK" sz="1000" dirty="0"/>
              <a:t>A, Erlinger TP. </a:t>
            </a:r>
            <a:r>
              <a:rPr lang="en-US" sz="1000" dirty="0"/>
              <a:t>Smoking cessation and cardiovascular disease risk factors: results from the Third National Health and Nutrition Examination Survey. </a:t>
            </a:r>
            <a:r>
              <a:rPr lang="en-US" sz="1000" i="1" dirty="0" err="1"/>
              <a:t>PLos</a:t>
            </a:r>
            <a:r>
              <a:rPr lang="en-US" sz="1000" i="1" dirty="0"/>
              <a:t> Med</a:t>
            </a:r>
            <a:r>
              <a:rPr lang="en-US" sz="1000" dirty="0"/>
              <a:t>. 2005;2(6, e160):0528-0536.</a:t>
            </a:r>
          </a:p>
          <a:p>
            <a:pPr>
              <a:spcBef>
                <a:spcPct val="25000"/>
              </a:spcBef>
            </a:pPr>
            <a:r>
              <a:rPr lang="en-US" sz="1000" dirty="0" err="1"/>
              <a:t>Eliasson</a:t>
            </a:r>
            <a:r>
              <a:rPr lang="en-US" sz="1000" dirty="0"/>
              <a:t> B, </a:t>
            </a:r>
            <a:r>
              <a:rPr lang="en-US" sz="1000" dirty="0" err="1"/>
              <a:t>Hjalmarson</a:t>
            </a:r>
            <a:r>
              <a:rPr lang="en-US" sz="1000" dirty="0"/>
              <a:t> A, Kruse E, </a:t>
            </a:r>
            <a:r>
              <a:rPr lang="en-US" sz="1000" dirty="0" err="1"/>
              <a:t>Landfeldt</a:t>
            </a:r>
            <a:r>
              <a:rPr lang="en-US" sz="1000" dirty="0"/>
              <a:t> B, Westin A. Effect of smoking reduction and cessation on cardiovascular risk factors. </a:t>
            </a:r>
            <a:r>
              <a:rPr lang="en-US" sz="1000" i="1" dirty="0"/>
              <a:t>Nicotine </a:t>
            </a:r>
            <a:r>
              <a:rPr lang="en-US" sz="1000" i="1" dirty="0" err="1"/>
              <a:t>Tob</a:t>
            </a:r>
            <a:r>
              <a:rPr lang="en-US" sz="1000" i="1" dirty="0"/>
              <a:t> Res</a:t>
            </a:r>
            <a:r>
              <a:rPr lang="en-US" sz="1000" dirty="0"/>
              <a:t>. 2001;3(3):249-255.</a:t>
            </a:r>
            <a:endParaRPr lang="fr-FR" sz="1000" dirty="0"/>
          </a:p>
          <a:p>
            <a:pPr>
              <a:spcBef>
                <a:spcPct val="25000"/>
              </a:spcBef>
            </a:pPr>
            <a:r>
              <a:rPr lang="sv-SE" sz="1000" dirty="0"/>
              <a:t>Hunter KA, Garlick PJ, Broom I, Anderson SE, McNurlan MA. </a:t>
            </a:r>
            <a:r>
              <a:rPr lang="en-US" sz="1000" dirty="0"/>
              <a:t>Effects of smoking and abstention from smoking on fibrinogen synthesis in humans. </a:t>
            </a:r>
            <a:r>
              <a:rPr lang="en-US" sz="1000" i="1" dirty="0" err="1"/>
              <a:t>Clin</a:t>
            </a:r>
            <a:r>
              <a:rPr lang="en-US" sz="1000" i="1" dirty="0"/>
              <a:t> </a:t>
            </a:r>
            <a:r>
              <a:rPr lang="en-US" sz="1000" i="1" dirty="0" err="1"/>
              <a:t>Sci</a:t>
            </a:r>
            <a:r>
              <a:rPr lang="en-US" sz="1000" dirty="0"/>
              <a:t> </a:t>
            </a:r>
            <a:r>
              <a:rPr lang="en-US" sz="1000" i="1" dirty="0"/>
              <a:t>(</a:t>
            </a:r>
            <a:r>
              <a:rPr lang="en-US" sz="1000" i="1" dirty="0" err="1"/>
              <a:t>Lond</a:t>
            </a:r>
            <a:r>
              <a:rPr lang="en-US" sz="1000" i="1" dirty="0"/>
              <a:t>).</a:t>
            </a:r>
            <a:r>
              <a:rPr lang="en-US" sz="1000" dirty="0"/>
              <a:t> 2001;100(4):459-465.</a:t>
            </a:r>
            <a:endParaRPr lang="fr-FR" sz="1000" dirty="0"/>
          </a:p>
          <a:p>
            <a:pPr>
              <a:spcBef>
                <a:spcPct val="25000"/>
              </a:spcBef>
            </a:pPr>
            <a:r>
              <a:rPr lang="en-US" sz="1000" dirty="0" err="1"/>
              <a:t>Wannamethee</a:t>
            </a:r>
            <a:r>
              <a:rPr lang="en-US" sz="1000" dirty="0"/>
              <a:t> G, Shaper AG, </a:t>
            </a:r>
            <a:r>
              <a:rPr lang="en-US" sz="1000" dirty="0" err="1"/>
              <a:t>Whincup</a:t>
            </a:r>
            <a:r>
              <a:rPr lang="en-US" sz="1000" dirty="0"/>
              <a:t> PW, Walker M. Smoking cessation and the risk of stroke in middle-aged men. </a:t>
            </a:r>
            <a:r>
              <a:rPr lang="en-US" sz="1000" i="1" dirty="0"/>
              <a:t>JAMA</a:t>
            </a:r>
            <a:r>
              <a:rPr lang="en-US" sz="1000" dirty="0"/>
              <a:t>. 1995;274:155-160.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60C0D84-1959-4FE8-9DD4-D89781D3E422}" type="slidenum">
              <a:rPr lang="en-US" smtClean="0"/>
              <a:pPr/>
              <a:t>8</a:t>
            </a:fld>
            <a:endParaRPr lang="th-TH" smtClean="0"/>
          </a:p>
        </p:txBody>
      </p:sp>
      <p:sp>
        <p:nvSpPr>
          <p:cNvPr id="35843" name="Rectangle 2"/>
          <p:cNvSpPr>
            <a:spLocks noGrp="1" noRot="1" noChangeAspect="1" noChangeArrowheads="1" noTextEdit="1"/>
          </p:cNvSpPr>
          <p:nvPr>
            <p:ph type="sldImg"/>
          </p:nvPr>
        </p:nvSpPr>
        <p:spPr>
          <a:xfrm>
            <a:off x="822325" y="719138"/>
            <a:ext cx="3656013" cy="2741612"/>
          </a:xfrm>
          <a:ln/>
        </p:spPr>
      </p:sp>
      <p:sp>
        <p:nvSpPr>
          <p:cNvPr id="35844" name="Rectangle 3"/>
          <p:cNvSpPr>
            <a:spLocks noGrp="1" noChangeArrowheads="1"/>
          </p:cNvSpPr>
          <p:nvPr>
            <p:ph type="body" idx="1"/>
          </p:nvPr>
        </p:nvSpPr>
        <p:spPr>
          <a:xfrm>
            <a:off x="752475" y="3717925"/>
            <a:ext cx="5370513" cy="4740275"/>
          </a:xfrm>
          <a:noFill/>
          <a:ln/>
        </p:spPr>
        <p:txBody>
          <a:bodyPr/>
          <a:lstStyle/>
          <a:p>
            <a:pPr eaLnBrk="1" hangingPunct="1"/>
            <a:r>
              <a:rPr lang="en-US" b="1" dirty="0" smtClean="0"/>
              <a:t>Key Point</a:t>
            </a:r>
          </a:p>
          <a:p>
            <a:pPr eaLnBrk="1" hangingPunct="1"/>
            <a:r>
              <a:rPr lang="en-US" b="1" dirty="0" smtClean="0"/>
              <a:t>The risk of fatal CAD may be directly related to the amount smoked.</a:t>
            </a:r>
          </a:p>
          <a:p>
            <a:pPr lvl="1" eaLnBrk="1" hangingPunct="1"/>
            <a:r>
              <a:rPr lang="en-US" dirty="0" smtClean="0"/>
              <a:t>Willett et al prospectively evaluated the incidence of CAD in a cohort of 119,404 female nurses enrolled in the Nurses’ Health Study. Participants completed questionnaires at baseline (1976) and were followed up over a 6-year period. Smoking status was identified. Deaths among </a:t>
            </a:r>
            <a:r>
              <a:rPr lang="en-US" dirty="0" err="1" smtClean="0"/>
              <a:t>nonrespondents</a:t>
            </a:r>
            <a:r>
              <a:rPr lang="en-US" dirty="0" smtClean="0"/>
              <a:t> were identified through searches of state records and the National Death Index or were reported by family members. More than 98% of the deaths were identified. Fatal CAD was defined as fatal myocardial infarction (MI) confirmed by hospital records or at autopsy, or as CAD recorded on the death certificate, if this was the only cause given and there was previous evidence of CAD.</a:t>
            </a:r>
          </a:p>
          <a:p>
            <a:pPr lvl="1" eaLnBrk="1" hangingPunct="1"/>
            <a:r>
              <a:rPr lang="en-US" dirty="0" smtClean="0"/>
              <a:t>Compared with nonsmokers, the age-adjusted relative risk (RR) of fatal CAD, increased with increasing daily cigarette use: 1.7, 3.7, and 5.4, for 1-14/day, 15-24/day, and </a:t>
            </a:r>
            <a:r>
              <a:rPr lang="en-US" dirty="0" smtClean="0">
                <a:cs typeface="Times New Roman" pitchFamily="18" charset="0"/>
                <a:sym typeface="Symbol" pitchFamily="18" charset="2"/>
              </a:rPr>
              <a:t></a:t>
            </a:r>
            <a:r>
              <a:rPr lang="en-US" dirty="0" smtClean="0"/>
              <a:t>25/day, respectively.</a:t>
            </a:r>
          </a:p>
        </p:txBody>
      </p:sp>
      <p:sp>
        <p:nvSpPr>
          <p:cNvPr id="35845" name="Rectangle 4"/>
          <p:cNvSpPr>
            <a:spLocks noChangeArrowheads="1"/>
          </p:cNvSpPr>
          <p:nvPr/>
        </p:nvSpPr>
        <p:spPr bwMode="auto">
          <a:xfrm>
            <a:off x="793750" y="7915275"/>
            <a:ext cx="5329238" cy="493713"/>
          </a:xfrm>
          <a:prstGeom prst="rect">
            <a:avLst/>
          </a:prstGeom>
          <a:noFill/>
          <a:ln w="9525" algn="ctr">
            <a:noFill/>
            <a:miter lim="800000"/>
            <a:headEnd/>
            <a:tailEnd/>
          </a:ln>
        </p:spPr>
        <p:txBody>
          <a:bodyPr lIns="89724" tIns="44863" rIns="89724" bIns="44863">
            <a:spAutoFit/>
          </a:bodyPr>
          <a:lstStyle/>
          <a:p>
            <a:pPr algn="just" defTabSz="896938" eaLnBrk="0" hangingPunct="0"/>
            <a:r>
              <a:rPr lang="en-US" sz="900" b="1">
                <a:latin typeface="Times New Roman" pitchFamily="18" charset="0"/>
                <a:ea typeface="MS PGothic" pitchFamily="34" charset="-128"/>
              </a:rPr>
              <a:t>Reference</a:t>
            </a:r>
            <a:r>
              <a:rPr lang="en-US" sz="900">
                <a:latin typeface="Times New Roman" pitchFamily="18" charset="0"/>
                <a:ea typeface="MS PGothic" pitchFamily="34" charset="-128"/>
              </a:rPr>
              <a:t> </a:t>
            </a:r>
          </a:p>
          <a:p>
            <a:pPr algn="just" defTabSz="896938" eaLnBrk="0" hangingPunct="0"/>
            <a:r>
              <a:rPr lang="en-US" sz="900">
                <a:latin typeface="Times New Roman" pitchFamily="18" charset="0"/>
                <a:ea typeface="MS PGothic" pitchFamily="34" charset="-128"/>
              </a:rPr>
              <a:t>Willett WC, Green A, Stampfer MJ, et al. Relative and absolute excess risks of coronary heart disease among women who smoke cigarettes. </a:t>
            </a:r>
            <a:r>
              <a:rPr lang="en-US" sz="900" i="1">
                <a:latin typeface="Times New Roman" pitchFamily="18" charset="0"/>
                <a:ea typeface="MS PGothic" pitchFamily="34" charset="-128"/>
              </a:rPr>
              <a:t>N Engl J Med</a:t>
            </a:r>
            <a:r>
              <a:rPr lang="en-US" sz="900">
                <a:latin typeface="Times New Roman" pitchFamily="18" charset="0"/>
                <a:ea typeface="MS PGothic" pitchFamily="34" charset="-128"/>
              </a:rPr>
              <a:t>. 1987;317(21):1303-1309.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650F79-41E2-47C5-9833-98044DDFC44D}" type="slidenum">
              <a:rPr lang="en-US"/>
              <a:pPr/>
              <a:t>10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dirty="0"/>
              <a:t>Key Point</a:t>
            </a:r>
          </a:p>
          <a:p>
            <a:r>
              <a:rPr lang="en-US" b="1" dirty="0"/>
              <a:t>Current smoking is associated with an increased risk of sudden cardiac death. </a:t>
            </a:r>
          </a:p>
          <a:p>
            <a:pPr lvl="1"/>
            <a:r>
              <a:rPr lang="en-US" dirty="0" err="1"/>
              <a:t>Wannamethee</a:t>
            </a:r>
            <a:r>
              <a:rPr lang="en-US" dirty="0"/>
              <a:t> et al prospectively evaluated 7735 British men, aged 40 to 59 years from the British Regional Heart Study (BRHS). All participants completed questionnaires regarding their smoking habits, alcohol intake, and medical history. Subjects had complete physical exams that included fasting </a:t>
            </a:r>
            <a:r>
              <a:rPr lang="en-US" dirty="0" err="1"/>
              <a:t>bloodwork</a:t>
            </a:r>
            <a:r>
              <a:rPr lang="en-US" dirty="0"/>
              <a:t>, pulmonary function tests (PFTs), and ECG. </a:t>
            </a:r>
          </a:p>
          <a:p>
            <a:pPr lvl="1"/>
            <a:r>
              <a:rPr lang="en-US" dirty="0"/>
              <a:t>Participants were followed up for 8 years. Fatal events were defined as death from ischemic heart disease. Sudden cardiac death was defined as an event in which death occurred within 1 hour after the onset of symptoms. Only those men for whom clear information was available about their death within 1 hour were included in the category of sudden death.</a:t>
            </a:r>
          </a:p>
          <a:p>
            <a:pPr lvl="1"/>
            <a:r>
              <a:rPr lang="en-US" dirty="0"/>
              <a:t>A Cox proportional hazards model was used to evaluate contribution of risk factors to the risk of sudden cardiac death and to derive the age-adjusted RRs. </a:t>
            </a:r>
          </a:p>
          <a:p>
            <a:pPr lvl="1"/>
            <a:r>
              <a:rPr lang="en-US" dirty="0"/>
              <a:t>When adjusted for age, current smokers had an increased risk of sudden cardiac death (RR, 2.3, 95% CI, 1.2-4.0). </a:t>
            </a:r>
          </a:p>
        </p:txBody>
      </p:sp>
      <p:sp>
        <p:nvSpPr>
          <p:cNvPr id="204804" name="Rectangle 4"/>
          <p:cNvSpPr>
            <a:spLocks noChangeArrowheads="1"/>
          </p:cNvSpPr>
          <p:nvPr/>
        </p:nvSpPr>
        <p:spPr bwMode="auto">
          <a:xfrm>
            <a:off x="794167" y="7915119"/>
            <a:ext cx="5328199" cy="506101"/>
          </a:xfrm>
          <a:prstGeom prst="rect">
            <a:avLst/>
          </a:prstGeom>
          <a:noFill/>
          <a:ln w="9525" algn="ctr">
            <a:noFill/>
            <a:miter lim="800000"/>
            <a:headEnd/>
            <a:tailEnd/>
          </a:ln>
          <a:effectLst/>
        </p:spPr>
        <p:txBody>
          <a:bodyPr lIns="89724" tIns="44863" rIns="89724" bIns="44863">
            <a:spAutoFit/>
          </a:bodyPr>
          <a:lstStyle/>
          <a:p>
            <a:pPr algn="just" defTabSz="896583" eaLnBrk="0" hangingPunct="0"/>
            <a:r>
              <a:rPr lang="en-US" sz="900" b="1" dirty="0">
                <a:latin typeface="Times New Roman" pitchFamily="18" charset="0"/>
                <a:ea typeface="MS PGothic" pitchFamily="34" charset="-128"/>
              </a:rPr>
              <a:t>Reference</a:t>
            </a:r>
            <a:r>
              <a:rPr lang="en-US" sz="900" dirty="0">
                <a:latin typeface="Times New Roman" pitchFamily="18" charset="0"/>
                <a:ea typeface="MS PGothic" pitchFamily="34" charset="-128"/>
              </a:rPr>
              <a:t> </a:t>
            </a:r>
          </a:p>
          <a:p>
            <a:pPr algn="just" defTabSz="896583" eaLnBrk="0" hangingPunct="0"/>
            <a:r>
              <a:rPr lang="en-US" sz="900" dirty="0" err="1">
                <a:latin typeface="Times New Roman" pitchFamily="18" charset="0"/>
                <a:ea typeface="MS PGothic" pitchFamily="34" charset="-128"/>
              </a:rPr>
              <a:t>Wannamethee</a:t>
            </a:r>
            <a:r>
              <a:rPr lang="en-US" sz="900" dirty="0">
                <a:latin typeface="Times New Roman" pitchFamily="18" charset="0"/>
                <a:ea typeface="MS PGothic" pitchFamily="34" charset="-128"/>
              </a:rPr>
              <a:t> G, Shaper AG, Macfarlane PW, Walker M. Risk factors for sudden cardiac death in middle-aged British men. </a:t>
            </a:r>
            <a:r>
              <a:rPr lang="en-US" sz="900" i="1" dirty="0">
                <a:latin typeface="Times New Roman" pitchFamily="18" charset="0"/>
                <a:ea typeface="MS PGothic" pitchFamily="34" charset="-128"/>
              </a:rPr>
              <a:t>Circulation.</a:t>
            </a:r>
            <a:r>
              <a:rPr lang="en-US" sz="900" dirty="0">
                <a:latin typeface="Times New Roman" pitchFamily="18" charset="0"/>
                <a:ea typeface="MS PGothic" pitchFamily="34" charset="-128"/>
              </a:rPr>
              <a:t> 1995;91:1749-1756.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DED804E-6503-4CEA-993C-A10D191789AF}" type="slidenum">
              <a:rPr lang="en-US"/>
              <a:pPr/>
              <a:t>16</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Key Point</a:t>
            </a:r>
          </a:p>
          <a:p>
            <a:r>
              <a:rPr lang="en-US" b="1"/>
              <a:t>Current smokers without evidence of significant coronary artery disease have significantly increased WBC counts compared with nonsmokers.</a:t>
            </a:r>
          </a:p>
          <a:p>
            <a:pPr lvl="1"/>
            <a:r>
              <a:rPr lang="en-US"/>
              <a:t>Elevated WBC counts have been associated with a greater long-term cardiovascular risk. In an attempt to establish whether or not smoking is associated with coronary endothelial dysfunction and inflammation, Lavi et al evaluated 881 patients referred for evaluation of chest pain, who did not have evidence of significant coronary artery disease on diagnostic coronary angiography. Patients consisted of 115 current smokers (smoking within the last month) and 766 ex-smokers and nonsmokers. Nonsmokers included both previous and never smokers.</a:t>
            </a:r>
          </a:p>
          <a:p>
            <a:pPr lvl="1"/>
            <a:r>
              <a:rPr lang="en-US"/>
              <a:t>All patients underwent diagnostic coronary angiography. Microvascular coronary flow reserve was assessed after infusion with incremental doses of adenosine. Coronary vasoreactivity was assessed after infusion of incremental doses of acetylcholine. Endothelium-independent epicardial coronary artery function was assessed by the change in coronary artery diameter in response to an intracoronary bolus of nitroglycerine. All patients had baseline bloodwork prior to angiography to evaluate WBC count and other systemic markers of inflammation.</a:t>
            </a:r>
          </a:p>
          <a:p>
            <a:pPr lvl="1"/>
            <a:r>
              <a:rPr lang="en-US"/>
              <a:t>Both total WBC count and leukocyte subtypes were higher in current smokers than in nonsmokers.</a:t>
            </a:r>
          </a:p>
        </p:txBody>
      </p:sp>
      <p:sp>
        <p:nvSpPr>
          <p:cNvPr id="186372" name="Rectangle 4"/>
          <p:cNvSpPr>
            <a:spLocks noChangeArrowheads="1"/>
          </p:cNvSpPr>
          <p:nvPr/>
        </p:nvSpPr>
        <p:spPr bwMode="auto">
          <a:xfrm>
            <a:off x="794167" y="7915119"/>
            <a:ext cx="5328199" cy="1060098"/>
          </a:xfrm>
          <a:prstGeom prst="rect">
            <a:avLst/>
          </a:prstGeom>
          <a:noFill/>
          <a:ln w="9525" algn="ctr">
            <a:noFill/>
            <a:miter lim="800000"/>
            <a:headEnd/>
            <a:tailEnd/>
          </a:ln>
          <a:effectLst/>
        </p:spPr>
        <p:txBody>
          <a:bodyPr lIns="89724" tIns="44863" rIns="89724" bIns="44863">
            <a:spAutoFit/>
          </a:bodyPr>
          <a:lstStyle/>
          <a:p>
            <a:pPr algn="just" defTabSz="896583" eaLnBrk="0" hangingPunct="0"/>
            <a:r>
              <a:rPr lang="en-US" sz="900" b="1" dirty="0">
                <a:latin typeface="Times New Roman" pitchFamily="18" charset="0"/>
                <a:ea typeface="MS PGothic" pitchFamily="34" charset="-128"/>
              </a:rPr>
              <a:t>References</a:t>
            </a:r>
            <a:r>
              <a:rPr lang="en-US" sz="900" dirty="0">
                <a:latin typeface="Times New Roman" pitchFamily="18" charset="0"/>
                <a:ea typeface="MS PGothic" pitchFamily="34" charset="-128"/>
              </a:rPr>
              <a:t> </a:t>
            </a:r>
          </a:p>
          <a:p>
            <a:pPr algn="just" defTabSz="896583" eaLnBrk="0" hangingPunct="0"/>
            <a:r>
              <a:rPr lang="en-US" sz="900" dirty="0">
                <a:latin typeface="Times New Roman" pitchFamily="18" charset="0"/>
                <a:ea typeface="MS PGothic" pitchFamily="34" charset="-128"/>
              </a:rPr>
              <a:t>Stewart R, White H, Kirby A; et al; The Long-term Intervention With </a:t>
            </a:r>
            <a:r>
              <a:rPr lang="en-US" sz="900" dirty="0" err="1">
                <a:latin typeface="Times New Roman" pitchFamily="18" charset="0"/>
                <a:ea typeface="MS PGothic" pitchFamily="34" charset="-128"/>
              </a:rPr>
              <a:t>Pravastatin</a:t>
            </a:r>
            <a:r>
              <a:rPr lang="en-US" sz="900" dirty="0">
                <a:latin typeface="Times New Roman" pitchFamily="18" charset="0"/>
                <a:ea typeface="MS PGothic" pitchFamily="34" charset="-128"/>
              </a:rPr>
              <a:t> in Ischemic Disease (LIPID) Study Investigators. White blood cell count predicts reduction in coronary heart disease mortality with </a:t>
            </a:r>
            <a:r>
              <a:rPr lang="en-US" sz="900" dirty="0" err="1">
                <a:latin typeface="Times New Roman" pitchFamily="18" charset="0"/>
                <a:ea typeface="MS PGothic" pitchFamily="34" charset="-128"/>
              </a:rPr>
              <a:t>pravastatin</a:t>
            </a:r>
            <a:r>
              <a:rPr lang="en-US" sz="900" dirty="0">
                <a:latin typeface="Times New Roman" pitchFamily="18" charset="0"/>
                <a:ea typeface="MS PGothic" pitchFamily="34" charset="-128"/>
              </a:rPr>
              <a:t>. </a:t>
            </a:r>
            <a:r>
              <a:rPr lang="en-US" sz="900" i="1" dirty="0">
                <a:latin typeface="Times New Roman" pitchFamily="18" charset="0"/>
                <a:ea typeface="MS PGothic" pitchFamily="34" charset="-128"/>
              </a:rPr>
              <a:t>Circulation.</a:t>
            </a:r>
            <a:r>
              <a:rPr lang="en-US" sz="900" dirty="0">
                <a:latin typeface="Times New Roman" pitchFamily="18" charset="0"/>
                <a:ea typeface="MS PGothic" pitchFamily="34" charset="-128"/>
              </a:rPr>
              <a:t> 2005;111:1756-1762. </a:t>
            </a:r>
          </a:p>
          <a:p>
            <a:pPr algn="just" defTabSz="896583" eaLnBrk="0" hangingPunct="0"/>
            <a:r>
              <a:rPr lang="en-US" sz="900" dirty="0" err="1">
                <a:latin typeface="Times New Roman" pitchFamily="18" charset="0"/>
                <a:ea typeface="MS PGothic" pitchFamily="34" charset="-128"/>
              </a:rPr>
              <a:t>Lavi</a:t>
            </a:r>
            <a:r>
              <a:rPr lang="en-US" sz="900" dirty="0">
                <a:latin typeface="Times New Roman" pitchFamily="18" charset="0"/>
                <a:ea typeface="MS PGothic" pitchFamily="34" charset="-128"/>
              </a:rPr>
              <a:t> S, Prasad A, Yang E, et al. Smoking is associated with </a:t>
            </a:r>
            <a:r>
              <a:rPr lang="en-US" sz="900" dirty="0" err="1">
                <a:latin typeface="Times New Roman" pitchFamily="18" charset="0"/>
                <a:ea typeface="MS PGothic" pitchFamily="34" charset="-128"/>
              </a:rPr>
              <a:t>epicardial</a:t>
            </a:r>
            <a:r>
              <a:rPr lang="en-US" sz="900" dirty="0">
                <a:latin typeface="Times New Roman" pitchFamily="18" charset="0"/>
                <a:ea typeface="MS PGothic" pitchFamily="34" charset="-128"/>
              </a:rPr>
              <a:t> coronary endothelial dysfunction and elevated white blood cell count in patients with chest pain and early coronary artery disease. </a:t>
            </a:r>
            <a:r>
              <a:rPr lang="en-US" sz="900" i="1" dirty="0">
                <a:latin typeface="Times New Roman" pitchFamily="18" charset="0"/>
                <a:ea typeface="MS PGothic" pitchFamily="34" charset="-128"/>
              </a:rPr>
              <a:t>Circulation.</a:t>
            </a:r>
            <a:r>
              <a:rPr lang="en-US" sz="900" dirty="0">
                <a:latin typeface="Times New Roman" pitchFamily="18" charset="0"/>
                <a:ea typeface="MS PGothic" pitchFamily="34" charset="-128"/>
              </a:rPr>
              <a:t> 2007; 115:2621-2627.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4F720A-A0A7-4C2A-8C77-65DAB163D1AA}" type="slidenum">
              <a:rPr lang="en-US"/>
              <a:pPr/>
              <a:t>17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t>Key Point</a:t>
            </a:r>
          </a:p>
          <a:p>
            <a:r>
              <a:rPr lang="en-US" b="1"/>
              <a:t>Smoking is associated with reduced nitric oxide (NO) biosynthesis.</a:t>
            </a:r>
          </a:p>
          <a:p>
            <a:pPr lvl="1"/>
            <a:r>
              <a:rPr lang="en-US"/>
              <a:t>NO is the primary vasodilatory substance produced by endothelial cells. Smokers have been noted to have impaired endothelium-dependent vasodilation (EDV). Barua et al hypothesized that reduction in NO biosynthesis contributes to the impaired EDV noted in current smokers. </a:t>
            </a:r>
          </a:p>
          <a:p>
            <a:pPr lvl="1"/>
            <a:r>
              <a:rPr lang="en-US"/>
              <a:t>Twenty-three male patients (15 curr</a:t>
            </a:r>
            <a:r>
              <a:rPr lang="en-US" altLang="ii-CN"/>
              <a:t>e</a:t>
            </a:r>
            <a:r>
              <a:rPr lang="en-US"/>
              <a:t>nt smokers, 8 nonsmokers) had fasting bloodwork drawn, while abstaining from smoking for a 6 to 8 hour period. Human umbilical vein endothelial cells (HUVECs) were incubated with serum from participants, and after 12 hours basal NO production in the supernatant was determined. NO production in the cell culture supernatant was evaluated by chemiluminscence. </a:t>
            </a:r>
          </a:p>
          <a:p>
            <a:pPr lvl="1"/>
            <a:r>
              <a:rPr lang="en-US"/>
              <a:t>HUVECs incubated with current smoker’s serum showed significantly lower basal NO production compared with HUVECs incubated with nonsmoker’s serum (</a:t>
            </a:r>
            <a:r>
              <a:rPr lang="en-US" i="1"/>
              <a:t>P</a:t>
            </a:r>
            <a:r>
              <a:rPr lang="en-US"/>
              <a:t>&lt;.0001).</a:t>
            </a:r>
          </a:p>
          <a:p>
            <a:pPr lvl="1"/>
            <a:r>
              <a:rPr lang="en-US"/>
              <a:t>The authors concluded that smoking is associated with reduced basal NO production.</a:t>
            </a:r>
          </a:p>
        </p:txBody>
      </p:sp>
      <p:sp>
        <p:nvSpPr>
          <p:cNvPr id="190468" name="Rectangle 4"/>
          <p:cNvSpPr>
            <a:spLocks noChangeArrowheads="1"/>
          </p:cNvSpPr>
          <p:nvPr/>
        </p:nvSpPr>
        <p:spPr bwMode="auto">
          <a:xfrm>
            <a:off x="794167" y="7915120"/>
            <a:ext cx="5328199" cy="644600"/>
          </a:xfrm>
          <a:prstGeom prst="rect">
            <a:avLst/>
          </a:prstGeom>
          <a:noFill/>
          <a:ln w="9525" algn="ctr">
            <a:noFill/>
            <a:miter lim="800000"/>
            <a:headEnd/>
            <a:tailEnd/>
          </a:ln>
          <a:effectLst/>
        </p:spPr>
        <p:txBody>
          <a:bodyPr lIns="89724" tIns="44863" rIns="89724" bIns="44863">
            <a:spAutoFit/>
          </a:bodyPr>
          <a:lstStyle/>
          <a:p>
            <a:pPr algn="just" defTabSz="896583" eaLnBrk="0" hangingPunct="0"/>
            <a:r>
              <a:rPr lang="en-US" sz="900" b="1" dirty="0">
                <a:latin typeface="Times New Roman" pitchFamily="18" charset="0"/>
                <a:ea typeface="MS PGothic" pitchFamily="34" charset="-128"/>
              </a:rPr>
              <a:t>Reference</a:t>
            </a:r>
            <a:r>
              <a:rPr lang="en-US" sz="900" dirty="0">
                <a:latin typeface="Times New Roman" pitchFamily="18" charset="0"/>
                <a:ea typeface="MS PGothic" pitchFamily="34" charset="-128"/>
              </a:rPr>
              <a:t> </a:t>
            </a:r>
          </a:p>
          <a:p>
            <a:pPr algn="just" defTabSz="896583" eaLnBrk="0" hangingPunct="0"/>
            <a:r>
              <a:rPr lang="en-US" sz="900" dirty="0" err="1">
                <a:latin typeface="Times New Roman" pitchFamily="18" charset="0"/>
                <a:ea typeface="MS PGothic" pitchFamily="34" charset="-128"/>
              </a:rPr>
              <a:t>Barua</a:t>
            </a:r>
            <a:r>
              <a:rPr lang="en-US" sz="900" dirty="0">
                <a:latin typeface="Times New Roman" pitchFamily="18" charset="0"/>
                <a:ea typeface="MS PGothic" pitchFamily="34" charset="-128"/>
              </a:rPr>
              <a:t> R, Ambrose JA, </a:t>
            </a:r>
            <a:r>
              <a:rPr lang="en-US" sz="900" dirty="0" err="1">
                <a:latin typeface="Times New Roman" pitchFamily="18" charset="0"/>
                <a:ea typeface="MS PGothic" pitchFamily="34" charset="-128"/>
              </a:rPr>
              <a:t>Eales</a:t>
            </a:r>
            <a:r>
              <a:rPr lang="en-US" sz="900" dirty="0">
                <a:latin typeface="Times New Roman" pitchFamily="18" charset="0"/>
                <a:ea typeface="MS PGothic" pitchFamily="34" charset="-128"/>
              </a:rPr>
              <a:t>-Reynolds LJ, </a:t>
            </a:r>
            <a:r>
              <a:rPr lang="en-US" sz="900" dirty="0" err="1">
                <a:latin typeface="Times New Roman" pitchFamily="18" charset="0"/>
                <a:ea typeface="MS PGothic" pitchFamily="34" charset="-128"/>
              </a:rPr>
              <a:t>DeVoe</a:t>
            </a:r>
            <a:r>
              <a:rPr lang="en-US" sz="900" dirty="0">
                <a:latin typeface="Times New Roman" pitchFamily="18" charset="0"/>
                <a:ea typeface="MS PGothic" pitchFamily="34" charset="-128"/>
              </a:rPr>
              <a:t> MC, </a:t>
            </a:r>
            <a:r>
              <a:rPr lang="en-US" sz="900" dirty="0" err="1">
                <a:latin typeface="Times New Roman" pitchFamily="18" charset="0"/>
                <a:ea typeface="MS PGothic" pitchFamily="34" charset="-128"/>
              </a:rPr>
              <a:t>Zervas</a:t>
            </a:r>
            <a:r>
              <a:rPr lang="en-US" sz="900" dirty="0">
                <a:latin typeface="Times New Roman" pitchFamily="18" charset="0"/>
                <a:ea typeface="MS PGothic" pitchFamily="34" charset="-128"/>
              </a:rPr>
              <a:t> JG, </a:t>
            </a:r>
            <a:r>
              <a:rPr lang="en-US" sz="900" dirty="0" err="1">
                <a:latin typeface="Times New Roman" pitchFamily="18" charset="0"/>
                <a:ea typeface="MS PGothic" pitchFamily="34" charset="-128"/>
              </a:rPr>
              <a:t>Saha</a:t>
            </a:r>
            <a:r>
              <a:rPr lang="en-US" sz="900" dirty="0">
                <a:latin typeface="Times New Roman" pitchFamily="18" charset="0"/>
                <a:ea typeface="MS PGothic" pitchFamily="34" charset="-128"/>
              </a:rPr>
              <a:t> DC. Dysfunctional endothelial nitric oxide biosynthesis in healthy smokers with impaired endothelium-dependent vasodilatation. </a:t>
            </a:r>
            <a:r>
              <a:rPr lang="en-US" sz="900" i="1" dirty="0">
                <a:latin typeface="Times New Roman" pitchFamily="18" charset="0"/>
                <a:ea typeface="MS PGothic" pitchFamily="34" charset="-128"/>
              </a:rPr>
              <a:t>Circulation.</a:t>
            </a:r>
            <a:r>
              <a:rPr lang="en-US" sz="900" dirty="0">
                <a:latin typeface="Times New Roman" pitchFamily="18" charset="0"/>
                <a:ea typeface="MS PGothic" pitchFamily="34" charset="-128"/>
              </a:rPr>
              <a:t> 2001;104: 1905-1010.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9565280-CC01-4ADB-A3B8-4811104D138F}" type="slidenum">
              <a:rPr lang="en-US"/>
              <a:pPr/>
              <a:t>19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Key Point</a:t>
            </a:r>
          </a:p>
          <a:p>
            <a:r>
              <a:rPr lang="en-US" b="1"/>
              <a:t>Smoking has a multiplicative interaction with the major risk factors for coronary artery disease (CAD), to increase disease risk. </a:t>
            </a:r>
          </a:p>
          <a:p>
            <a:pPr lvl="1"/>
            <a:r>
              <a:rPr lang="en-US"/>
              <a:t>For example, if the presence of smoking alone doubles the level of risk for CAD, the presence of another major risk factor in conjunction with smoking results in approximately a 4-fold (2</a:t>
            </a:r>
            <a:r>
              <a:rPr lang="en-US">
                <a:sym typeface="Symbol" pitchFamily="18" charset="2"/>
              </a:rPr>
              <a:t></a:t>
            </a:r>
            <a:r>
              <a:rPr lang="en-US"/>
              <a:t>2) increase in risk, and the presence of 2 other risk factors together with smoking results in approximately an 8-fold increase in risk (2</a:t>
            </a:r>
            <a:r>
              <a:rPr lang="en-US">
                <a:sym typeface="Symbol" pitchFamily="18" charset="2"/>
              </a:rPr>
              <a:t></a:t>
            </a:r>
            <a:r>
              <a:rPr lang="en-US"/>
              <a:t>2</a:t>
            </a:r>
            <a:r>
              <a:rPr lang="en-US">
                <a:sym typeface="Symbol" pitchFamily="18" charset="2"/>
              </a:rPr>
              <a:t></a:t>
            </a:r>
            <a:r>
              <a:rPr lang="en-US"/>
              <a:t>2).</a:t>
            </a:r>
          </a:p>
          <a:p>
            <a:pPr lvl="1"/>
            <a:r>
              <a:rPr lang="en-US"/>
              <a:t>As shown above, baseline risk of a new cardiac event is 23/1000 (without risk factors present). Presence of any one of the major risk factors increases the risk for a new cardiac event over a 10-year interval to 31/1000. If the presence of each additional risk factor acted independently, then the risk would increase by 31 for 1, by 62 for 2, and by 93 for 3 risk factors. However, as noted above, adding smoking to another risk factor results in markedly higher risk than would have resulted from simply adding together independent risks.</a:t>
            </a:r>
          </a:p>
          <a:p>
            <a:pPr lvl="1"/>
            <a:r>
              <a:rPr lang="en-US"/>
              <a:t>This indicates that smoking interacts with other risk factors to produce a level of risk greater than that of independent risk factors alone.</a:t>
            </a:r>
          </a:p>
        </p:txBody>
      </p:sp>
      <p:sp>
        <p:nvSpPr>
          <p:cNvPr id="192516" name="Rectangle 4"/>
          <p:cNvSpPr>
            <a:spLocks noChangeArrowheads="1"/>
          </p:cNvSpPr>
          <p:nvPr/>
        </p:nvSpPr>
        <p:spPr bwMode="auto">
          <a:xfrm>
            <a:off x="794167" y="7915120"/>
            <a:ext cx="5328199" cy="367601"/>
          </a:xfrm>
          <a:prstGeom prst="rect">
            <a:avLst/>
          </a:prstGeom>
          <a:noFill/>
          <a:ln w="9525" algn="ctr">
            <a:noFill/>
            <a:miter lim="800000"/>
            <a:headEnd/>
            <a:tailEnd/>
          </a:ln>
          <a:effectLst/>
        </p:spPr>
        <p:txBody>
          <a:bodyPr lIns="89724" tIns="44863" rIns="89724" bIns="44863">
            <a:spAutoFit/>
          </a:bodyPr>
          <a:lstStyle/>
          <a:p>
            <a:pPr algn="just" defTabSz="896583" eaLnBrk="0" hangingPunct="0"/>
            <a:r>
              <a:rPr lang="en-US" sz="900" b="1" dirty="0">
                <a:latin typeface="Times New Roman" pitchFamily="18" charset="0"/>
                <a:ea typeface="MS PGothic" pitchFamily="34" charset="-128"/>
              </a:rPr>
              <a:t>Reference</a:t>
            </a:r>
            <a:r>
              <a:rPr lang="en-US" sz="900" dirty="0">
                <a:latin typeface="Times New Roman" pitchFamily="18" charset="0"/>
                <a:ea typeface="MS PGothic" pitchFamily="34" charset="-128"/>
              </a:rPr>
              <a:t> </a:t>
            </a:r>
          </a:p>
          <a:p>
            <a:pPr algn="just" defTabSz="896583" eaLnBrk="0" hangingPunct="0"/>
            <a:r>
              <a:rPr lang="en-US" sz="900" dirty="0">
                <a:latin typeface="Times New Roman" pitchFamily="18" charset="0"/>
                <a:ea typeface="MS PGothic" pitchFamily="34" charset="-128"/>
              </a:rPr>
              <a:t>Burns DM. Epidemiology of smoking-induced cardiovascular disease. </a:t>
            </a:r>
            <a:r>
              <a:rPr lang="en-US" sz="900" i="1" dirty="0" err="1">
                <a:latin typeface="Times New Roman" pitchFamily="18" charset="0"/>
                <a:ea typeface="MS PGothic" pitchFamily="34" charset="-128"/>
              </a:rPr>
              <a:t>Prog</a:t>
            </a:r>
            <a:r>
              <a:rPr lang="en-US" sz="900" i="1" dirty="0">
                <a:latin typeface="Times New Roman" pitchFamily="18" charset="0"/>
                <a:ea typeface="MS PGothic" pitchFamily="34" charset="-128"/>
              </a:rPr>
              <a:t> </a:t>
            </a:r>
            <a:r>
              <a:rPr lang="en-US" sz="900" i="1" dirty="0" err="1">
                <a:latin typeface="Times New Roman" pitchFamily="18" charset="0"/>
                <a:ea typeface="MS PGothic" pitchFamily="34" charset="-128"/>
              </a:rPr>
              <a:t>Cardiovasc</a:t>
            </a:r>
            <a:r>
              <a:rPr lang="en-US" sz="900" i="1" dirty="0">
                <a:latin typeface="Times New Roman" pitchFamily="18" charset="0"/>
                <a:ea typeface="MS PGothic" pitchFamily="34" charset="-128"/>
              </a:rPr>
              <a:t> Dis.</a:t>
            </a:r>
            <a:r>
              <a:rPr lang="en-US" sz="900" dirty="0">
                <a:latin typeface="Times New Roman" pitchFamily="18" charset="0"/>
                <a:ea typeface="MS PGothic" pitchFamily="34" charset="-128"/>
              </a:rPr>
              <a:t> 2003;46(1):11-29.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772098-493A-4957-A021-F88E5E65BE4F}" type="slidenum">
              <a:rPr lang="en-US"/>
              <a:pPr/>
              <a:t>22</a:t>
            </a:fld>
            <a:endParaRPr lang="th-TH"/>
          </a:p>
        </p:txBody>
      </p:sp>
      <p:sp>
        <p:nvSpPr>
          <p:cNvPr id="1461250" name="Rectangle 2"/>
          <p:cNvSpPr>
            <a:spLocks noGrp="1" noRot="1" noChangeAspect="1" noChangeArrowheads="1" noTextEdit="1"/>
          </p:cNvSpPr>
          <p:nvPr>
            <p:ph type="sldImg"/>
          </p:nvPr>
        </p:nvSpPr>
        <p:spPr>
          <a:xfrm>
            <a:off x="825500" y="719138"/>
            <a:ext cx="3656013" cy="2741612"/>
          </a:xfrm>
          <a:ln/>
        </p:spPr>
      </p:sp>
      <p:sp>
        <p:nvSpPr>
          <p:cNvPr id="1461251" name="Rectangle 3"/>
          <p:cNvSpPr>
            <a:spLocks noGrp="1" noChangeArrowheads="1"/>
          </p:cNvSpPr>
          <p:nvPr>
            <p:ph type="body" idx="1"/>
          </p:nvPr>
        </p:nvSpPr>
        <p:spPr>
          <a:xfrm>
            <a:off x="752475" y="3717925"/>
            <a:ext cx="5368925" cy="4741863"/>
          </a:xfrm>
        </p:spPr>
        <p:txBody>
          <a:bodyPr/>
          <a:lstStyle/>
          <a:p>
            <a:pPr>
              <a:lnSpc>
                <a:spcPct val="90000"/>
              </a:lnSpc>
            </a:pPr>
            <a:r>
              <a:rPr lang="en-US" sz="1600" b="1"/>
              <a:t>Key Point</a:t>
            </a:r>
          </a:p>
          <a:p>
            <a:pPr>
              <a:lnSpc>
                <a:spcPct val="90000"/>
              </a:lnSpc>
            </a:pPr>
            <a:r>
              <a:rPr lang="en-US" sz="1600" b="1"/>
              <a:t>Exposure to environmental tobacco smoke increases the risk of heart disease among nonsmokers by 30%.</a:t>
            </a:r>
          </a:p>
          <a:p>
            <a:pPr lvl="1">
              <a:lnSpc>
                <a:spcPct val="90000"/>
              </a:lnSpc>
            </a:pPr>
            <a:r>
              <a:rPr lang="en-US" sz="1600"/>
              <a:t>Whincup et al prospectively evaluated the relationship between environmental tobacco smoke exposure (quantified by serum cotinine levels) and risk of coronary artery disease (CAD) and stroke in 4729 subjects enrolled in the British Regional Heart Study. Participants were male nonsmokers aged 40 to 59 years, initially evaluated from 1978 to 1980. Baseline examination included assessment of blood pressure and nonfasting cholesterol and cotinine levels in addition to a nurse-administered questionnaire, from which data on smoking and medical history were obtained. Men were classified as “current nonsmokers” at baseline if they reported that they did not smoke and had a cotinine concentration &lt;14.1 ng/mL. Nonsmokers were further subclassified into light and heavy passive smokers. Light passive smokers were nonsmokers who had the lowest levels of cotinine concentration (0-0.7). Heavy passive smokers were nonsmokers who had the highest cotinine concentration (0.8 to 14.0). Light active smokers were men who reported smoking 1 to 9 cigarettes a day, irrespective of cotinine concentration.</a:t>
            </a:r>
          </a:p>
          <a:p>
            <a:pPr lvl="1">
              <a:lnSpc>
                <a:spcPct val="90000"/>
              </a:lnSpc>
            </a:pPr>
            <a:r>
              <a:rPr lang="en-US" sz="1600"/>
              <a:t>All men were followed up for all-cause mortality and cardiovascular mortality. The graph depicts the Kaplan-Meier plot showing the cumulative proportions of men with major CAD over time among the light active, heavy passive and light passive smokers. Age, systolic blood pressure, diastolic blood pressure, total cholesterol, high-density lipoprotein (HDL) cholesterol, forced expiratory volume in 1 second (FEV</a:t>
            </a:r>
            <a:r>
              <a:rPr lang="en-US" sz="1600" baseline="-25000"/>
              <a:t>1</a:t>
            </a:r>
            <a:r>
              <a:rPr lang="en-US" sz="1600"/>
              <a:t>), height, preexisting CAD, body mass index, triglycerides, WBC, diabetes, physical activity (none, occasional, light, moderate, or more), alcohol intake (none/occasional, light/moderate, heavy), and social class (I, II, III non-manual, III manual, IV, V, and Armed Forces) were fitted as dichotomous variables.</a:t>
            </a:r>
          </a:p>
          <a:p>
            <a:pPr lvl="1">
              <a:lnSpc>
                <a:spcPct val="90000"/>
              </a:lnSpc>
            </a:pPr>
            <a:r>
              <a:rPr lang="en-US" sz="1600"/>
              <a:t>Heavy passive and light passive smokers had the highest incidence of major CAD. Although the groups diverged markedly in the early follow-up period, they remained almost parallel during later years. </a:t>
            </a:r>
          </a:p>
          <a:p>
            <a:pPr lvl="1">
              <a:lnSpc>
                <a:spcPct val="90000"/>
              </a:lnSpc>
            </a:pPr>
            <a:r>
              <a:rPr lang="en-US" sz="1600"/>
              <a:t>The authors concluded that environmental tobacco smoke exposure is associated with an increased risk of CAD of approximately 25% to 30%.</a:t>
            </a:r>
          </a:p>
        </p:txBody>
      </p:sp>
      <p:sp>
        <p:nvSpPr>
          <p:cNvPr id="1461252" name="Text Box 4"/>
          <p:cNvSpPr txBox="1">
            <a:spLocks noChangeArrowheads="1"/>
          </p:cNvSpPr>
          <p:nvPr/>
        </p:nvSpPr>
        <p:spPr bwMode="auto">
          <a:xfrm>
            <a:off x="819150" y="8351838"/>
            <a:ext cx="5305425" cy="482600"/>
          </a:xfrm>
          <a:prstGeom prst="rect">
            <a:avLst/>
          </a:prstGeom>
          <a:noFill/>
          <a:ln w="9525" algn="ctr">
            <a:noFill/>
            <a:miter lim="800000"/>
            <a:headEnd/>
            <a:tailEnd/>
          </a:ln>
          <a:effectLst/>
        </p:spPr>
        <p:txBody>
          <a:bodyPr lIns="26917" tIns="26917" rIns="26917" bIns="26917">
            <a:spAutoFit/>
          </a:bodyPr>
          <a:lstStyle/>
          <a:p>
            <a:pPr algn="just" defTabSz="896938">
              <a:spcBef>
                <a:spcPct val="20000"/>
              </a:spcBef>
            </a:pPr>
            <a:r>
              <a:rPr lang="en-US" sz="900" b="1">
                <a:latin typeface="Times New Roman" pitchFamily="18" charset="0"/>
                <a:cs typeface="Arial" pitchFamily="34" charset="0"/>
              </a:rPr>
              <a:t>Reference</a:t>
            </a:r>
          </a:p>
          <a:p>
            <a:pPr algn="just" defTabSz="896938">
              <a:spcBef>
                <a:spcPct val="20000"/>
              </a:spcBef>
            </a:pPr>
            <a:r>
              <a:rPr lang="en-US" altLang="ja-JP" sz="900">
                <a:latin typeface="Times New Roman" pitchFamily="18" charset="0"/>
              </a:rPr>
              <a:t>Whincup PH, Gilg JA, Emberson JR, et al. Passive smoking and risk of coronary heart disease and stroke: prospective study with cotinine measurement. </a:t>
            </a:r>
            <a:r>
              <a:rPr lang="en-US" altLang="ja-JP" sz="900" i="1">
                <a:latin typeface="Times New Roman" pitchFamily="18" charset="0"/>
              </a:rPr>
              <a:t>BMJ.</a:t>
            </a:r>
            <a:r>
              <a:rPr lang="en-US" altLang="ja-JP" sz="900">
                <a:latin typeface="Times New Roman" pitchFamily="18" charset="0"/>
              </a:rPr>
              <a:t> 2004;329:200-205.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62474D2-EA03-40CE-9799-9952A729B82E}" type="slidenum">
              <a:rPr lang="en-US"/>
              <a:pPr/>
              <a:t>23</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t>Key Point</a:t>
            </a:r>
          </a:p>
          <a:p>
            <a:r>
              <a:rPr lang="en-US" b="1"/>
              <a:t>Exposure to environmental tobacco smoke increased the risk of nonfatal acute (MI) in a graded manner.</a:t>
            </a:r>
          </a:p>
          <a:p>
            <a:pPr lvl="1"/>
            <a:r>
              <a:rPr lang="en-US"/>
              <a:t>Teo et al evaluated 12,133 cases of first acute MI and 14,435 age-matched and sex-matched controls in the international, multicenter INTERHEART study. Trained staff administered a questionnaire to both cases and controls in which participants were asked detailed questions about their smoking status. </a:t>
            </a:r>
          </a:p>
          <a:p>
            <a:pPr lvl="1"/>
            <a:r>
              <a:rPr lang="en-US"/>
              <a:t>After adjusting for age, sex, region, physical activity, and consumption of fruits, vegetables, and alcohol, nonsmokers who had no previous environmental tobacco smoke exposure showed increasing risk of nonfatal acute MI with increasing levels of exposure to environmental tobacco smoke. Although the etiology is unclear, this increase in risk was slightly attenuated in subjects with </a:t>
            </a:r>
            <a:r>
              <a:rPr lang="en-US">
                <a:cs typeface="Times New Roman" pitchFamily="18" charset="0"/>
                <a:sym typeface="Symbol" pitchFamily="18" charset="2"/>
              </a:rPr>
              <a:t></a:t>
            </a:r>
            <a:r>
              <a:rPr lang="en-US">
                <a:cs typeface="Times New Roman" pitchFamily="18" charset="0"/>
              </a:rPr>
              <a:t>22 hours per week of environmental tobacco smoke exposure.</a:t>
            </a:r>
            <a:endParaRPr lang="en-US"/>
          </a:p>
        </p:txBody>
      </p:sp>
      <p:sp>
        <p:nvSpPr>
          <p:cNvPr id="248836" name="Text Box 4"/>
          <p:cNvSpPr txBox="1">
            <a:spLocks noChangeArrowheads="1"/>
          </p:cNvSpPr>
          <p:nvPr/>
        </p:nvSpPr>
        <p:spPr bwMode="auto">
          <a:xfrm>
            <a:off x="819480" y="8141533"/>
            <a:ext cx="5304469" cy="636057"/>
          </a:xfrm>
          <a:prstGeom prst="rect">
            <a:avLst/>
          </a:prstGeom>
          <a:noFill/>
          <a:ln w="9525" algn="ctr">
            <a:noFill/>
            <a:miter lim="800000"/>
            <a:headEnd/>
            <a:tailEnd/>
          </a:ln>
          <a:effectLst/>
        </p:spPr>
        <p:txBody>
          <a:bodyPr lIns="26917" tIns="26917" rIns="26917" bIns="26917">
            <a:spAutoFit/>
          </a:bodyPr>
          <a:lstStyle/>
          <a:p>
            <a:pPr algn="just" defTabSz="896583">
              <a:spcBef>
                <a:spcPct val="20000"/>
              </a:spcBef>
            </a:pPr>
            <a:r>
              <a:rPr lang="en-US" sz="900" b="1" dirty="0">
                <a:latin typeface="Times New Roman" pitchFamily="18" charset="0"/>
                <a:cs typeface="Arial" pitchFamily="34" charset="0"/>
              </a:rPr>
              <a:t>Reference</a:t>
            </a:r>
          </a:p>
          <a:p>
            <a:pPr algn="just" defTabSz="896583">
              <a:spcBef>
                <a:spcPct val="20000"/>
              </a:spcBef>
            </a:pPr>
            <a:r>
              <a:rPr lang="en-US" altLang="ja-JP" sz="900" dirty="0" err="1">
                <a:latin typeface="Times New Roman" pitchFamily="18" charset="0"/>
              </a:rPr>
              <a:t>Teo</a:t>
            </a:r>
            <a:r>
              <a:rPr lang="en-US" altLang="ja-JP" sz="900" dirty="0">
                <a:latin typeface="Times New Roman" pitchFamily="18" charset="0"/>
              </a:rPr>
              <a:t> KK, </a:t>
            </a:r>
            <a:r>
              <a:rPr lang="en-US" altLang="ja-JP" sz="900" dirty="0" err="1">
                <a:latin typeface="Times New Roman" pitchFamily="18" charset="0"/>
              </a:rPr>
              <a:t>Ounpuu</a:t>
            </a:r>
            <a:r>
              <a:rPr lang="en-US" altLang="ja-JP" sz="900" dirty="0">
                <a:latin typeface="Times New Roman" pitchFamily="18" charset="0"/>
              </a:rPr>
              <a:t> S, </a:t>
            </a:r>
            <a:r>
              <a:rPr lang="en-US" altLang="ja-JP" sz="900" dirty="0" err="1">
                <a:latin typeface="Times New Roman" pitchFamily="18" charset="0"/>
              </a:rPr>
              <a:t>Hawken</a:t>
            </a:r>
            <a:r>
              <a:rPr lang="en-US" altLang="ja-JP" sz="900" dirty="0">
                <a:latin typeface="Times New Roman" pitchFamily="18" charset="0"/>
              </a:rPr>
              <a:t> S, et al, on behalf of the INTERHEART Study Investigators. Tobacco use and risk of myocardial infarction in 52 countries in the INTERHEART study: a case-control study. </a:t>
            </a:r>
            <a:r>
              <a:rPr lang="en-US" altLang="ja-JP" sz="900" i="1" dirty="0">
                <a:latin typeface="Times New Roman" pitchFamily="18" charset="0"/>
              </a:rPr>
              <a:t>Lancet.</a:t>
            </a:r>
            <a:r>
              <a:rPr lang="en-US" altLang="ja-JP" sz="900" dirty="0">
                <a:latin typeface="Times New Roman" pitchFamily="18" charset="0"/>
              </a:rPr>
              <a:t> 2006;368:647-658.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24B3F7B-B981-4DB9-BE2F-CA121728B633}" type="slidenum">
              <a:rPr lang="en-US"/>
              <a:pPr/>
              <a:t>24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b="1"/>
              <a:t>Key Point</a:t>
            </a:r>
          </a:p>
          <a:p>
            <a:r>
              <a:rPr lang="en-US" b="1"/>
              <a:t>Exposure to environmental tobacco smoke</a:t>
            </a:r>
            <a:r>
              <a:rPr lang="en-US"/>
              <a:t> </a:t>
            </a:r>
            <a:r>
              <a:rPr lang="en-US" b="1"/>
              <a:t>significantly reduces mean coronary flow velocity reserve (CFVR) in nonsmokers.</a:t>
            </a:r>
          </a:p>
          <a:p>
            <a:pPr lvl="1"/>
            <a:r>
              <a:rPr lang="en-US"/>
              <a:t>To elucidate the effect of environmental tobacco smoke on the coronary circulation, Otsuka et al evaluated CFVR, a measure of endothelial function in the coronary circulation, in 30 male subjects (15 current smokers and 15 nonsmokers). </a:t>
            </a:r>
          </a:p>
          <a:p>
            <a:pPr lvl="1"/>
            <a:r>
              <a:rPr lang="en-US"/>
              <a:t>Subjects had no history of hypertension, diabetes mellitus, hyperlipidemia, or left ventricular hypertrophy. Subjects were considered curr</a:t>
            </a:r>
            <a:r>
              <a:rPr lang="en-US" altLang="ii-CN"/>
              <a:t>e</a:t>
            </a:r>
            <a:r>
              <a:rPr lang="en-US"/>
              <a:t>nt smokers if they smoked a minimum of 20 cigarettes/day. Smokers abstained from smoking 12 hours prior to participation in the study.</a:t>
            </a:r>
          </a:p>
          <a:p>
            <a:pPr lvl="1"/>
            <a:r>
              <a:rPr lang="en-US"/>
              <a:t>Coronary flow velocity in the left anterior descending artery was measured by Fourier transformation analysis of Doppler spectral tracings at baseline and at peak hyperemic conditions. CFVR was calculated as the ratio of hyperemic to basal coronary flow velocity. Investigators were blinded to the subject’s smoking status. </a:t>
            </a:r>
          </a:p>
          <a:p>
            <a:pPr lvl="1"/>
            <a:r>
              <a:rPr lang="en-US"/>
              <a:t>In nonsmokers, CFVR was significantly higher than in current smokers at baseline (before acute exposure to environmental tobacco smoke) (</a:t>
            </a:r>
            <a:r>
              <a:rPr lang="en-US" i="1"/>
              <a:t>P</a:t>
            </a:r>
            <a:r>
              <a:rPr lang="en-US"/>
              <a:t>=.02). CFVR in nonsmokers was significantly reduced by acute exposure to environmental tobacco smoke (</a:t>
            </a:r>
            <a:r>
              <a:rPr lang="en-US" i="1"/>
              <a:t>P</a:t>
            </a:r>
            <a:r>
              <a:rPr lang="en-US"/>
              <a:t>&lt;.001).</a:t>
            </a:r>
          </a:p>
        </p:txBody>
      </p:sp>
      <p:sp>
        <p:nvSpPr>
          <p:cNvPr id="246788" name="Text Box 4"/>
          <p:cNvSpPr txBox="1">
            <a:spLocks noChangeArrowheads="1"/>
          </p:cNvSpPr>
          <p:nvPr/>
        </p:nvSpPr>
        <p:spPr bwMode="auto">
          <a:xfrm>
            <a:off x="819480" y="8141533"/>
            <a:ext cx="5304469" cy="497558"/>
          </a:xfrm>
          <a:prstGeom prst="rect">
            <a:avLst/>
          </a:prstGeom>
          <a:noFill/>
          <a:ln w="9525" algn="ctr">
            <a:noFill/>
            <a:miter lim="800000"/>
            <a:headEnd/>
            <a:tailEnd/>
          </a:ln>
          <a:effectLst/>
        </p:spPr>
        <p:txBody>
          <a:bodyPr lIns="26917" tIns="26917" rIns="26917" bIns="26917">
            <a:spAutoFit/>
          </a:bodyPr>
          <a:lstStyle/>
          <a:p>
            <a:pPr algn="just" defTabSz="896583">
              <a:spcBef>
                <a:spcPct val="20000"/>
              </a:spcBef>
            </a:pPr>
            <a:r>
              <a:rPr lang="en-US" sz="900" b="1" dirty="0">
                <a:latin typeface="Times New Roman" pitchFamily="18" charset="0"/>
                <a:cs typeface="Arial" pitchFamily="34" charset="0"/>
              </a:rPr>
              <a:t>Reference</a:t>
            </a:r>
          </a:p>
          <a:p>
            <a:pPr algn="just" defTabSz="896583">
              <a:spcBef>
                <a:spcPct val="20000"/>
              </a:spcBef>
            </a:pPr>
            <a:r>
              <a:rPr lang="en-US" altLang="ja-JP" sz="900" dirty="0" err="1">
                <a:latin typeface="Times New Roman" pitchFamily="18" charset="0"/>
              </a:rPr>
              <a:t>Otsuka</a:t>
            </a:r>
            <a:r>
              <a:rPr lang="en-US" altLang="ja-JP" sz="900" dirty="0">
                <a:latin typeface="Times New Roman" pitchFamily="18" charset="0"/>
              </a:rPr>
              <a:t> R, Watanabe H, Hirata K, et al. Acute effects of passive smoking on the coronary circulation in healthy young adults. </a:t>
            </a:r>
            <a:r>
              <a:rPr lang="en-US" altLang="ja-JP" sz="900" i="1" dirty="0">
                <a:latin typeface="Times New Roman" pitchFamily="18" charset="0"/>
              </a:rPr>
              <a:t>JAMA.</a:t>
            </a:r>
            <a:r>
              <a:rPr lang="en-US" altLang="ja-JP" sz="900" dirty="0">
                <a:latin typeface="Times New Roman" pitchFamily="18" charset="0"/>
              </a:rPr>
              <a:t> 2001;286(4):436-441.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h-TH"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th-TH"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th-TH"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th-TH"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th-TH"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th-TH"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th-TH"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th-TH"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th-TH"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th-TH"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th-TH"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th-TH" sz="2400">
                  <a:latin typeface="Times New Roman" pitchFamily="18" charset="0"/>
                </a:endParaRPr>
              </a:p>
            </p:txBody>
          </p:sp>
        </p:grpSp>
      </p:grpSp>
      <p:sp>
        <p:nvSpPr>
          <p:cNvPr id="6160" name="Rectangle 16"/>
          <p:cNvSpPr>
            <a:spLocks noGrp="1" noChangeArrowheads="1"/>
          </p:cNvSpPr>
          <p:nvPr>
            <p:ph type="ctrTitle"/>
          </p:nvPr>
        </p:nvSpPr>
        <p:spPr>
          <a:xfrm>
            <a:off x="2971800" y="1828800"/>
            <a:ext cx="6019800" cy="2209800"/>
          </a:xfrm>
          <a:noFill/>
          <a:ln w="9525">
            <a:noFill/>
          </a:ln>
          <a:effectLst/>
        </p:spPr>
        <p:txBody>
          <a:bodyPr/>
          <a:lstStyle>
            <a:lvl1pPr>
              <a:defRPr sz="5000" i="1">
                <a:solidFill>
                  <a:srgbClr val="FFFFFF"/>
                </a:solidFill>
                <a:effectLst>
                  <a:outerShdw blurRad="38100" dist="38100" dir="2700000" algn="tl">
                    <a:srgbClr val="C0C0C0"/>
                  </a:outerShdw>
                </a:effectLst>
              </a:defRPr>
            </a:lvl1pPr>
          </a:lstStyle>
          <a:p>
            <a:r>
              <a:rPr lang="th-TH"/>
              <a:t>Click to edit Master title style</a:t>
            </a:r>
          </a:p>
        </p:txBody>
      </p:sp>
      <p:sp>
        <p:nvSpPr>
          <p:cNvPr id="6161" name="Rectangle 17"/>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sz="3400"/>
            </a:lvl1pPr>
          </a:lstStyle>
          <a:p>
            <a:r>
              <a:rPr lang="th-TH"/>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0"/>
            <a:ext cx="2057400" cy="5834063"/>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68313" y="260350"/>
            <a:ext cx="6019800" cy="5834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081088"/>
          </a:xfrm>
        </p:spPr>
        <p:txBody>
          <a:bodyPr/>
          <a:lstStyle/>
          <a:p>
            <a:r>
              <a:rPr lang="en-US" smtClean="0"/>
              <a:t>Click to edit Master title style</a:t>
            </a:r>
            <a:endParaRPr lang="th-TH"/>
          </a:p>
        </p:txBody>
      </p:sp>
      <p:sp>
        <p:nvSpPr>
          <p:cNvPr id="3" name="Content Placeholder 2"/>
          <p:cNvSpPr>
            <a:spLocks noGrp="1"/>
          </p:cNvSpPr>
          <p:nvPr>
            <p:ph sz="half" idx="1"/>
          </p:nvPr>
        </p:nvSpPr>
        <p:spPr>
          <a:xfrm>
            <a:off x="468313" y="1557338"/>
            <a:ext cx="4038600"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659313" y="1557338"/>
            <a:ext cx="4038600"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081088"/>
          </a:xfrm>
        </p:spPr>
        <p:txBody>
          <a:bodyPr/>
          <a:lstStyle/>
          <a:p>
            <a:r>
              <a:rPr lang="en-US" smtClean="0"/>
              <a:t>Click to edit Master title style</a:t>
            </a:r>
            <a:endParaRPr lang="th-TH"/>
          </a:p>
        </p:txBody>
      </p:sp>
      <p:sp>
        <p:nvSpPr>
          <p:cNvPr id="3" name="Chart Placeholder 2"/>
          <p:cNvSpPr>
            <a:spLocks noGrp="1"/>
          </p:cNvSpPr>
          <p:nvPr>
            <p:ph type="chart" idx="1"/>
          </p:nvPr>
        </p:nvSpPr>
        <p:spPr>
          <a:xfrm>
            <a:off x="468313" y="1557338"/>
            <a:ext cx="8229600" cy="4537075"/>
          </a:xfrm>
        </p:spPr>
        <p:txBody>
          <a:bodyPr/>
          <a:lstStyle/>
          <a:p>
            <a:pPr lvl="0"/>
            <a:endParaRPr lang="th-TH"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081088"/>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68313" y="1557338"/>
            <a:ext cx="8229600" cy="4537075"/>
          </a:xfrm>
        </p:spPr>
        <p:txBody>
          <a:bodyPr/>
          <a:lstStyle/>
          <a:p>
            <a:pPr lvl="0"/>
            <a:endParaRPr lang="th-TH"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260350"/>
            <a:ext cx="8229600" cy="583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68313" y="1557338"/>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59313" y="1557338"/>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Clear Sky"/>
          <p:cNvPicPr>
            <a:picLocks noChangeAspect="1" noChangeArrowheads="1"/>
          </p:cNvPicPr>
          <p:nvPr/>
        </p:nvPicPr>
        <p:blipFill>
          <a:blip r:embed="rId17" cstate="email"/>
          <a:srcRect/>
          <a:stretch>
            <a:fillRect/>
          </a:stretch>
        </p:blipFill>
        <p:spPr bwMode="auto">
          <a:xfrm>
            <a:off x="0" y="0"/>
            <a:ext cx="9144000" cy="5589588"/>
          </a:xfrm>
          <a:prstGeom prst="rect">
            <a:avLst/>
          </a:prstGeom>
          <a:noFill/>
          <a:ln w="9525">
            <a:noFill/>
            <a:miter lim="800000"/>
            <a:headEnd/>
            <a:tailEnd/>
          </a:ln>
        </p:spPr>
      </p:pic>
      <p:grpSp>
        <p:nvGrpSpPr>
          <p:cNvPr id="1027" name="Group 3"/>
          <p:cNvGrpSpPr>
            <a:grpSpLocks/>
          </p:cNvGrpSpPr>
          <p:nvPr/>
        </p:nvGrpSpPr>
        <p:grpSpPr bwMode="auto">
          <a:xfrm>
            <a:off x="0" y="0"/>
            <a:ext cx="9144000" cy="546100"/>
            <a:chOff x="0" y="0"/>
            <a:chExt cx="5760" cy="344"/>
          </a:xfrm>
        </p:grpSpPr>
        <p:sp>
          <p:nvSpPr>
            <p:cNvPr id="5124" name="Rectangle 4"/>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h-TH" sz="2400">
                <a:latin typeface="Times New Roman" pitchFamily="18" charset="0"/>
              </a:endParaRPr>
            </a:p>
          </p:txBody>
        </p:sp>
        <p:sp>
          <p:nvSpPr>
            <p:cNvPr id="5125" name="Rectangle 5"/>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th-TH" sz="2400">
                <a:latin typeface="Times New Roman" pitchFamily="18" charset="0"/>
              </a:endParaRPr>
            </a:p>
          </p:txBody>
        </p:sp>
        <p:sp>
          <p:nvSpPr>
            <p:cNvPr id="5126" name="Rectangle 6"/>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th-TH" sz="1800">
                <a:solidFill>
                  <a:schemeClr val="hlink"/>
                </a:solidFill>
              </a:endParaRPr>
            </a:p>
          </p:txBody>
        </p:sp>
        <p:sp>
          <p:nvSpPr>
            <p:cNvPr id="5127" name="Rectangle 7"/>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th-TH" sz="1800">
                <a:solidFill>
                  <a:schemeClr val="hlink"/>
                </a:solidFill>
              </a:endParaRPr>
            </a:p>
          </p:txBody>
        </p:sp>
        <p:sp>
          <p:nvSpPr>
            <p:cNvPr id="5128" name="Rectangle 8"/>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th-TH" sz="1800">
                <a:solidFill>
                  <a:schemeClr val="accent2"/>
                </a:solidFill>
              </a:endParaRPr>
            </a:p>
          </p:txBody>
        </p:sp>
        <p:sp>
          <p:nvSpPr>
            <p:cNvPr id="5129" name="Rectangle 9"/>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th-TH" sz="1800">
                <a:solidFill>
                  <a:schemeClr val="hlink"/>
                </a:solidFill>
              </a:endParaRPr>
            </a:p>
          </p:txBody>
        </p:sp>
        <p:sp>
          <p:nvSpPr>
            <p:cNvPr id="5130" name="Rectangle 10"/>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th-TH" sz="2400">
                <a:latin typeface="Times New Roman" pitchFamily="18" charset="0"/>
              </a:endParaRPr>
            </a:p>
          </p:txBody>
        </p:sp>
        <p:sp>
          <p:nvSpPr>
            <p:cNvPr id="5131" name="Rectangle 11"/>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th-TH" sz="1800">
                <a:solidFill>
                  <a:schemeClr val="accent2"/>
                </a:solidFill>
              </a:endParaRPr>
            </a:p>
          </p:txBody>
        </p:sp>
        <p:sp>
          <p:nvSpPr>
            <p:cNvPr id="5132" name="Rectangle 12"/>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th-TH" sz="1800">
                <a:solidFill>
                  <a:schemeClr val="accent2"/>
                </a:solidFill>
              </a:endParaRPr>
            </a:p>
          </p:txBody>
        </p:sp>
      </p:grpSp>
      <p:sp>
        <p:nvSpPr>
          <p:cNvPr id="5141" name="Rectangle 21"/>
          <p:cNvSpPr>
            <a:spLocks noGrp="1" noChangeArrowheads="1"/>
          </p:cNvSpPr>
          <p:nvPr>
            <p:ph type="title"/>
          </p:nvPr>
        </p:nvSpPr>
        <p:spPr bwMode="auto">
          <a:xfrm>
            <a:off x="468313" y="260350"/>
            <a:ext cx="8229600" cy="1081088"/>
          </a:xfrm>
          <a:prstGeom prst="rect">
            <a:avLst/>
          </a:prstGeom>
          <a:gradFill rotWithShape="1">
            <a:gsLst>
              <a:gs pos="0">
                <a:srgbClr val="0099FF">
                  <a:gamma/>
                  <a:shade val="46275"/>
                  <a:invGamma/>
                </a:srgbClr>
              </a:gs>
              <a:gs pos="100000">
                <a:srgbClr val="0099FF"/>
              </a:gs>
            </a:gsLst>
            <a:lin ang="5400000" scaled="1"/>
          </a:gradFill>
          <a:ln w="28575">
            <a:solidFill>
              <a:srgbClr val="0033CC"/>
            </a:solid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pic>
        <p:nvPicPr>
          <p:cNvPr id="1029" name="Picture 31" descr="swu header"/>
          <p:cNvPicPr>
            <a:picLocks noChangeAspect="1" noChangeArrowheads="1"/>
          </p:cNvPicPr>
          <p:nvPr/>
        </p:nvPicPr>
        <p:blipFill>
          <a:blip r:embed="rId18" cstate="email"/>
          <a:srcRect/>
          <a:stretch>
            <a:fillRect/>
          </a:stretch>
        </p:blipFill>
        <p:spPr bwMode="auto">
          <a:xfrm>
            <a:off x="0" y="5589588"/>
            <a:ext cx="9144000" cy="1268412"/>
          </a:xfrm>
          <a:prstGeom prst="rect">
            <a:avLst/>
          </a:prstGeom>
          <a:noFill/>
          <a:ln w="9525">
            <a:noFill/>
            <a:miter lim="800000"/>
            <a:headEnd/>
            <a:tailEnd/>
          </a:ln>
        </p:spPr>
      </p:pic>
      <p:sp>
        <p:nvSpPr>
          <p:cNvPr id="5134" name="Rectangle 14"/>
          <p:cNvSpPr>
            <a:spLocks noGrp="1" noChangeArrowheads="1"/>
          </p:cNvSpPr>
          <p:nvPr>
            <p:ph type="body" idx="1"/>
          </p:nvPr>
        </p:nvSpPr>
        <p:spPr bwMode="auto">
          <a:xfrm>
            <a:off x="468313" y="1557338"/>
            <a:ext cx="8229600" cy="4537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Tree>
  </p:cSld>
  <p:clrMap bg1="lt1" tx1="dk1" bg2="lt2" tx2="dk2" accent1="accent1" accent2="accent2" accent3="accent3" accent4="accent4" accent5="accent5" accent6="accent6" hlink="hlink" folHlink="folHlink"/>
  <p:sldLayoutIdLst>
    <p:sldLayoutId id="2147483731"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pitchFamily="34" charset="0"/>
          <a:cs typeface="Angsana New" pitchFamily="18" charset="-34"/>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b="1">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b="1">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b="1">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b="1">
          <a:solidFill>
            <a:schemeClr val="tx1"/>
          </a:solidFill>
          <a:effectLst>
            <a:outerShdw blurRad="38100" dist="38100" dir="2700000" algn="tl">
              <a:srgbClr val="C0C0C0"/>
            </a:outerShdw>
          </a:effectLst>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AE1F2"/>
            </a:gs>
            <a:gs pos="100000">
              <a:schemeClr val="bg1"/>
            </a:gs>
          </a:gsLst>
          <a:lin ang="5400000" scaled="1"/>
        </a:gradFill>
        <a:effectLst/>
      </p:bgPr>
    </p:bg>
    <p:spTree>
      <p:nvGrpSpPr>
        <p:cNvPr id="1" name=""/>
        <p:cNvGrpSpPr/>
        <p:nvPr/>
      </p:nvGrpSpPr>
      <p:grpSpPr>
        <a:xfrm>
          <a:off x="0" y="0"/>
          <a:ext cx="0" cy="0"/>
          <a:chOff x="0" y="0"/>
          <a:chExt cx="0" cy="0"/>
        </a:xfrm>
      </p:grpSpPr>
      <p:sp>
        <p:nvSpPr>
          <p:cNvPr id="5058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5865" name="Rectangle 9"/>
          <p:cNvSpPr>
            <a:spLocks noGrp="1" noChangeArrowheads="1"/>
          </p:cNvSpPr>
          <p:nvPr>
            <p:ph type="title"/>
          </p:nvPr>
        </p:nvSpPr>
        <p:spPr bwMode="auto">
          <a:xfrm>
            <a:off x="468313" y="260350"/>
            <a:ext cx="8229600" cy="1081088"/>
          </a:xfrm>
          <a:prstGeom prst="rect">
            <a:avLst/>
          </a:prstGeom>
          <a:gradFill rotWithShape="1">
            <a:gsLst>
              <a:gs pos="0">
                <a:srgbClr val="0099FF">
                  <a:gamma/>
                  <a:shade val="46275"/>
                  <a:invGamma/>
                </a:srgbClr>
              </a:gs>
              <a:gs pos="100000">
                <a:srgbClr val="0099FF"/>
              </a:gs>
            </a:gsLst>
            <a:lin ang="5400000" scaled="1"/>
          </a:gradFill>
          <a:ln w="28575">
            <a:solidFill>
              <a:srgbClr val="0033CC"/>
            </a:solid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pic>
        <p:nvPicPr>
          <p:cNvPr id="2052" name="Picture 10" descr="SWU logo"/>
          <p:cNvPicPr>
            <a:picLocks noChangeAspect="1" noChangeArrowheads="1"/>
          </p:cNvPicPr>
          <p:nvPr/>
        </p:nvPicPr>
        <p:blipFill>
          <a:blip r:embed="rId13" cstate="email"/>
          <a:srcRect/>
          <a:stretch>
            <a:fillRect/>
          </a:stretch>
        </p:blipFill>
        <p:spPr bwMode="auto">
          <a:xfrm>
            <a:off x="8101013" y="5878513"/>
            <a:ext cx="827087" cy="814387"/>
          </a:xfrm>
          <a:prstGeom prst="rect">
            <a:avLst/>
          </a:prstGeom>
          <a:noFill/>
          <a:ln w="9525">
            <a:noFill/>
            <a:miter lim="800000"/>
            <a:headEnd/>
            <a:tailEnd/>
          </a:ln>
        </p:spPr>
      </p:pic>
      <p:sp>
        <p:nvSpPr>
          <p:cNvPr id="505868" name="Text Box 12"/>
          <p:cNvSpPr txBox="1">
            <a:spLocks noChangeArrowheads="1"/>
          </p:cNvSpPr>
          <p:nvPr/>
        </p:nvSpPr>
        <p:spPr bwMode="auto">
          <a:xfrm>
            <a:off x="3203575" y="6237288"/>
            <a:ext cx="3006725" cy="366712"/>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spAutoFit/>
          </a:bodyPr>
          <a:lstStyle/>
          <a:p>
            <a:pPr>
              <a:defRPr/>
            </a:pPr>
            <a:r>
              <a:rPr lang="en-US" sz="1800" b="1">
                <a:solidFill>
                  <a:schemeClr val="bg1"/>
                </a:solidFill>
                <a:effectLst>
                  <a:outerShdw blurRad="38100" dist="38100" dir="2700000" algn="tl">
                    <a:srgbClr val="000000"/>
                  </a:outerShdw>
                </a:effectLst>
                <a:latin typeface="Bradley Hand ITC" pitchFamily="66" charset="0"/>
                <a:cs typeface="Tahoma" pitchFamily="34" charset="0"/>
              </a:rPr>
              <a:t>Basic Mechanical Ventilation</a:t>
            </a:r>
            <a:endParaRPr lang="th-TH" sz="1800" b="1">
              <a:solidFill>
                <a:schemeClr val="bg1"/>
              </a:solidFill>
              <a:effectLst>
                <a:outerShdw blurRad="38100" dist="38100" dir="2700000" algn="tl">
                  <a:srgbClr val="000000"/>
                </a:outerShdw>
              </a:effectLst>
              <a:latin typeface="Bradley Hand ITC" pitchFamily="66" charset="0"/>
              <a:cs typeface="Tahoma" pitchFamily="34" charset="0"/>
            </a:endParaRPr>
          </a:p>
        </p:txBody>
      </p:sp>
      <p:pic>
        <p:nvPicPr>
          <p:cNvPr id="2054" name="Picture 13" descr="Smoking banner"/>
          <p:cNvPicPr>
            <a:picLocks noChangeAspect="1" noChangeArrowheads="1"/>
          </p:cNvPicPr>
          <p:nvPr/>
        </p:nvPicPr>
        <p:blipFill>
          <a:blip r:embed="rId14" cstate="email"/>
          <a:srcRect/>
          <a:stretch>
            <a:fillRect/>
          </a:stretch>
        </p:blipFill>
        <p:spPr bwMode="auto">
          <a:xfrm>
            <a:off x="250825" y="5876925"/>
            <a:ext cx="800100" cy="771525"/>
          </a:xfrm>
          <a:prstGeom prst="rect">
            <a:avLst/>
          </a:prstGeom>
          <a:noFill/>
          <a:ln w="9525">
            <a:noFill/>
            <a:miter lim="800000"/>
            <a:headEnd/>
            <a:tailEnd/>
          </a:ln>
        </p:spPr>
      </p:pic>
      <p:pic>
        <p:nvPicPr>
          <p:cNvPr id="2055" name="Picture 14" descr="swu header"/>
          <p:cNvPicPr>
            <a:picLocks noChangeAspect="1" noChangeArrowheads="1"/>
          </p:cNvPicPr>
          <p:nvPr/>
        </p:nvPicPr>
        <p:blipFill>
          <a:blip r:embed="rId15" cstate="email"/>
          <a:srcRect/>
          <a:stretch>
            <a:fillRect/>
          </a:stretch>
        </p:blipFill>
        <p:spPr bwMode="auto">
          <a:xfrm>
            <a:off x="0" y="5589588"/>
            <a:ext cx="9144000" cy="1268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gif"/><Relationship Id="rId4" Type="http://schemas.openxmlformats.org/officeDocument/2006/relationships/image" Target="../media/image5.emf"/><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descr="swu header"/>
          <p:cNvPicPr>
            <a:picLocks noChangeAspect="1" noChangeArrowheads="1"/>
          </p:cNvPicPr>
          <p:nvPr/>
        </p:nvPicPr>
        <p:blipFill>
          <a:blip r:embed="rId2" cstate="email"/>
          <a:srcRect/>
          <a:stretch>
            <a:fillRect/>
          </a:stretch>
        </p:blipFill>
        <p:spPr bwMode="auto">
          <a:xfrm>
            <a:off x="0" y="0"/>
            <a:ext cx="9144000" cy="1700213"/>
          </a:xfrm>
          <a:prstGeom prst="rect">
            <a:avLst/>
          </a:prstGeom>
          <a:noFill/>
          <a:ln w="9525">
            <a:noFill/>
            <a:miter lim="800000"/>
            <a:headEnd/>
            <a:tailEnd/>
          </a:ln>
        </p:spPr>
      </p:pic>
      <p:pic>
        <p:nvPicPr>
          <p:cNvPr id="4099" name="Picture 35" descr="Clear Sky"/>
          <p:cNvPicPr>
            <a:picLocks noChangeAspect="1" noChangeArrowheads="1"/>
          </p:cNvPicPr>
          <p:nvPr/>
        </p:nvPicPr>
        <p:blipFill>
          <a:blip r:embed="rId3" cstate="email"/>
          <a:srcRect/>
          <a:stretch>
            <a:fillRect/>
          </a:stretch>
        </p:blipFill>
        <p:spPr bwMode="auto">
          <a:xfrm>
            <a:off x="0" y="4221163"/>
            <a:ext cx="9144000" cy="2636837"/>
          </a:xfrm>
          <a:prstGeom prst="rect">
            <a:avLst/>
          </a:prstGeom>
          <a:noFill/>
          <a:ln w="9525">
            <a:noFill/>
            <a:miter lim="800000"/>
            <a:headEnd/>
            <a:tailEnd/>
          </a:ln>
        </p:spPr>
      </p:pic>
      <p:sp>
        <p:nvSpPr>
          <p:cNvPr id="4100" name="Rectangle 4"/>
          <p:cNvSpPr>
            <a:spLocks noGrp="1" noChangeArrowheads="1"/>
          </p:cNvSpPr>
          <p:nvPr>
            <p:ph type="ctrTitle"/>
          </p:nvPr>
        </p:nvSpPr>
        <p:spPr>
          <a:xfrm>
            <a:off x="1643043" y="2205038"/>
            <a:ext cx="7500958" cy="1849437"/>
          </a:xfrm>
        </p:spPr>
        <p:txBody>
          <a:bodyPr/>
          <a:lstStyle/>
          <a:p>
            <a:pPr eaLnBrk="1" hangingPunct="1">
              <a:lnSpc>
                <a:spcPct val="75000"/>
              </a:lnSpc>
              <a:defRPr/>
            </a:pPr>
            <a:r>
              <a:rPr lang="th-TH" sz="5400" dirty="0" smtClean="0">
                <a:solidFill>
                  <a:srgbClr val="FFFF00"/>
                </a:solidFill>
                <a:latin typeface="Browallia New" pitchFamily="34" charset="-34"/>
                <a:cs typeface="Browallia New" pitchFamily="34" charset="-34"/>
              </a:rPr>
              <a:t>รักษ์หัวใจในที่ทำงาน</a:t>
            </a:r>
            <a:r>
              <a:rPr lang="th-TH" sz="5400" dirty="0" smtClean="0">
                <a:solidFill>
                  <a:srgbClr val="FF3300"/>
                </a:solidFill>
                <a:latin typeface="Browallia New" pitchFamily="34" charset="-34"/>
                <a:cs typeface="Browallia New" pitchFamily="34" charset="-34"/>
              </a:rPr>
              <a:t/>
            </a:r>
            <a:br>
              <a:rPr lang="th-TH" sz="5400" dirty="0" smtClean="0">
                <a:solidFill>
                  <a:srgbClr val="FF3300"/>
                </a:solidFill>
                <a:latin typeface="Browallia New" pitchFamily="34" charset="-34"/>
                <a:cs typeface="Browallia New" pitchFamily="34" charset="-34"/>
              </a:rPr>
            </a:br>
            <a:r>
              <a:rPr lang="th-TH" sz="13800" dirty="0" smtClean="0">
                <a:solidFill>
                  <a:srgbClr val="FF3300"/>
                </a:solidFill>
                <a:latin typeface="Browallia New" pitchFamily="34" charset="-34"/>
                <a:cs typeface="Browallia New" pitchFamily="34" charset="-34"/>
              </a:rPr>
              <a:t>หัวใจ </a:t>
            </a:r>
            <a:r>
              <a:rPr lang="en-US" sz="13800" dirty="0" smtClean="0">
                <a:solidFill>
                  <a:srgbClr val="FF3300"/>
                </a:solidFill>
                <a:latin typeface="Browallia New" pitchFamily="34" charset="-34"/>
                <a:cs typeface="Browallia New" pitchFamily="34" charset="-34"/>
              </a:rPr>
              <a:t>&amp; </a:t>
            </a:r>
            <a:r>
              <a:rPr lang="th-TH" sz="13800" i="0" dirty="0" smtClean="0">
                <a:solidFill>
                  <a:srgbClr val="FF3300"/>
                </a:solidFill>
                <a:latin typeface="Browallia New" pitchFamily="34" charset="-34"/>
                <a:cs typeface="Browallia New" pitchFamily="34" charset="-34"/>
              </a:rPr>
              <a:t>บุหรี่</a:t>
            </a:r>
            <a:endParaRPr lang="th-TH" sz="6800" dirty="0" smtClean="0">
              <a:latin typeface="Browallia New" pitchFamily="34" charset="-34"/>
              <a:cs typeface="Browallia New" pitchFamily="34" charset="-34"/>
            </a:endParaRPr>
          </a:p>
        </p:txBody>
      </p:sp>
      <p:sp>
        <p:nvSpPr>
          <p:cNvPr id="4149" name="Rectangle 53"/>
          <p:cNvSpPr>
            <a:spLocks noGrp="1" noChangeArrowheads="1"/>
          </p:cNvSpPr>
          <p:nvPr>
            <p:ph type="subTitle" idx="1"/>
          </p:nvPr>
        </p:nvSpPr>
        <p:spPr>
          <a:xfrm>
            <a:off x="1187450" y="4292600"/>
            <a:ext cx="6740525" cy="1752600"/>
          </a:xfrm>
        </p:spPr>
        <p:txBody>
          <a:bodyPr/>
          <a:lstStyle/>
          <a:p>
            <a:pPr eaLnBrk="1" hangingPunct="1">
              <a:lnSpc>
                <a:spcPct val="75000"/>
              </a:lnSpc>
              <a:defRPr/>
            </a:pPr>
            <a:r>
              <a:rPr lang="th-TH" sz="4500" dirty="0" smtClean="0">
                <a:latin typeface="Browallia New" pitchFamily="34" charset="-34"/>
                <a:cs typeface="Browallia New" pitchFamily="34" charset="-34"/>
              </a:rPr>
              <a:t>ผศ.นพ.สุทัศน์ รุ่งเรือง</a:t>
            </a:r>
            <a:r>
              <a:rPr lang="th-TH" sz="4500" dirty="0" err="1" smtClean="0">
                <a:latin typeface="Browallia New" pitchFamily="34" charset="-34"/>
                <a:cs typeface="Browallia New" pitchFamily="34" charset="-34"/>
              </a:rPr>
              <a:t>หิรัญญา</a:t>
            </a:r>
            <a:r>
              <a:rPr lang="th-TH" sz="4500" dirty="0" smtClean="0">
                <a:latin typeface="Browallia New" pitchFamily="34" charset="-34"/>
                <a:cs typeface="Browallia New" pitchFamily="34" charset="-34"/>
              </a:rPr>
              <a:t>, </a:t>
            </a:r>
            <a:r>
              <a:rPr lang="en-US" sz="4500" dirty="0" smtClean="0">
                <a:latin typeface="Browallia New" pitchFamily="34" charset="-34"/>
                <a:cs typeface="Browallia New" pitchFamily="34" charset="-34"/>
              </a:rPr>
              <a:t>FCCP</a:t>
            </a:r>
          </a:p>
          <a:p>
            <a:pPr eaLnBrk="1" hangingPunct="1">
              <a:lnSpc>
                <a:spcPct val="75000"/>
              </a:lnSpc>
              <a:defRPr/>
            </a:pPr>
            <a:r>
              <a:rPr lang="th-TH" sz="2600" i="1" dirty="0" smtClean="0">
                <a:latin typeface="Browallia New" pitchFamily="34" charset="-34"/>
                <a:cs typeface="Browallia New" pitchFamily="34" charset="-34"/>
              </a:rPr>
              <a:t>หน่วยโรคทางเดินหายใจและเวชบำบัดวิกฤต</a:t>
            </a:r>
          </a:p>
          <a:p>
            <a:pPr eaLnBrk="1" hangingPunct="1">
              <a:lnSpc>
                <a:spcPct val="75000"/>
              </a:lnSpc>
              <a:defRPr/>
            </a:pPr>
            <a:r>
              <a:rPr lang="th-TH" sz="3000" i="1" dirty="0" smtClean="0">
                <a:latin typeface="Browallia New" pitchFamily="34" charset="-34"/>
                <a:cs typeface="Browallia New" pitchFamily="34" charset="-34"/>
              </a:rPr>
              <a:t>ภาควิชา</a:t>
            </a:r>
            <a:r>
              <a:rPr lang="th-TH" sz="3000" i="1" dirty="0" err="1" smtClean="0">
                <a:latin typeface="Browallia New" pitchFamily="34" charset="-34"/>
                <a:cs typeface="Browallia New" pitchFamily="34" charset="-34"/>
              </a:rPr>
              <a:t>อายุร</a:t>
            </a:r>
            <a:r>
              <a:rPr lang="th-TH" sz="3000" i="1" dirty="0" smtClean="0">
                <a:latin typeface="Browallia New" pitchFamily="34" charset="-34"/>
                <a:cs typeface="Browallia New" pitchFamily="34" charset="-34"/>
              </a:rPr>
              <a:t>ศาสตร์</a:t>
            </a:r>
          </a:p>
          <a:p>
            <a:pPr eaLnBrk="1" hangingPunct="1">
              <a:lnSpc>
                <a:spcPct val="75000"/>
              </a:lnSpc>
              <a:defRPr/>
            </a:pPr>
            <a:r>
              <a:rPr lang="th-TH" dirty="0" smtClean="0">
                <a:latin typeface="Browallia New" pitchFamily="34" charset="-34"/>
                <a:cs typeface="Browallia New" pitchFamily="34" charset="-34"/>
              </a:rPr>
              <a:t>คณะแพทยศาสตร์ </a:t>
            </a:r>
            <a:r>
              <a:rPr lang="th-TH" dirty="0" err="1" smtClean="0">
                <a:latin typeface="Browallia New" pitchFamily="34" charset="-34"/>
                <a:cs typeface="Browallia New" pitchFamily="34" charset="-34"/>
              </a:rPr>
              <a:t>มศว.</a:t>
            </a:r>
            <a:endParaRPr lang="th-TH" dirty="0" smtClean="0">
              <a:latin typeface="Browallia New" pitchFamily="34" charset="-34"/>
              <a:cs typeface="Browallia New" pitchFamily="34" charset="-34"/>
            </a:endParaRPr>
          </a:p>
        </p:txBody>
      </p:sp>
      <p:grpSp>
        <p:nvGrpSpPr>
          <p:cNvPr id="4103" name="Group 61"/>
          <p:cNvGrpSpPr>
            <a:grpSpLocks/>
          </p:cNvGrpSpPr>
          <p:nvPr/>
        </p:nvGrpSpPr>
        <p:grpSpPr bwMode="auto">
          <a:xfrm>
            <a:off x="0" y="6086475"/>
            <a:ext cx="9144000" cy="771525"/>
            <a:chOff x="0" y="3834"/>
            <a:chExt cx="5760" cy="486"/>
          </a:xfrm>
        </p:grpSpPr>
        <p:pic>
          <p:nvPicPr>
            <p:cNvPr id="4104" name="Picture 31" descr="SWU ads2"/>
            <p:cNvPicPr>
              <a:picLocks noChangeAspect="1" noChangeArrowheads="1"/>
            </p:cNvPicPr>
            <p:nvPr/>
          </p:nvPicPr>
          <p:blipFill>
            <a:blip r:embed="rId4" cstate="email"/>
            <a:srcRect/>
            <a:stretch>
              <a:fillRect/>
            </a:stretch>
          </p:blipFill>
          <p:spPr bwMode="auto">
            <a:xfrm>
              <a:off x="1655" y="3834"/>
              <a:ext cx="2536" cy="486"/>
            </a:xfrm>
            <a:prstGeom prst="rect">
              <a:avLst/>
            </a:prstGeom>
            <a:noFill/>
            <a:ln w="9525">
              <a:noFill/>
              <a:miter lim="800000"/>
              <a:headEnd/>
              <a:tailEnd/>
            </a:ln>
          </p:spPr>
        </p:pic>
        <p:pic>
          <p:nvPicPr>
            <p:cNvPr id="4105" name="Picture 55" descr="med students SWU4"/>
            <p:cNvPicPr>
              <a:picLocks noChangeAspect="1" noChangeArrowheads="1"/>
            </p:cNvPicPr>
            <p:nvPr/>
          </p:nvPicPr>
          <p:blipFill>
            <a:blip r:embed="rId5" cstate="email"/>
            <a:srcRect/>
            <a:stretch>
              <a:fillRect/>
            </a:stretch>
          </p:blipFill>
          <p:spPr bwMode="auto">
            <a:xfrm>
              <a:off x="4150" y="3884"/>
              <a:ext cx="544" cy="436"/>
            </a:xfrm>
            <a:prstGeom prst="rect">
              <a:avLst/>
            </a:prstGeom>
            <a:noFill/>
            <a:ln w="9525">
              <a:noFill/>
              <a:miter lim="800000"/>
              <a:headEnd/>
              <a:tailEnd/>
            </a:ln>
          </p:spPr>
        </p:pic>
        <p:pic>
          <p:nvPicPr>
            <p:cNvPr id="4106" name="Picture 56" descr="Ongkarak2"/>
            <p:cNvPicPr>
              <a:picLocks noChangeAspect="1" noChangeArrowheads="1"/>
            </p:cNvPicPr>
            <p:nvPr/>
          </p:nvPicPr>
          <p:blipFill>
            <a:blip r:embed="rId6" cstate="email"/>
            <a:srcRect/>
            <a:stretch>
              <a:fillRect/>
            </a:stretch>
          </p:blipFill>
          <p:spPr bwMode="auto">
            <a:xfrm>
              <a:off x="1111" y="3884"/>
              <a:ext cx="524" cy="436"/>
            </a:xfrm>
            <a:prstGeom prst="rect">
              <a:avLst/>
            </a:prstGeom>
            <a:noFill/>
            <a:ln w="9525">
              <a:noFill/>
              <a:miter lim="800000"/>
              <a:headEnd/>
              <a:tailEnd/>
            </a:ln>
          </p:spPr>
        </p:pic>
        <p:pic>
          <p:nvPicPr>
            <p:cNvPr id="4107" name="Picture 57" descr="Med stuents"/>
            <p:cNvPicPr>
              <a:picLocks noChangeAspect="1" noChangeArrowheads="1"/>
            </p:cNvPicPr>
            <p:nvPr/>
          </p:nvPicPr>
          <p:blipFill>
            <a:blip r:embed="rId7" cstate="email"/>
            <a:srcRect/>
            <a:stretch>
              <a:fillRect/>
            </a:stretch>
          </p:blipFill>
          <p:spPr bwMode="auto">
            <a:xfrm>
              <a:off x="567" y="3894"/>
              <a:ext cx="567" cy="426"/>
            </a:xfrm>
            <a:prstGeom prst="rect">
              <a:avLst/>
            </a:prstGeom>
            <a:noFill/>
            <a:ln w="9525">
              <a:noFill/>
              <a:miter lim="800000"/>
              <a:headEnd/>
              <a:tailEnd/>
            </a:ln>
          </p:spPr>
        </p:pic>
        <p:pic>
          <p:nvPicPr>
            <p:cNvPr id="4108" name="Picture 58" descr="SWU nursing care1"/>
            <p:cNvPicPr>
              <a:picLocks noChangeAspect="1" noChangeArrowheads="1"/>
            </p:cNvPicPr>
            <p:nvPr/>
          </p:nvPicPr>
          <p:blipFill>
            <a:blip r:embed="rId8" cstate="email"/>
            <a:srcRect/>
            <a:stretch>
              <a:fillRect/>
            </a:stretch>
          </p:blipFill>
          <p:spPr bwMode="auto">
            <a:xfrm>
              <a:off x="0" y="3898"/>
              <a:ext cx="567" cy="422"/>
            </a:xfrm>
            <a:prstGeom prst="rect">
              <a:avLst/>
            </a:prstGeom>
            <a:noFill/>
            <a:ln w="9525">
              <a:noFill/>
              <a:miter lim="800000"/>
              <a:headEnd/>
              <a:tailEnd/>
            </a:ln>
          </p:spPr>
        </p:pic>
        <p:pic>
          <p:nvPicPr>
            <p:cNvPr id="4109" name="Picture 59" descr="SWU Ongkarak"/>
            <p:cNvPicPr>
              <a:picLocks noChangeAspect="1" noChangeArrowheads="1"/>
            </p:cNvPicPr>
            <p:nvPr/>
          </p:nvPicPr>
          <p:blipFill>
            <a:blip r:embed="rId9" cstate="email"/>
            <a:srcRect/>
            <a:stretch>
              <a:fillRect/>
            </a:stretch>
          </p:blipFill>
          <p:spPr bwMode="auto">
            <a:xfrm>
              <a:off x="4649" y="3884"/>
              <a:ext cx="635" cy="436"/>
            </a:xfrm>
            <a:prstGeom prst="rect">
              <a:avLst/>
            </a:prstGeom>
            <a:noFill/>
            <a:ln w="9525">
              <a:noFill/>
              <a:miter lim="800000"/>
              <a:headEnd/>
              <a:tailEnd/>
            </a:ln>
          </p:spPr>
        </p:pic>
        <p:pic>
          <p:nvPicPr>
            <p:cNvPr id="4110" name="Picture 60" descr="Med stuents"/>
            <p:cNvPicPr>
              <a:picLocks noChangeAspect="1" noChangeArrowheads="1"/>
            </p:cNvPicPr>
            <p:nvPr/>
          </p:nvPicPr>
          <p:blipFill>
            <a:blip r:embed="rId7" cstate="email"/>
            <a:srcRect/>
            <a:stretch>
              <a:fillRect/>
            </a:stretch>
          </p:blipFill>
          <p:spPr bwMode="auto">
            <a:xfrm>
              <a:off x="5193" y="3894"/>
              <a:ext cx="567" cy="426"/>
            </a:xfrm>
            <a:prstGeom prst="rect">
              <a:avLst/>
            </a:prstGeom>
            <a:noFill/>
            <a:ln w="9525">
              <a:noFill/>
              <a:miter lim="800000"/>
              <a:headEnd/>
              <a:tailEnd/>
            </a:ln>
          </p:spPr>
        </p:pic>
      </p:grpSp>
      <p:pic>
        <p:nvPicPr>
          <p:cNvPr id="15" name="Picture 14" descr="birds.gif"/>
          <p:cNvPicPr>
            <a:picLocks noChangeAspect="1"/>
          </p:cNvPicPr>
          <p:nvPr/>
        </p:nvPicPr>
        <p:blipFill>
          <a:blip r:embed="rId10" cstate="email"/>
          <a:stretch>
            <a:fillRect/>
          </a:stretch>
        </p:blipFill>
        <p:spPr>
          <a:xfrm>
            <a:off x="4857752" y="0"/>
            <a:ext cx="2943225" cy="1485900"/>
          </a:xfrm>
          <a:prstGeom prst="rect">
            <a:avLst/>
          </a:prstGeom>
        </p:spPr>
      </p:pic>
      <p:pic>
        <p:nvPicPr>
          <p:cNvPr id="21" name="Picture 20" descr="cigarette with smoke.png"/>
          <p:cNvPicPr>
            <a:picLocks noChangeAspect="1"/>
          </p:cNvPicPr>
          <p:nvPr/>
        </p:nvPicPr>
        <p:blipFill>
          <a:blip r:embed="rId11" cstate="email"/>
          <a:stretch>
            <a:fillRect/>
          </a:stretch>
        </p:blipFill>
        <p:spPr>
          <a:xfrm flipH="1">
            <a:off x="1643042" y="1071546"/>
            <a:ext cx="1571636" cy="18073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th-TH" sz="4800" dirty="0" smtClean="0">
                <a:latin typeface="Browallia New" pitchFamily="34" charset="-34"/>
                <a:cs typeface="Browallia New" pitchFamily="34" charset="-34"/>
              </a:rPr>
              <a:t>บุหรี่ เพิ่มความเสี่ยงต่อการตายจากโรคหัวใจขาดเลือด</a:t>
            </a:r>
            <a:endParaRPr lang="en-US" sz="4800" dirty="0">
              <a:latin typeface="Browallia New" pitchFamily="34" charset="-34"/>
              <a:cs typeface="Browallia New" pitchFamily="34" charset="-34"/>
            </a:endParaRPr>
          </a:p>
        </p:txBody>
      </p:sp>
      <p:sp>
        <p:nvSpPr>
          <p:cNvPr id="203779" name="Text Box 3"/>
          <p:cNvSpPr txBox="1">
            <a:spLocks noChangeArrowheads="1"/>
          </p:cNvSpPr>
          <p:nvPr/>
        </p:nvSpPr>
        <p:spPr bwMode="auto">
          <a:xfrm>
            <a:off x="177800" y="6040438"/>
            <a:ext cx="7493000" cy="646331"/>
          </a:xfrm>
          <a:prstGeom prst="rect">
            <a:avLst/>
          </a:prstGeom>
          <a:noFill/>
          <a:ln w="28575" algn="ctr">
            <a:noFill/>
            <a:miter lim="800000"/>
            <a:headEnd/>
            <a:tailEnd/>
          </a:ln>
          <a:effectLst/>
        </p:spPr>
        <p:txBody>
          <a:bodyPr lIns="0" tIns="0" rIns="0" bIns="0" anchor="b">
            <a:spAutoFit/>
          </a:bodyPr>
          <a:lstStyle/>
          <a:p>
            <a:r>
              <a:rPr lang="en-US" sz="1400" b="1" baseline="30000" dirty="0" err="1">
                <a:effectLst>
                  <a:outerShdw blurRad="38100" dist="38100" dir="2700000" algn="tl">
                    <a:srgbClr val="000000">
                      <a:alpha val="43137"/>
                    </a:srgbClr>
                  </a:outerShdw>
                </a:effectLst>
              </a:rPr>
              <a:t>a</a:t>
            </a:r>
            <a:r>
              <a:rPr lang="en-US" sz="1400" b="1" dirty="0" err="1">
                <a:effectLst>
                  <a:outerShdw blurRad="38100" dist="38100" dir="2700000" algn="tl">
                    <a:srgbClr val="000000">
                      <a:alpha val="43137"/>
                    </a:srgbClr>
                  </a:outerShdw>
                </a:effectLst>
              </a:rPr>
              <a:t>The</a:t>
            </a:r>
            <a:r>
              <a:rPr lang="en-US" sz="1400" b="1" dirty="0">
                <a:effectLst>
                  <a:outerShdw blurRad="38100" dist="38100" dir="2700000" algn="tl">
                    <a:srgbClr val="000000">
                      <a:alpha val="43137"/>
                    </a:srgbClr>
                  </a:outerShdw>
                </a:effectLst>
              </a:rPr>
              <a:t> probability of an event (developing a disease) occurring in exposed people compared with the probability of the event in </a:t>
            </a:r>
            <a:r>
              <a:rPr lang="en-US" sz="1400" b="1" dirty="0" err="1">
                <a:effectLst>
                  <a:outerShdw blurRad="38100" dist="38100" dir="2700000" algn="tl">
                    <a:srgbClr val="000000">
                      <a:alpha val="43137"/>
                    </a:srgbClr>
                  </a:outerShdw>
                </a:effectLst>
              </a:rPr>
              <a:t>nonexposed</a:t>
            </a:r>
            <a:r>
              <a:rPr lang="en-US" sz="1400" b="1" dirty="0">
                <a:effectLst>
                  <a:outerShdw blurRad="38100" dist="38100" dir="2700000" algn="tl">
                    <a:srgbClr val="000000">
                      <a:alpha val="43137"/>
                    </a:srgbClr>
                  </a:outerShdw>
                </a:effectLst>
              </a:rPr>
              <a:t> people. Adjusted for age.</a:t>
            </a:r>
            <a:br>
              <a:rPr lang="en-US" sz="1400" b="1" dirty="0">
                <a:effectLst>
                  <a:outerShdw blurRad="38100" dist="38100" dir="2700000" algn="tl">
                    <a:srgbClr val="000000">
                      <a:alpha val="43137"/>
                    </a:srgbClr>
                  </a:outerShdw>
                </a:effectLst>
              </a:rPr>
            </a:br>
            <a:r>
              <a:rPr lang="en-US" sz="1400" b="1" dirty="0" err="1">
                <a:effectLst>
                  <a:outerShdw blurRad="38100" dist="38100" dir="2700000" algn="tl">
                    <a:srgbClr val="000000">
                      <a:alpha val="43137"/>
                    </a:srgbClr>
                  </a:outerShdw>
                </a:effectLst>
              </a:rPr>
              <a:t>Wannamethee</a:t>
            </a:r>
            <a:r>
              <a:rPr lang="en-US" sz="1400" b="1" dirty="0">
                <a:effectLst>
                  <a:outerShdw blurRad="38100" dist="38100" dir="2700000" algn="tl">
                    <a:srgbClr val="000000">
                      <a:alpha val="43137"/>
                    </a:srgbClr>
                  </a:outerShdw>
                </a:effectLst>
              </a:rPr>
              <a:t> et al. </a:t>
            </a:r>
            <a:r>
              <a:rPr lang="en-US" sz="1400" b="1" i="1" dirty="0">
                <a:effectLst>
                  <a:outerShdw blurRad="38100" dist="38100" dir="2700000" algn="tl">
                    <a:srgbClr val="000000">
                      <a:alpha val="43137"/>
                    </a:srgbClr>
                  </a:outerShdw>
                </a:effectLst>
              </a:rPr>
              <a:t>Circulation</a:t>
            </a:r>
            <a:r>
              <a:rPr lang="en-US" sz="1400" b="1" dirty="0">
                <a:effectLst>
                  <a:outerShdw blurRad="38100" dist="38100" dir="2700000" algn="tl">
                    <a:srgbClr val="000000">
                      <a:alpha val="43137"/>
                    </a:srgbClr>
                  </a:outerShdw>
                </a:effectLst>
              </a:rPr>
              <a:t>. 1995;91:1749-1756.</a:t>
            </a:r>
          </a:p>
        </p:txBody>
      </p:sp>
      <p:graphicFrame>
        <p:nvGraphicFramePr>
          <p:cNvPr id="203780" name="Object 4"/>
          <p:cNvGraphicFramePr>
            <a:graphicFrameLocks noChangeAspect="1"/>
          </p:cNvGraphicFramePr>
          <p:nvPr/>
        </p:nvGraphicFramePr>
        <p:xfrm>
          <a:off x="576263" y="1431925"/>
          <a:ext cx="7942262" cy="4406900"/>
        </p:xfrm>
        <a:graphic>
          <a:graphicData uri="http://schemas.openxmlformats.org/drawingml/2006/compatibility">
            <com:legacyDrawing xmlns:com="http://schemas.openxmlformats.org/drawingml/2006/compatibility" spid="_x0000_s421890"/>
          </a:graphicData>
        </a:graphic>
      </p:graphicFrame>
      <p:sp>
        <p:nvSpPr>
          <p:cNvPr id="203782" name="Text Box 6"/>
          <p:cNvSpPr txBox="1">
            <a:spLocks noChangeArrowheads="1"/>
          </p:cNvSpPr>
          <p:nvPr/>
        </p:nvSpPr>
        <p:spPr bwMode="auto">
          <a:xfrm rot="-5400000">
            <a:off x="-824706" y="3212307"/>
            <a:ext cx="2682875" cy="274637"/>
          </a:xfrm>
          <a:prstGeom prst="rect">
            <a:avLst/>
          </a:prstGeom>
          <a:noFill/>
          <a:ln w="28575" algn="ctr">
            <a:noFill/>
            <a:miter lim="800000"/>
            <a:headEnd/>
            <a:tailEnd/>
          </a:ln>
          <a:effectLst/>
        </p:spPr>
        <p:txBody>
          <a:bodyPr lIns="0" tIns="0" rIns="0" bIns="0">
            <a:spAutoFit/>
          </a:bodyPr>
          <a:lstStyle/>
          <a:p>
            <a:pPr algn="ctr"/>
            <a:r>
              <a:rPr lang="en-US" sz="1800" b="1">
                <a:effectLst>
                  <a:outerShdw blurRad="38100" dist="38100" dir="2700000" algn="tl">
                    <a:srgbClr val="000000"/>
                  </a:outerShdw>
                </a:effectLst>
              </a:rPr>
              <a:t>Relative Risk (95% CI)</a:t>
            </a:r>
            <a:r>
              <a:rPr lang="en-US" sz="1800" b="1" baseline="30000">
                <a:effectLst>
                  <a:outerShdw blurRad="38100" dist="38100" dir="2700000" algn="tl">
                    <a:srgbClr val="000000"/>
                  </a:outerShdw>
                </a:effectLst>
              </a:rPr>
              <a:t>a</a:t>
            </a:r>
            <a:endParaRPr lang="en-US" sz="1800" b="1">
              <a:effectLst>
                <a:outerShdw blurRad="38100" dist="38100" dir="2700000" algn="tl">
                  <a:srgbClr val="000000"/>
                </a:outerShdw>
              </a:effectLst>
            </a:endParaRPr>
          </a:p>
        </p:txBody>
      </p:sp>
      <p:grpSp>
        <p:nvGrpSpPr>
          <p:cNvPr id="2" name="Group 7"/>
          <p:cNvGrpSpPr>
            <a:grpSpLocks/>
          </p:cNvGrpSpPr>
          <p:nvPr/>
        </p:nvGrpSpPr>
        <p:grpSpPr bwMode="auto">
          <a:xfrm>
            <a:off x="6518275" y="1781175"/>
            <a:ext cx="161925" cy="2357438"/>
            <a:chOff x="1311" y="1639"/>
            <a:chExt cx="102" cy="1599"/>
          </a:xfrm>
        </p:grpSpPr>
        <p:sp>
          <p:nvSpPr>
            <p:cNvPr id="203784" name="Line 8"/>
            <p:cNvSpPr>
              <a:spLocks noChangeShapeType="1"/>
            </p:cNvSpPr>
            <p:nvPr/>
          </p:nvSpPr>
          <p:spPr bwMode="auto">
            <a:xfrm flipV="1">
              <a:off x="1362" y="1639"/>
              <a:ext cx="0" cy="1599"/>
            </a:xfrm>
            <a:prstGeom prst="line">
              <a:avLst/>
            </a:prstGeom>
            <a:noFill/>
            <a:ln w="19050">
              <a:solidFill>
                <a:schemeClr val="tx1"/>
              </a:solidFill>
              <a:round/>
              <a:headEnd/>
              <a:tailEnd/>
            </a:ln>
            <a:effectLst/>
          </p:spPr>
          <p:txBody>
            <a:bodyPr/>
            <a:lstStyle/>
            <a:p>
              <a:endParaRPr lang="th-TH"/>
            </a:p>
          </p:txBody>
        </p:sp>
        <p:sp>
          <p:nvSpPr>
            <p:cNvPr id="203785" name="Line 9"/>
            <p:cNvSpPr>
              <a:spLocks noChangeShapeType="1"/>
            </p:cNvSpPr>
            <p:nvPr/>
          </p:nvSpPr>
          <p:spPr bwMode="auto">
            <a:xfrm>
              <a:off x="1311" y="1641"/>
              <a:ext cx="102" cy="0"/>
            </a:xfrm>
            <a:prstGeom prst="line">
              <a:avLst/>
            </a:prstGeom>
            <a:noFill/>
            <a:ln w="19050">
              <a:solidFill>
                <a:schemeClr val="tx1"/>
              </a:solidFill>
              <a:round/>
              <a:headEnd/>
              <a:tailEnd/>
            </a:ln>
            <a:effectLst/>
          </p:spPr>
          <p:txBody>
            <a:bodyPr/>
            <a:lstStyle/>
            <a:p>
              <a:endParaRPr lang="th-TH"/>
            </a:p>
          </p:txBody>
        </p:sp>
        <p:sp>
          <p:nvSpPr>
            <p:cNvPr id="203786" name="Line 10"/>
            <p:cNvSpPr>
              <a:spLocks noChangeShapeType="1"/>
            </p:cNvSpPr>
            <p:nvPr/>
          </p:nvSpPr>
          <p:spPr bwMode="auto">
            <a:xfrm>
              <a:off x="1311" y="3237"/>
              <a:ext cx="102" cy="0"/>
            </a:xfrm>
            <a:prstGeom prst="line">
              <a:avLst/>
            </a:prstGeom>
            <a:noFill/>
            <a:ln w="19050">
              <a:solidFill>
                <a:schemeClr val="tx1"/>
              </a:solidFill>
              <a:round/>
              <a:headEnd/>
              <a:tailEnd/>
            </a:ln>
            <a:effectLst/>
          </p:spPr>
          <p:txBody>
            <a:bodyPr/>
            <a:lstStyle/>
            <a:p>
              <a:endParaRPr lang="th-TH"/>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h-TH" sz="5400" dirty="0" smtClean="0">
                <a:latin typeface="Browallia New" pitchFamily="34" charset="-34"/>
                <a:cs typeface="Browallia New" pitchFamily="34" charset="-34"/>
              </a:rPr>
              <a:t>กลไกการตีบของหลอดเลือด</a:t>
            </a:r>
            <a:endParaRPr lang="th-TH" sz="5400" dirty="0">
              <a:latin typeface="Browallia New" pitchFamily="34" charset="-34"/>
              <a:cs typeface="Browallia New" pitchFamily="34" charset="-34"/>
            </a:endParaRPr>
          </a:p>
        </p:txBody>
      </p:sp>
      <p:pic>
        <p:nvPicPr>
          <p:cNvPr id="195586" name="Picture 2"/>
          <p:cNvPicPr>
            <a:picLocks noGrp="1" noChangeAspect="1" noChangeArrowheads="1"/>
          </p:cNvPicPr>
          <p:nvPr>
            <p:ph idx="1"/>
          </p:nvPr>
        </p:nvPicPr>
        <p:blipFill>
          <a:blip r:embed="rId2" cstate="email"/>
          <a:srcRect/>
          <a:stretch>
            <a:fillRect/>
          </a:stretch>
        </p:blipFill>
        <p:spPr bwMode="auto">
          <a:xfrm>
            <a:off x="-34594" y="1353842"/>
            <a:ext cx="9178594" cy="5075554"/>
          </a:xfrm>
          <a:prstGeom prst="rect">
            <a:avLst/>
          </a:prstGeom>
          <a:noFill/>
          <a:ln w="9525">
            <a:noFill/>
            <a:miter lim="800000"/>
            <a:headEnd/>
            <a:tailEnd/>
          </a:ln>
        </p:spPr>
      </p:pic>
      <p:pic>
        <p:nvPicPr>
          <p:cNvPr id="11" name="Picture 10" descr="atherosclerosis plaque2.jpg"/>
          <p:cNvPicPr>
            <a:picLocks noChangeAspect="1"/>
          </p:cNvPicPr>
          <p:nvPr/>
        </p:nvPicPr>
        <p:blipFill>
          <a:blip r:embed="rId3" cstate="email"/>
          <a:stretch>
            <a:fillRect/>
          </a:stretch>
        </p:blipFill>
        <p:spPr>
          <a:xfrm>
            <a:off x="1142976" y="1714488"/>
            <a:ext cx="6917027" cy="4122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5" presetClass="exit" presetSubtype="10" fill="hold" nodeType="withEffect">
                                  <p:stCondLst>
                                    <p:cond delay="0"/>
                                  </p:stCondLst>
                                  <p:childTnLst>
                                    <p:animEffect transition="out" filter="checkerboard(across)">
                                      <p:cBhvr>
                                        <p:cTn id="9" dur="500"/>
                                        <p:tgtEl>
                                          <p:spTgt spid="195586"/>
                                        </p:tgtEl>
                                      </p:cBhvr>
                                    </p:animEffect>
                                    <p:set>
                                      <p:cBhvr>
                                        <p:cTn id="10" dur="1" fill="hold">
                                          <p:stCondLst>
                                            <p:cond delay="499"/>
                                          </p:stCondLst>
                                        </p:cTn>
                                        <p:tgtEl>
                                          <p:spTgt spid="195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4800" dirty="0" smtClean="0">
                <a:latin typeface="Browallia New" pitchFamily="34" charset="-34"/>
                <a:cs typeface="Browallia New" pitchFamily="34" charset="-34"/>
              </a:rPr>
              <a:t>บุหรี่ ทำให้หลอดเลือดหัวใจตีบได้อย่างไร</a:t>
            </a:r>
            <a:endParaRPr lang="th-TH" sz="4800" dirty="0">
              <a:latin typeface="Browallia New" pitchFamily="34" charset="-34"/>
              <a:cs typeface="Browallia New" pitchFamily="34" charset="-34"/>
            </a:endParaRPr>
          </a:p>
        </p:txBody>
      </p:sp>
      <p:pic>
        <p:nvPicPr>
          <p:cNvPr id="98306" name="Picture 2" descr="http://www.hannonboyers.com/photos/clogged_001.jpg"/>
          <p:cNvPicPr>
            <a:picLocks noGrp="1" noChangeAspect="1" noChangeArrowheads="1"/>
          </p:cNvPicPr>
          <p:nvPr>
            <p:ph idx="1"/>
          </p:nvPr>
        </p:nvPicPr>
        <p:blipFill>
          <a:blip r:embed="rId2" cstate="email"/>
          <a:srcRect/>
          <a:stretch>
            <a:fillRect/>
          </a:stretch>
        </p:blipFill>
        <p:spPr bwMode="auto">
          <a:xfrm>
            <a:off x="2071670" y="1928802"/>
            <a:ext cx="5000660" cy="3320438"/>
          </a:xfrm>
          <a:prstGeom prst="rect">
            <a:avLst/>
          </a:prstGeom>
          <a:ln>
            <a:noFill/>
          </a:ln>
          <a:effectLst>
            <a:softEdge rad="112500"/>
          </a:effectLst>
        </p:spPr>
      </p:pic>
      <p:sp>
        <p:nvSpPr>
          <p:cNvPr id="5" name="Line Callout 1 4"/>
          <p:cNvSpPr/>
          <p:nvPr/>
        </p:nvSpPr>
        <p:spPr>
          <a:xfrm>
            <a:off x="6072198" y="1714488"/>
            <a:ext cx="2571768" cy="1143008"/>
          </a:xfrm>
          <a:prstGeom prst="borderCallout1">
            <a:avLst/>
          </a:prstGeom>
          <a:solidFill>
            <a:srgbClr val="FFC000"/>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Endothelial dysfunction</a:t>
            </a:r>
            <a:endParaRPr lang="th-TH" b="1" dirty="0">
              <a:solidFill>
                <a:schemeClr val="tx1"/>
              </a:solidFill>
              <a:effectLst>
                <a:outerShdw blurRad="38100" dist="38100" dir="2700000" algn="tl">
                  <a:srgbClr val="000000">
                    <a:alpha val="43137"/>
                  </a:srgbClr>
                </a:outerShdw>
              </a:effectLst>
            </a:endParaRPr>
          </a:p>
        </p:txBody>
      </p:sp>
      <p:sp>
        <p:nvSpPr>
          <p:cNvPr id="6" name="Line Callout 1 5"/>
          <p:cNvSpPr/>
          <p:nvPr/>
        </p:nvSpPr>
        <p:spPr>
          <a:xfrm>
            <a:off x="5572132" y="4643446"/>
            <a:ext cx="3357554" cy="928694"/>
          </a:xfrm>
          <a:prstGeom prst="borderCallout1">
            <a:avLst>
              <a:gd name="adj1" fmla="val 18750"/>
              <a:gd name="adj2" fmla="val -8333"/>
              <a:gd name="adj3" fmla="val -91557"/>
              <a:gd name="adj4" fmla="val -46062"/>
            </a:avLst>
          </a:prstGeom>
          <a:solidFill>
            <a:srgbClr val="FF33CC"/>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a:cs typeface="Arial"/>
              </a:rPr>
              <a:t>↑</a:t>
            </a:r>
            <a:r>
              <a:rPr lang="en-US" b="1" dirty="0" err="1" smtClean="0">
                <a:solidFill>
                  <a:schemeClr val="tx1"/>
                </a:solidFill>
                <a:effectLst>
                  <a:outerShdw blurRad="38100" dist="38100" dir="2700000" algn="tl">
                    <a:srgbClr val="000000">
                      <a:alpha val="43137"/>
                    </a:srgbClr>
                  </a:outerShdw>
                </a:effectLst>
                <a:latin typeface="Arial"/>
                <a:cs typeface="Arial"/>
              </a:rPr>
              <a:t>thrombogenicity</a:t>
            </a:r>
            <a:endParaRPr lang="th-TH" b="1" dirty="0">
              <a:solidFill>
                <a:schemeClr val="tx1"/>
              </a:solidFill>
              <a:effectLst>
                <a:outerShdw blurRad="38100" dist="38100" dir="2700000" algn="tl">
                  <a:srgbClr val="000000">
                    <a:alpha val="43137"/>
                  </a:srgbClr>
                </a:outerShdw>
              </a:effectLst>
            </a:endParaRPr>
          </a:p>
        </p:txBody>
      </p:sp>
      <p:sp>
        <p:nvSpPr>
          <p:cNvPr id="7" name="Line Callout 1 6"/>
          <p:cNvSpPr/>
          <p:nvPr/>
        </p:nvSpPr>
        <p:spPr>
          <a:xfrm>
            <a:off x="571472" y="2143116"/>
            <a:ext cx="3143272" cy="928694"/>
          </a:xfrm>
          <a:prstGeom prst="borderCallout1">
            <a:avLst>
              <a:gd name="adj1" fmla="val 117211"/>
              <a:gd name="adj2" fmla="val 54424"/>
              <a:gd name="adj3" fmla="val 173859"/>
              <a:gd name="adj4" fmla="val 87741"/>
            </a:avLst>
          </a:prstGeom>
          <a:solidFill>
            <a:srgbClr val="92D050"/>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a:cs typeface="Arial"/>
              </a:rPr>
              <a:t>↑inflammatory response</a:t>
            </a:r>
            <a:endParaRPr lang="th-TH" b="1" dirty="0">
              <a:solidFill>
                <a:schemeClr val="tx1"/>
              </a:solidFill>
              <a:effectLst>
                <a:outerShdw blurRad="38100" dist="38100" dir="2700000" algn="tl">
                  <a:srgbClr val="000000">
                    <a:alpha val="43137"/>
                  </a:srgbClr>
                </a:outerShdw>
              </a:effectLst>
            </a:endParaRPr>
          </a:p>
        </p:txBody>
      </p:sp>
      <p:sp>
        <p:nvSpPr>
          <p:cNvPr id="8" name="Line Callout 1 7"/>
          <p:cNvSpPr/>
          <p:nvPr/>
        </p:nvSpPr>
        <p:spPr>
          <a:xfrm>
            <a:off x="928662" y="5072074"/>
            <a:ext cx="3143272" cy="928694"/>
          </a:xfrm>
          <a:prstGeom prst="borderCallout1">
            <a:avLst>
              <a:gd name="adj1" fmla="val -11216"/>
              <a:gd name="adj2" fmla="val 44727"/>
              <a:gd name="adj3" fmla="val -90130"/>
              <a:gd name="adj4" fmla="val 66239"/>
            </a:avLst>
          </a:prstGeom>
          <a:solidFill>
            <a:srgbClr val="6600FF"/>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latin typeface="Arial"/>
                <a:cs typeface="Arial"/>
              </a:rPr>
              <a:t>↑oxidative modification</a:t>
            </a:r>
            <a:endParaRPr lang="th-TH"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642918"/>
          </a:xfrm>
        </p:spPr>
        <p:txBody>
          <a:bodyPr/>
          <a:lstStyle/>
          <a:p>
            <a:r>
              <a:rPr lang="en-US" dirty="0" smtClean="0"/>
              <a:t>Endothelial Dysfunction</a:t>
            </a:r>
            <a:endParaRPr lang="th-TH" dirty="0"/>
          </a:p>
        </p:txBody>
      </p:sp>
      <p:sp>
        <p:nvSpPr>
          <p:cNvPr id="4" name="Text Box 4"/>
          <p:cNvSpPr txBox="1">
            <a:spLocks noChangeArrowheads="1"/>
          </p:cNvSpPr>
          <p:nvPr/>
        </p:nvSpPr>
        <p:spPr bwMode="auto">
          <a:xfrm rot="-5400000">
            <a:off x="-983485" y="3769512"/>
            <a:ext cx="3098800" cy="274637"/>
          </a:xfrm>
          <a:prstGeom prst="rect">
            <a:avLst/>
          </a:prstGeom>
          <a:noFill/>
          <a:ln w="28575" algn="ctr">
            <a:noFill/>
            <a:miter lim="800000"/>
            <a:headEnd/>
            <a:tailEnd/>
          </a:ln>
          <a:effectLst/>
        </p:spPr>
        <p:txBody>
          <a:bodyPr wrap="none" lIns="0" tIns="0" rIns="0" bIns="0" anchor="b">
            <a:spAutoFit/>
          </a:bodyPr>
          <a:lstStyle/>
          <a:p>
            <a:pPr algn="ctr"/>
            <a:r>
              <a:rPr lang="en-US" sz="1800" b="1" dirty="0">
                <a:effectLst>
                  <a:outerShdw blurRad="38100" dist="38100" dir="2700000" algn="tl">
                    <a:srgbClr val="000000">
                      <a:alpha val="43137"/>
                    </a:srgbClr>
                  </a:outerShdw>
                </a:effectLst>
              </a:rPr>
              <a:t>Flow-Dependent Dilation (%)</a:t>
            </a:r>
          </a:p>
        </p:txBody>
      </p:sp>
      <p:grpSp>
        <p:nvGrpSpPr>
          <p:cNvPr id="5" name="Group 156"/>
          <p:cNvGrpSpPr>
            <a:grpSpLocks/>
          </p:cNvGrpSpPr>
          <p:nvPr/>
        </p:nvGrpSpPr>
        <p:grpSpPr bwMode="auto">
          <a:xfrm>
            <a:off x="704850" y="2482850"/>
            <a:ext cx="381000" cy="3673475"/>
            <a:chOff x="444" y="1564"/>
            <a:chExt cx="240" cy="2314"/>
          </a:xfrm>
        </p:grpSpPr>
        <p:sp>
          <p:nvSpPr>
            <p:cNvPr id="6" name="Text Box 5"/>
            <p:cNvSpPr txBox="1">
              <a:spLocks noChangeArrowheads="1"/>
            </p:cNvSpPr>
            <p:nvPr/>
          </p:nvSpPr>
          <p:spPr bwMode="auto">
            <a:xfrm>
              <a:off x="604" y="3376"/>
              <a:ext cx="80" cy="173"/>
            </a:xfrm>
            <a:prstGeom prst="rect">
              <a:avLst/>
            </a:prstGeom>
            <a:noFill/>
            <a:ln w="28575" algn="ctr">
              <a:noFill/>
              <a:miter lim="800000"/>
              <a:headEnd/>
              <a:tailEnd/>
            </a:ln>
            <a:effectLst/>
          </p:spPr>
          <p:txBody>
            <a:bodyPr wrap="none" lIns="0" tIns="0" rIns="0" bIns="0" anchor="b">
              <a:spAutoFit/>
            </a:bodyPr>
            <a:lstStyle/>
            <a:p>
              <a:pPr algn="r"/>
              <a:r>
                <a:rPr lang="en-US" sz="1800"/>
                <a:t>0</a:t>
              </a:r>
            </a:p>
          </p:txBody>
        </p:sp>
        <p:sp>
          <p:nvSpPr>
            <p:cNvPr id="7" name="Text Box 6"/>
            <p:cNvSpPr txBox="1">
              <a:spLocks noChangeArrowheads="1"/>
            </p:cNvSpPr>
            <p:nvPr/>
          </p:nvSpPr>
          <p:spPr bwMode="auto">
            <a:xfrm>
              <a:off x="524" y="2803"/>
              <a:ext cx="160" cy="173"/>
            </a:xfrm>
            <a:prstGeom prst="rect">
              <a:avLst/>
            </a:prstGeom>
            <a:noFill/>
            <a:ln w="28575" algn="ctr">
              <a:noFill/>
              <a:miter lim="800000"/>
              <a:headEnd/>
              <a:tailEnd/>
            </a:ln>
            <a:effectLst/>
          </p:spPr>
          <p:txBody>
            <a:bodyPr wrap="none" lIns="0" tIns="0" rIns="0" bIns="0" anchor="b">
              <a:spAutoFit/>
            </a:bodyPr>
            <a:lstStyle/>
            <a:p>
              <a:pPr algn="r"/>
              <a:r>
                <a:rPr lang="en-US" sz="1800"/>
                <a:t>20</a:t>
              </a:r>
            </a:p>
          </p:txBody>
        </p:sp>
        <p:sp>
          <p:nvSpPr>
            <p:cNvPr id="8" name="Text Box 7"/>
            <p:cNvSpPr txBox="1">
              <a:spLocks noChangeArrowheads="1"/>
            </p:cNvSpPr>
            <p:nvPr/>
          </p:nvSpPr>
          <p:spPr bwMode="auto">
            <a:xfrm>
              <a:off x="524" y="2489"/>
              <a:ext cx="160" cy="173"/>
            </a:xfrm>
            <a:prstGeom prst="rect">
              <a:avLst/>
            </a:prstGeom>
            <a:noFill/>
            <a:ln w="28575" algn="ctr">
              <a:noFill/>
              <a:miter lim="800000"/>
              <a:headEnd/>
              <a:tailEnd/>
            </a:ln>
            <a:effectLst/>
          </p:spPr>
          <p:txBody>
            <a:bodyPr wrap="none" lIns="0" tIns="0" rIns="0" bIns="0" anchor="b">
              <a:spAutoFit/>
            </a:bodyPr>
            <a:lstStyle/>
            <a:p>
              <a:pPr algn="r"/>
              <a:r>
                <a:rPr lang="en-US" sz="1800"/>
                <a:t>30</a:t>
              </a:r>
            </a:p>
          </p:txBody>
        </p:sp>
        <p:sp>
          <p:nvSpPr>
            <p:cNvPr id="9" name="Text Box 8"/>
            <p:cNvSpPr txBox="1">
              <a:spLocks noChangeArrowheads="1"/>
            </p:cNvSpPr>
            <p:nvPr/>
          </p:nvSpPr>
          <p:spPr bwMode="auto">
            <a:xfrm>
              <a:off x="524" y="2180"/>
              <a:ext cx="160" cy="173"/>
            </a:xfrm>
            <a:prstGeom prst="rect">
              <a:avLst/>
            </a:prstGeom>
            <a:noFill/>
            <a:ln w="28575" algn="ctr">
              <a:noFill/>
              <a:miter lim="800000"/>
              <a:headEnd/>
              <a:tailEnd/>
            </a:ln>
            <a:effectLst/>
          </p:spPr>
          <p:txBody>
            <a:bodyPr wrap="none" lIns="0" tIns="0" rIns="0" bIns="0" anchor="b">
              <a:spAutoFit/>
            </a:bodyPr>
            <a:lstStyle/>
            <a:p>
              <a:pPr algn="r"/>
              <a:r>
                <a:rPr lang="en-US" sz="1800"/>
                <a:t>40</a:t>
              </a:r>
            </a:p>
          </p:txBody>
        </p:sp>
        <p:sp>
          <p:nvSpPr>
            <p:cNvPr id="10" name="Text Box 9"/>
            <p:cNvSpPr txBox="1">
              <a:spLocks noChangeArrowheads="1"/>
            </p:cNvSpPr>
            <p:nvPr/>
          </p:nvSpPr>
          <p:spPr bwMode="auto">
            <a:xfrm>
              <a:off x="524" y="1564"/>
              <a:ext cx="160" cy="173"/>
            </a:xfrm>
            <a:prstGeom prst="rect">
              <a:avLst/>
            </a:prstGeom>
            <a:noFill/>
            <a:ln w="28575" algn="ctr">
              <a:noFill/>
              <a:miter lim="800000"/>
              <a:headEnd/>
              <a:tailEnd/>
            </a:ln>
            <a:effectLst/>
          </p:spPr>
          <p:txBody>
            <a:bodyPr wrap="none" lIns="0" tIns="0" rIns="0" bIns="0" anchor="b">
              <a:spAutoFit/>
            </a:bodyPr>
            <a:lstStyle/>
            <a:p>
              <a:pPr algn="r"/>
              <a:r>
                <a:rPr lang="en-US" sz="1800"/>
                <a:t>60</a:t>
              </a:r>
            </a:p>
          </p:txBody>
        </p:sp>
        <p:sp>
          <p:nvSpPr>
            <p:cNvPr id="11" name="Text Box 17"/>
            <p:cNvSpPr txBox="1">
              <a:spLocks noChangeArrowheads="1"/>
            </p:cNvSpPr>
            <p:nvPr/>
          </p:nvSpPr>
          <p:spPr bwMode="auto">
            <a:xfrm>
              <a:off x="524" y="1876"/>
              <a:ext cx="160" cy="173"/>
            </a:xfrm>
            <a:prstGeom prst="rect">
              <a:avLst/>
            </a:prstGeom>
            <a:noFill/>
            <a:ln w="28575" algn="ctr">
              <a:noFill/>
              <a:miter lim="800000"/>
              <a:headEnd/>
              <a:tailEnd/>
            </a:ln>
            <a:effectLst/>
          </p:spPr>
          <p:txBody>
            <a:bodyPr wrap="none" lIns="0" tIns="0" rIns="0" bIns="0" anchor="b">
              <a:spAutoFit/>
            </a:bodyPr>
            <a:lstStyle/>
            <a:p>
              <a:pPr algn="r"/>
              <a:r>
                <a:rPr lang="en-US" sz="1800"/>
                <a:t>50</a:t>
              </a:r>
            </a:p>
          </p:txBody>
        </p:sp>
        <p:sp>
          <p:nvSpPr>
            <p:cNvPr id="12" name="Text Box 19"/>
            <p:cNvSpPr txBox="1">
              <a:spLocks noChangeArrowheads="1"/>
            </p:cNvSpPr>
            <p:nvPr/>
          </p:nvSpPr>
          <p:spPr bwMode="auto">
            <a:xfrm>
              <a:off x="524" y="3102"/>
              <a:ext cx="160" cy="173"/>
            </a:xfrm>
            <a:prstGeom prst="rect">
              <a:avLst/>
            </a:prstGeom>
            <a:noFill/>
            <a:ln w="28575" algn="ctr">
              <a:noFill/>
              <a:miter lim="800000"/>
              <a:headEnd/>
              <a:tailEnd/>
            </a:ln>
            <a:effectLst/>
          </p:spPr>
          <p:txBody>
            <a:bodyPr wrap="none" lIns="0" tIns="0" rIns="0" bIns="0" anchor="b">
              <a:spAutoFit/>
            </a:bodyPr>
            <a:lstStyle/>
            <a:p>
              <a:pPr algn="r"/>
              <a:r>
                <a:rPr lang="en-US" sz="1800"/>
                <a:t>10</a:t>
              </a:r>
            </a:p>
          </p:txBody>
        </p:sp>
        <p:sp>
          <p:nvSpPr>
            <p:cNvPr id="13" name="Text Box 21"/>
            <p:cNvSpPr txBox="1">
              <a:spLocks noChangeArrowheads="1"/>
            </p:cNvSpPr>
            <p:nvPr/>
          </p:nvSpPr>
          <p:spPr bwMode="auto">
            <a:xfrm>
              <a:off x="444" y="3705"/>
              <a:ext cx="240" cy="173"/>
            </a:xfrm>
            <a:prstGeom prst="rect">
              <a:avLst/>
            </a:prstGeom>
            <a:noFill/>
            <a:ln w="28575" algn="ctr">
              <a:noFill/>
              <a:miter lim="800000"/>
              <a:headEnd/>
              <a:tailEnd/>
            </a:ln>
            <a:effectLst/>
          </p:spPr>
          <p:txBody>
            <a:bodyPr wrap="none" lIns="0" tIns="0" rIns="0" bIns="0" anchor="b">
              <a:spAutoFit/>
            </a:bodyPr>
            <a:lstStyle/>
            <a:p>
              <a:pPr algn="r"/>
              <a:r>
                <a:rPr lang="en-US" sz="1800">
                  <a:cs typeface="Arial" pitchFamily="34" charset="0"/>
                </a:rPr>
                <a:t>–</a:t>
              </a:r>
              <a:r>
                <a:rPr lang="en-US" sz="1800"/>
                <a:t>10</a:t>
              </a:r>
            </a:p>
          </p:txBody>
        </p:sp>
      </p:grpSp>
      <p:grpSp>
        <p:nvGrpSpPr>
          <p:cNvPr id="14" name="Group 155"/>
          <p:cNvGrpSpPr>
            <a:grpSpLocks/>
          </p:cNvGrpSpPr>
          <p:nvPr/>
        </p:nvGrpSpPr>
        <p:grpSpPr bwMode="auto">
          <a:xfrm>
            <a:off x="1150938" y="2428875"/>
            <a:ext cx="7259637" cy="3627438"/>
            <a:chOff x="725" y="1530"/>
            <a:chExt cx="4573" cy="2285"/>
          </a:xfrm>
        </p:grpSpPr>
        <p:grpSp>
          <p:nvGrpSpPr>
            <p:cNvPr id="15" name="Group 153"/>
            <p:cNvGrpSpPr>
              <a:grpSpLocks/>
            </p:cNvGrpSpPr>
            <p:nvPr/>
          </p:nvGrpSpPr>
          <p:grpSpPr bwMode="auto">
            <a:xfrm>
              <a:off x="783" y="1530"/>
              <a:ext cx="4515" cy="2285"/>
              <a:chOff x="783" y="1530"/>
              <a:chExt cx="4515" cy="2285"/>
            </a:xfrm>
          </p:grpSpPr>
          <p:sp>
            <p:nvSpPr>
              <p:cNvPr id="25" name="Line 10"/>
              <p:cNvSpPr>
                <a:spLocks noChangeShapeType="1"/>
              </p:cNvSpPr>
              <p:nvPr/>
            </p:nvSpPr>
            <p:spPr bwMode="auto">
              <a:xfrm>
                <a:off x="783" y="1530"/>
                <a:ext cx="0" cy="2285"/>
              </a:xfrm>
              <a:prstGeom prst="line">
                <a:avLst/>
              </a:prstGeom>
              <a:noFill/>
              <a:ln w="28575">
                <a:solidFill>
                  <a:schemeClr val="tx1"/>
                </a:solidFill>
                <a:round/>
                <a:headEnd/>
                <a:tailEnd/>
              </a:ln>
              <a:effectLst/>
            </p:spPr>
            <p:txBody>
              <a:bodyPr/>
              <a:lstStyle/>
              <a:p>
                <a:endParaRPr lang="th-TH"/>
              </a:p>
            </p:txBody>
          </p:sp>
          <p:sp>
            <p:nvSpPr>
              <p:cNvPr id="26" name="Line 11"/>
              <p:cNvSpPr>
                <a:spLocks noChangeShapeType="1"/>
              </p:cNvSpPr>
              <p:nvPr/>
            </p:nvSpPr>
            <p:spPr bwMode="auto">
              <a:xfrm rot="-5400000">
                <a:off x="3041" y="1235"/>
                <a:ext cx="0" cy="4515"/>
              </a:xfrm>
              <a:prstGeom prst="line">
                <a:avLst/>
              </a:prstGeom>
              <a:noFill/>
              <a:ln w="28575">
                <a:solidFill>
                  <a:schemeClr val="tx1"/>
                </a:solidFill>
                <a:prstDash val="dash"/>
                <a:round/>
                <a:headEnd/>
                <a:tailEnd/>
              </a:ln>
              <a:effectLst/>
            </p:spPr>
            <p:txBody>
              <a:bodyPr/>
              <a:lstStyle/>
              <a:p>
                <a:endParaRPr lang="th-TH"/>
              </a:p>
            </p:txBody>
          </p:sp>
        </p:grpSp>
        <p:grpSp>
          <p:nvGrpSpPr>
            <p:cNvPr id="16" name="Group 154"/>
            <p:cNvGrpSpPr>
              <a:grpSpLocks/>
            </p:cNvGrpSpPr>
            <p:nvPr/>
          </p:nvGrpSpPr>
          <p:grpSpPr bwMode="auto">
            <a:xfrm>
              <a:off x="725" y="1657"/>
              <a:ext cx="58" cy="2149"/>
              <a:chOff x="725" y="1657"/>
              <a:chExt cx="58" cy="2149"/>
            </a:xfrm>
          </p:grpSpPr>
          <p:sp>
            <p:nvSpPr>
              <p:cNvPr id="17" name="Line 12"/>
              <p:cNvSpPr>
                <a:spLocks noChangeShapeType="1"/>
              </p:cNvSpPr>
              <p:nvPr/>
            </p:nvSpPr>
            <p:spPr bwMode="auto">
              <a:xfrm rot="-5400000">
                <a:off x="754" y="1628"/>
                <a:ext cx="0" cy="58"/>
              </a:xfrm>
              <a:prstGeom prst="line">
                <a:avLst/>
              </a:prstGeom>
              <a:noFill/>
              <a:ln w="28575">
                <a:solidFill>
                  <a:schemeClr val="tx1"/>
                </a:solidFill>
                <a:round/>
                <a:headEnd/>
                <a:tailEnd/>
              </a:ln>
              <a:effectLst/>
            </p:spPr>
            <p:txBody>
              <a:bodyPr/>
              <a:lstStyle/>
              <a:p>
                <a:endParaRPr lang="th-TH"/>
              </a:p>
            </p:txBody>
          </p:sp>
          <p:sp>
            <p:nvSpPr>
              <p:cNvPr id="18" name="Line 13"/>
              <p:cNvSpPr>
                <a:spLocks noChangeShapeType="1"/>
              </p:cNvSpPr>
              <p:nvPr/>
            </p:nvSpPr>
            <p:spPr bwMode="auto">
              <a:xfrm rot="-5400000">
                <a:off x="754" y="2243"/>
                <a:ext cx="0" cy="58"/>
              </a:xfrm>
              <a:prstGeom prst="line">
                <a:avLst/>
              </a:prstGeom>
              <a:noFill/>
              <a:ln w="28575">
                <a:solidFill>
                  <a:schemeClr val="tx1"/>
                </a:solidFill>
                <a:round/>
                <a:headEnd/>
                <a:tailEnd/>
              </a:ln>
              <a:effectLst/>
            </p:spPr>
            <p:txBody>
              <a:bodyPr/>
              <a:lstStyle/>
              <a:p>
                <a:endParaRPr lang="th-TH"/>
              </a:p>
            </p:txBody>
          </p:sp>
          <p:sp>
            <p:nvSpPr>
              <p:cNvPr id="19" name="Line 14"/>
              <p:cNvSpPr>
                <a:spLocks noChangeShapeType="1"/>
              </p:cNvSpPr>
              <p:nvPr/>
            </p:nvSpPr>
            <p:spPr bwMode="auto">
              <a:xfrm rot="-5400000">
                <a:off x="754" y="2553"/>
                <a:ext cx="0" cy="58"/>
              </a:xfrm>
              <a:prstGeom prst="line">
                <a:avLst/>
              </a:prstGeom>
              <a:noFill/>
              <a:ln w="28575">
                <a:solidFill>
                  <a:schemeClr val="tx1"/>
                </a:solidFill>
                <a:round/>
                <a:headEnd/>
                <a:tailEnd/>
              </a:ln>
              <a:effectLst/>
            </p:spPr>
            <p:txBody>
              <a:bodyPr/>
              <a:lstStyle/>
              <a:p>
                <a:endParaRPr lang="th-TH"/>
              </a:p>
            </p:txBody>
          </p:sp>
          <p:sp>
            <p:nvSpPr>
              <p:cNvPr id="20" name="Line 15"/>
              <p:cNvSpPr>
                <a:spLocks noChangeShapeType="1"/>
              </p:cNvSpPr>
              <p:nvPr/>
            </p:nvSpPr>
            <p:spPr bwMode="auto">
              <a:xfrm rot="-5400000">
                <a:off x="754" y="2865"/>
                <a:ext cx="0" cy="58"/>
              </a:xfrm>
              <a:prstGeom prst="line">
                <a:avLst/>
              </a:prstGeom>
              <a:noFill/>
              <a:ln w="28575">
                <a:solidFill>
                  <a:schemeClr val="tx1"/>
                </a:solidFill>
                <a:round/>
                <a:headEnd/>
                <a:tailEnd/>
              </a:ln>
              <a:effectLst/>
            </p:spPr>
            <p:txBody>
              <a:bodyPr/>
              <a:lstStyle/>
              <a:p>
                <a:endParaRPr lang="th-TH"/>
              </a:p>
            </p:txBody>
          </p:sp>
          <p:sp>
            <p:nvSpPr>
              <p:cNvPr id="21" name="Line 16"/>
              <p:cNvSpPr>
                <a:spLocks noChangeShapeType="1"/>
              </p:cNvSpPr>
              <p:nvPr/>
            </p:nvSpPr>
            <p:spPr bwMode="auto">
              <a:xfrm rot="-5400000">
                <a:off x="754" y="3465"/>
                <a:ext cx="0" cy="58"/>
              </a:xfrm>
              <a:prstGeom prst="line">
                <a:avLst/>
              </a:prstGeom>
              <a:noFill/>
              <a:ln w="28575">
                <a:solidFill>
                  <a:schemeClr val="tx1"/>
                </a:solidFill>
                <a:round/>
                <a:headEnd/>
                <a:tailEnd/>
              </a:ln>
              <a:effectLst/>
            </p:spPr>
            <p:txBody>
              <a:bodyPr/>
              <a:lstStyle/>
              <a:p>
                <a:endParaRPr lang="th-TH"/>
              </a:p>
            </p:txBody>
          </p:sp>
          <p:sp>
            <p:nvSpPr>
              <p:cNvPr id="22" name="Line 18"/>
              <p:cNvSpPr>
                <a:spLocks noChangeShapeType="1"/>
              </p:cNvSpPr>
              <p:nvPr/>
            </p:nvSpPr>
            <p:spPr bwMode="auto">
              <a:xfrm rot="-5400000">
                <a:off x="754" y="1938"/>
                <a:ext cx="0" cy="58"/>
              </a:xfrm>
              <a:prstGeom prst="line">
                <a:avLst/>
              </a:prstGeom>
              <a:noFill/>
              <a:ln w="28575">
                <a:solidFill>
                  <a:schemeClr val="tx1"/>
                </a:solidFill>
                <a:round/>
                <a:headEnd/>
                <a:tailEnd/>
              </a:ln>
              <a:effectLst/>
            </p:spPr>
            <p:txBody>
              <a:bodyPr/>
              <a:lstStyle/>
              <a:p>
                <a:endParaRPr lang="th-TH"/>
              </a:p>
            </p:txBody>
          </p:sp>
          <p:sp>
            <p:nvSpPr>
              <p:cNvPr id="23" name="Line 20"/>
              <p:cNvSpPr>
                <a:spLocks noChangeShapeType="1"/>
              </p:cNvSpPr>
              <p:nvPr/>
            </p:nvSpPr>
            <p:spPr bwMode="auto">
              <a:xfrm rot="-5400000">
                <a:off x="754" y="3165"/>
                <a:ext cx="0" cy="58"/>
              </a:xfrm>
              <a:prstGeom prst="line">
                <a:avLst/>
              </a:prstGeom>
              <a:noFill/>
              <a:ln w="28575">
                <a:solidFill>
                  <a:schemeClr val="tx1"/>
                </a:solidFill>
                <a:round/>
                <a:headEnd/>
                <a:tailEnd/>
              </a:ln>
              <a:effectLst/>
            </p:spPr>
            <p:txBody>
              <a:bodyPr/>
              <a:lstStyle/>
              <a:p>
                <a:endParaRPr lang="th-TH"/>
              </a:p>
            </p:txBody>
          </p:sp>
          <p:sp>
            <p:nvSpPr>
              <p:cNvPr id="24" name="Line 22"/>
              <p:cNvSpPr>
                <a:spLocks noChangeShapeType="1"/>
              </p:cNvSpPr>
              <p:nvPr/>
            </p:nvSpPr>
            <p:spPr bwMode="auto">
              <a:xfrm rot="-5400000">
                <a:off x="754" y="3777"/>
                <a:ext cx="0" cy="58"/>
              </a:xfrm>
              <a:prstGeom prst="line">
                <a:avLst/>
              </a:prstGeom>
              <a:noFill/>
              <a:ln w="28575">
                <a:solidFill>
                  <a:schemeClr val="tx1"/>
                </a:solidFill>
                <a:round/>
                <a:headEnd/>
                <a:tailEnd/>
              </a:ln>
              <a:effectLst/>
            </p:spPr>
            <p:txBody>
              <a:bodyPr/>
              <a:lstStyle/>
              <a:p>
                <a:endParaRPr lang="th-TH"/>
              </a:p>
            </p:txBody>
          </p:sp>
        </p:grpSp>
      </p:grpSp>
      <p:sp>
        <p:nvSpPr>
          <p:cNvPr id="27" name="Text Box 23"/>
          <p:cNvSpPr txBox="1">
            <a:spLocks noChangeArrowheads="1"/>
          </p:cNvSpPr>
          <p:nvPr/>
        </p:nvSpPr>
        <p:spPr bwMode="auto">
          <a:xfrm>
            <a:off x="5426075" y="2630488"/>
            <a:ext cx="603250" cy="274637"/>
          </a:xfrm>
          <a:prstGeom prst="rect">
            <a:avLst/>
          </a:prstGeom>
          <a:noFill/>
          <a:ln w="28575" algn="ctr">
            <a:noFill/>
            <a:miter lim="800000"/>
            <a:headEnd/>
            <a:tailEnd/>
          </a:ln>
          <a:effectLst/>
        </p:spPr>
        <p:txBody>
          <a:bodyPr wrap="none" lIns="0" tIns="0" rIns="0" bIns="0" anchor="b">
            <a:spAutoFit/>
          </a:bodyPr>
          <a:lstStyle/>
          <a:p>
            <a:pPr algn="r"/>
            <a:r>
              <a:rPr lang="en-US" sz="1800" b="1" i="1"/>
              <a:t>P</a:t>
            </a:r>
            <a:r>
              <a:rPr lang="en-US" sz="1800" b="1"/>
              <a:t>&lt;.01</a:t>
            </a:r>
          </a:p>
        </p:txBody>
      </p:sp>
      <p:sp>
        <p:nvSpPr>
          <p:cNvPr id="28" name="Text Box 24"/>
          <p:cNvSpPr txBox="1">
            <a:spLocks noChangeArrowheads="1"/>
          </p:cNvSpPr>
          <p:nvPr/>
        </p:nvSpPr>
        <p:spPr bwMode="auto">
          <a:xfrm>
            <a:off x="4572000" y="2246313"/>
            <a:ext cx="730250" cy="274637"/>
          </a:xfrm>
          <a:prstGeom prst="rect">
            <a:avLst/>
          </a:prstGeom>
          <a:noFill/>
          <a:ln w="28575" algn="ctr">
            <a:noFill/>
            <a:miter lim="800000"/>
            <a:headEnd/>
            <a:tailEnd/>
          </a:ln>
          <a:effectLst/>
        </p:spPr>
        <p:txBody>
          <a:bodyPr wrap="none" lIns="0" tIns="0" rIns="0" bIns="0" anchor="b">
            <a:spAutoFit/>
          </a:bodyPr>
          <a:lstStyle/>
          <a:p>
            <a:pPr algn="r"/>
            <a:r>
              <a:rPr lang="en-US" sz="1800" b="1" i="1"/>
              <a:t>P</a:t>
            </a:r>
            <a:r>
              <a:rPr lang="en-US" sz="1800" b="1"/>
              <a:t>&lt;.001</a:t>
            </a:r>
          </a:p>
        </p:txBody>
      </p:sp>
      <p:sp>
        <p:nvSpPr>
          <p:cNvPr id="29" name="Text Box 25"/>
          <p:cNvSpPr txBox="1">
            <a:spLocks noChangeArrowheads="1"/>
          </p:cNvSpPr>
          <p:nvPr/>
        </p:nvSpPr>
        <p:spPr bwMode="auto">
          <a:xfrm>
            <a:off x="3621088" y="1797050"/>
            <a:ext cx="603250" cy="274638"/>
          </a:xfrm>
          <a:prstGeom prst="rect">
            <a:avLst/>
          </a:prstGeom>
          <a:noFill/>
          <a:ln w="28575" algn="ctr">
            <a:noFill/>
            <a:miter lim="800000"/>
            <a:headEnd/>
            <a:tailEnd/>
          </a:ln>
          <a:effectLst/>
        </p:spPr>
        <p:txBody>
          <a:bodyPr wrap="none" lIns="0" tIns="0" rIns="0" bIns="0" anchor="b">
            <a:spAutoFit/>
          </a:bodyPr>
          <a:lstStyle/>
          <a:p>
            <a:pPr algn="r"/>
            <a:r>
              <a:rPr lang="en-US" sz="1800" b="1" i="1"/>
              <a:t>P</a:t>
            </a:r>
            <a:r>
              <a:rPr lang="en-US" sz="1800" b="1"/>
              <a:t>&lt;.01</a:t>
            </a:r>
          </a:p>
        </p:txBody>
      </p:sp>
      <p:sp>
        <p:nvSpPr>
          <p:cNvPr id="30" name="AutoShape 26"/>
          <p:cNvSpPr>
            <a:spLocks/>
          </p:cNvSpPr>
          <p:nvPr/>
        </p:nvSpPr>
        <p:spPr bwMode="auto">
          <a:xfrm rot="-16200000">
            <a:off x="5633244" y="913606"/>
            <a:ext cx="160338" cy="4156075"/>
          </a:xfrm>
          <a:prstGeom prst="leftBrace">
            <a:avLst>
              <a:gd name="adj1" fmla="val 216006"/>
              <a:gd name="adj2" fmla="val 50000"/>
            </a:avLst>
          </a:prstGeom>
          <a:noFill/>
          <a:ln w="28575">
            <a:solidFill>
              <a:schemeClr val="tx1"/>
            </a:solidFill>
            <a:round/>
            <a:headEnd/>
            <a:tailEnd/>
          </a:ln>
          <a:effectLst/>
        </p:spPr>
        <p:txBody>
          <a:bodyPr wrap="none" anchor="ctr"/>
          <a:lstStyle/>
          <a:p>
            <a:endParaRPr lang="th-TH"/>
          </a:p>
        </p:txBody>
      </p:sp>
      <p:sp>
        <p:nvSpPr>
          <p:cNvPr id="31" name="AutoShape 27"/>
          <p:cNvSpPr>
            <a:spLocks/>
          </p:cNvSpPr>
          <p:nvPr/>
        </p:nvSpPr>
        <p:spPr bwMode="auto">
          <a:xfrm rot="-16200000">
            <a:off x="4722813" y="-346075"/>
            <a:ext cx="160338" cy="5875337"/>
          </a:xfrm>
          <a:prstGeom prst="leftBrace">
            <a:avLst>
              <a:gd name="adj1" fmla="val 305362"/>
              <a:gd name="adj2" fmla="val 50000"/>
            </a:avLst>
          </a:prstGeom>
          <a:noFill/>
          <a:ln w="28575">
            <a:solidFill>
              <a:schemeClr val="tx1"/>
            </a:solidFill>
            <a:round/>
            <a:headEnd/>
            <a:tailEnd/>
          </a:ln>
          <a:effectLst/>
        </p:spPr>
        <p:txBody>
          <a:bodyPr wrap="none" anchor="ctr"/>
          <a:lstStyle/>
          <a:p>
            <a:endParaRPr lang="th-TH"/>
          </a:p>
        </p:txBody>
      </p:sp>
      <p:sp>
        <p:nvSpPr>
          <p:cNvPr id="32" name="AutoShape 28"/>
          <p:cNvSpPr>
            <a:spLocks/>
          </p:cNvSpPr>
          <p:nvPr/>
        </p:nvSpPr>
        <p:spPr bwMode="auto">
          <a:xfrm rot="-16200000">
            <a:off x="3850482" y="115094"/>
            <a:ext cx="160337" cy="4187825"/>
          </a:xfrm>
          <a:prstGeom prst="leftBrace">
            <a:avLst>
              <a:gd name="adj1" fmla="val 217657"/>
              <a:gd name="adj2" fmla="val 50000"/>
            </a:avLst>
          </a:prstGeom>
          <a:noFill/>
          <a:ln w="28575">
            <a:solidFill>
              <a:schemeClr val="tx1"/>
            </a:solidFill>
            <a:round/>
            <a:headEnd/>
            <a:tailEnd/>
          </a:ln>
          <a:effectLst/>
        </p:spPr>
        <p:txBody>
          <a:bodyPr wrap="none" anchor="ctr"/>
          <a:lstStyle/>
          <a:p>
            <a:endParaRPr lang="th-TH"/>
          </a:p>
        </p:txBody>
      </p:sp>
      <p:sp>
        <p:nvSpPr>
          <p:cNvPr id="33" name="AutoShape 30"/>
          <p:cNvSpPr>
            <a:spLocks/>
          </p:cNvSpPr>
          <p:nvPr/>
        </p:nvSpPr>
        <p:spPr bwMode="auto">
          <a:xfrm rot="-16200000">
            <a:off x="7028657" y="3234531"/>
            <a:ext cx="160338" cy="1431925"/>
          </a:xfrm>
          <a:prstGeom prst="leftBrace">
            <a:avLst>
              <a:gd name="adj1" fmla="val 74422"/>
              <a:gd name="adj2" fmla="val 50000"/>
            </a:avLst>
          </a:prstGeom>
          <a:noFill/>
          <a:ln w="28575">
            <a:solidFill>
              <a:schemeClr val="tx1"/>
            </a:solidFill>
            <a:round/>
            <a:headEnd/>
            <a:tailEnd/>
          </a:ln>
          <a:effectLst/>
        </p:spPr>
        <p:txBody>
          <a:bodyPr wrap="none" anchor="ctr"/>
          <a:lstStyle/>
          <a:p>
            <a:endParaRPr lang="th-TH"/>
          </a:p>
        </p:txBody>
      </p:sp>
      <p:sp>
        <p:nvSpPr>
          <p:cNvPr id="34" name="Text Box 31"/>
          <p:cNvSpPr txBox="1">
            <a:spLocks noChangeArrowheads="1"/>
          </p:cNvSpPr>
          <p:nvPr/>
        </p:nvSpPr>
        <p:spPr bwMode="auto">
          <a:xfrm>
            <a:off x="6002338" y="6105525"/>
            <a:ext cx="1854200" cy="274638"/>
          </a:xfrm>
          <a:prstGeom prst="rect">
            <a:avLst/>
          </a:prstGeom>
          <a:noFill/>
          <a:ln w="28575" algn="ctr">
            <a:noFill/>
            <a:miter lim="800000"/>
            <a:headEnd/>
            <a:tailEnd/>
          </a:ln>
          <a:effectLst/>
        </p:spPr>
        <p:txBody>
          <a:bodyPr wrap="none" lIns="0" tIns="0" rIns="0" bIns="0" anchor="b">
            <a:spAutoFit/>
          </a:bodyPr>
          <a:lstStyle/>
          <a:p>
            <a:pPr algn="ctr"/>
            <a:r>
              <a:rPr lang="en-US" sz="1800" b="1"/>
              <a:t>Current Smokers</a:t>
            </a:r>
          </a:p>
        </p:txBody>
      </p:sp>
      <p:sp>
        <p:nvSpPr>
          <p:cNvPr id="35" name="Text Box 32"/>
          <p:cNvSpPr txBox="1">
            <a:spLocks noChangeArrowheads="1"/>
          </p:cNvSpPr>
          <p:nvPr/>
        </p:nvSpPr>
        <p:spPr bwMode="auto">
          <a:xfrm>
            <a:off x="6797675" y="3557588"/>
            <a:ext cx="603250" cy="274637"/>
          </a:xfrm>
          <a:prstGeom prst="rect">
            <a:avLst/>
          </a:prstGeom>
          <a:noFill/>
          <a:ln w="28575" algn="ctr">
            <a:noFill/>
            <a:miter lim="800000"/>
            <a:headEnd/>
            <a:tailEnd/>
          </a:ln>
          <a:effectLst/>
        </p:spPr>
        <p:txBody>
          <a:bodyPr wrap="none" lIns="0" tIns="0" rIns="0" bIns="0" anchor="b">
            <a:spAutoFit/>
          </a:bodyPr>
          <a:lstStyle/>
          <a:p>
            <a:pPr algn="r"/>
            <a:r>
              <a:rPr lang="en-US" sz="1800" b="1" i="1"/>
              <a:t>P</a:t>
            </a:r>
            <a:r>
              <a:rPr lang="en-US" sz="1800" b="1"/>
              <a:t>&lt;.01</a:t>
            </a:r>
          </a:p>
        </p:txBody>
      </p:sp>
      <p:sp>
        <p:nvSpPr>
          <p:cNvPr id="36" name="Line 33"/>
          <p:cNvSpPr>
            <a:spLocks noChangeShapeType="1"/>
          </p:cNvSpPr>
          <p:nvPr/>
        </p:nvSpPr>
        <p:spPr bwMode="auto">
          <a:xfrm flipV="1">
            <a:off x="6027738" y="4899025"/>
            <a:ext cx="552450" cy="0"/>
          </a:xfrm>
          <a:prstGeom prst="line">
            <a:avLst/>
          </a:prstGeom>
          <a:noFill/>
          <a:ln w="28575">
            <a:solidFill>
              <a:schemeClr val="tx1"/>
            </a:solidFill>
            <a:round/>
            <a:headEnd/>
            <a:tailEnd/>
          </a:ln>
          <a:effectLst/>
        </p:spPr>
        <p:txBody>
          <a:bodyPr/>
          <a:lstStyle/>
          <a:p>
            <a:endParaRPr lang="th-TH"/>
          </a:p>
        </p:txBody>
      </p:sp>
      <p:sp>
        <p:nvSpPr>
          <p:cNvPr id="37" name="AutoShape 80"/>
          <p:cNvSpPr>
            <a:spLocks/>
          </p:cNvSpPr>
          <p:nvPr/>
        </p:nvSpPr>
        <p:spPr bwMode="auto">
          <a:xfrm rot="-16200000">
            <a:off x="2785269" y="2275681"/>
            <a:ext cx="160338" cy="1431925"/>
          </a:xfrm>
          <a:prstGeom prst="leftBrace">
            <a:avLst>
              <a:gd name="adj1" fmla="val 74422"/>
              <a:gd name="adj2" fmla="val 50000"/>
            </a:avLst>
          </a:prstGeom>
          <a:noFill/>
          <a:ln w="28575">
            <a:solidFill>
              <a:schemeClr val="tx1"/>
            </a:solidFill>
            <a:round/>
            <a:headEnd/>
            <a:tailEnd/>
          </a:ln>
          <a:effectLst/>
        </p:spPr>
        <p:txBody>
          <a:bodyPr wrap="none" anchor="ctr"/>
          <a:lstStyle/>
          <a:p>
            <a:endParaRPr lang="th-TH"/>
          </a:p>
        </p:txBody>
      </p:sp>
      <p:sp>
        <p:nvSpPr>
          <p:cNvPr id="38" name="Text Box 81"/>
          <p:cNvSpPr txBox="1">
            <a:spLocks noChangeArrowheads="1"/>
          </p:cNvSpPr>
          <p:nvPr/>
        </p:nvSpPr>
        <p:spPr bwMode="auto">
          <a:xfrm>
            <a:off x="2057400" y="6105525"/>
            <a:ext cx="1636713" cy="274638"/>
          </a:xfrm>
          <a:prstGeom prst="rect">
            <a:avLst/>
          </a:prstGeom>
          <a:noFill/>
          <a:ln w="28575" algn="ctr">
            <a:noFill/>
            <a:miter lim="800000"/>
            <a:headEnd/>
            <a:tailEnd/>
          </a:ln>
          <a:effectLst/>
        </p:spPr>
        <p:txBody>
          <a:bodyPr lIns="0" tIns="0" rIns="0" bIns="0" anchor="b">
            <a:spAutoFit/>
          </a:bodyPr>
          <a:lstStyle/>
          <a:p>
            <a:pPr algn="ctr"/>
            <a:r>
              <a:rPr lang="en-US" sz="1800" b="1"/>
              <a:t>Nonsmokers</a:t>
            </a:r>
          </a:p>
        </p:txBody>
      </p:sp>
      <p:sp>
        <p:nvSpPr>
          <p:cNvPr id="39" name="Text Box 82"/>
          <p:cNvSpPr txBox="1">
            <a:spLocks noChangeArrowheads="1"/>
          </p:cNvSpPr>
          <p:nvPr/>
        </p:nvSpPr>
        <p:spPr bwMode="auto">
          <a:xfrm>
            <a:off x="2549525" y="2630488"/>
            <a:ext cx="603250" cy="274637"/>
          </a:xfrm>
          <a:prstGeom prst="rect">
            <a:avLst/>
          </a:prstGeom>
          <a:noFill/>
          <a:ln w="28575" algn="ctr">
            <a:noFill/>
            <a:miter lim="800000"/>
            <a:headEnd/>
            <a:tailEnd/>
          </a:ln>
          <a:effectLst/>
        </p:spPr>
        <p:txBody>
          <a:bodyPr wrap="none" lIns="0" tIns="0" rIns="0" bIns="0" anchor="b">
            <a:spAutoFit/>
          </a:bodyPr>
          <a:lstStyle/>
          <a:p>
            <a:pPr algn="r"/>
            <a:r>
              <a:rPr lang="en-US" sz="1800" b="1" i="1"/>
              <a:t>P</a:t>
            </a:r>
            <a:r>
              <a:rPr lang="en-US" sz="1800" b="1"/>
              <a:t>&lt;.01</a:t>
            </a:r>
          </a:p>
        </p:txBody>
      </p:sp>
      <p:sp>
        <p:nvSpPr>
          <p:cNvPr id="40" name="Line 83"/>
          <p:cNvSpPr>
            <a:spLocks noChangeShapeType="1"/>
          </p:cNvSpPr>
          <p:nvPr/>
        </p:nvSpPr>
        <p:spPr bwMode="auto">
          <a:xfrm flipV="1">
            <a:off x="1895475" y="4446588"/>
            <a:ext cx="552450" cy="0"/>
          </a:xfrm>
          <a:prstGeom prst="line">
            <a:avLst/>
          </a:prstGeom>
          <a:noFill/>
          <a:ln w="28575">
            <a:solidFill>
              <a:schemeClr val="tx1"/>
            </a:solidFill>
            <a:round/>
            <a:headEnd/>
            <a:tailEnd/>
          </a:ln>
          <a:effectLst/>
        </p:spPr>
        <p:txBody>
          <a:bodyPr/>
          <a:lstStyle/>
          <a:p>
            <a:endParaRPr lang="th-TH"/>
          </a:p>
        </p:txBody>
      </p:sp>
      <p:sp>
        <p:nvSpPr>
          <p:cNvPr id="41" name="Line 84"/>
          <p:cNvSpPr>
            <a:spLocks noChangeShapeType="1"/>
          </p:cNvSpPr>
          <p:nvPr/>
        </p:nvSpPr>
        <p:spPr bwMode="auto">
          <a:xfrm flipV="1">
            <a:off x="3060700" y="4922838"/>
            <a:ext cx="552450" cy="0"/>
          </a:xfrm>
          <a:prstGeom prst="line">
            <a:avLst/>
          </a:prstGeom>
          <a:noFill/>
          <a:ln w="28575">
            <a:solidFill>
              <a:schemeClr val="tx1"/>
            </a:solidFill>
            <a:round/>
            <a:headEnd/>
            <a:tailEnd/>
          </a:ln>
          <a:effectLst/>
        </p:spPr>
        <p:txBody>
          <a:bodyPr/>
          <a:lstStyle/>
          <a:p>
            <a:endParaRPr lang="th-TH"/>
          </a:p>
        </p:txBody>
      </p:sp>
      <p:grpSp>
        <p:nvGrpSpPr>
          <p:cNvPr id="42" name="Group 85"/>
          <p:cNvGrpSpPr>
            <a:grpSpLocks/>
          </p:cNvGrpSpPr>
          <p:nvPr/>
        </p:nvGrpSpPr>
        <p:grpSpPr bwMode="auto">
          <a:xfrm>
            <a:off x="1797050" y="3157538"/>
            <a:ext cx="544513" cy="2428875"/>
            <a:chOff x="3804" y="1742"/>
            <a:chExt cx="343" cy="1632"/>
          </a:xfrm>
        </p:grpSpPr>
        <p:sp>
          <p:nvSpPr>
            <p:cNvPr id="43" name="Oval 86"/>
            <p:cNvSpPr>
              <a:spLocks noChangeAspect="1" noChangeArrowheads="1"/>
            </p:cNvSpPr>
            <p:nvPr/>
          </p:nvSpPr>
          <p:spPr bwMode="auto">
            <a:xfrm>
              <a:off x="3985" y="3047"/>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4" name="Oval 87"/>
            <p:cNvSpPr>
              <a:spLocks noChangeAspect="1" noChangeArrowheads="1"/>
            </p:cNvSpPr>
            <p:nvPr/>
          </p:nvSpPr>
          <p:spPr bwMode="auto">
            <a:xfrm>
              <a:off x="3985" y="3305"/>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5" name="Oval 88"/>
            <p:cNvSpPr>
              <a:spLocks noChangeAspect="1" noChangeArrowheads="1"/>
            </p:cNvSpPr>
            <p:nvPr/>
          </p:nvSpPr>
          <p:spPr bwMode="auto">
            <a:xfrm>
              <a:off x="3979" y="174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6" name="Oval 89"/>
            <p:cNvSpPr>
              <a:spLocks noChangeAspect="1" noChangeArrowheads="1"/>
            </p:cNvSpPr>
            <p:nvPr/>
          </p:nvSpPr>
          <p:spPr bwMode="auto">
            <a:xfrm>
              <a:off x="3979" y="1993"/>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7" name="Oval 90"/>
            <p:cNvSpPr>
              <a:spLocks noChangeAspect="1" noChangeArrowheads="1"/>
            </p:cNvSpPr>
            <p:nvPr/>
          </p:nvSpPr>
          <p:spPr bwMode="auto">
            <a:xfrm>
              <a:off x="3979" y="2140"/>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8" name="Oval 91"/>
            <p:cNvSpPr>
              <a:spLocks noChangeAspect="1" noChangeArrowheads="1"/>
            </p:cNvSpPr>
            <p:nvPr/>
          </p:nvSpPr>
          <p:spPr bwMode="auto">
            <a:xfrm>
              <a:off x="3979" y="223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49" name="Oval 92"/>
            <p:cNvSpPr>
              <a:spLocks noChangeAspect="1" noChangeArrowheads="1"/>
            </p:cNvSpPr>
            <p:nvPr/>
          </p:nvSpPr>
          <p:spPr bwMode="auto">
            <a:xfrm>
              <a:off x="3979" y="2387"/>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0" name="Oval 93"/>
            <p:cNvSpPr>
              <a:spLocks noChangeAspect="1" noChangeArrowheads="1"/>
            </p:cNvSpPr>
            <p:nvPr/>
          </p:nvSpPr>
          <p:spPr bwMode="auto">
            <a:xfrm>
              <a:off x="4078" y="2343"/>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1" name="Oval 94"/>
            <p:cNvSpPr>
              <a:spLocks noChangeAspect="1" noChangeArrowheads="1"/>
            </p:cNvSpPr>
            <p:nvPr/>
          </p:nvSpPr>
          <p:spPr bwMode="auto">
            <a:xfrm>
              <a:off x="3979" y="2291"/>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2" name="Oval 95"/>
            <p:cNvSpPr>
              <a:spLocks noChangeAspect="1" noChangeArrowheads="1"/>
            </p:cNvSpPr>
            <p:nvPr/>
          </p:nvSpPr>
          <p:spPr bwMode="auto">
            <a:xfrm>
              <a:off x="4078" y="2468"/>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3" name="Oval 96"/>
            <p:cNvSpPr>
              <a:spLocks noChangeAspect="1" noChangeArrowheads="1"/>
            </p:cNvSpPr>
            <p:nvPr/>
          </p:nvSpPr>
          <p:spPr bwMode="auto">
            <a:xfrm>
              <a:off x="4078" y="2513"/>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4" name="Oval 97"/>
            <p:cNvSpPr>
              <a:spLocks noChangeAspect="1" noChangeArrowheads="1"/>
            </p:cNvSpPr>
            <p:nvPr/>
          </p:nvSpPr>
          <p:spPr bwMode="auto">
            <a:xfrm>
              <a:off x="4078" y="256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5" name="Oval 98"/>
            <p:cNvSpPr>
              <a:spLocks noChangeAspect="1" noChangeArrowheads="1"/>
            </p:cNvSpPr>
            <p:nvPr/>
          </p:nvSpPr>
          <p:spPr bwMode="auto">
            <a:xfrm>
              <a:off x="4078" y="2645"/>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6" name="Oval 99"/>
            <p:cNvSpPr>
              <a:spLocks noChangeAspect="1" noChangeArrowheads="1"/>
            </p:cNvSpPr>
            <p:nvPr/>
          </p:nvSpPr>
          <p:spPr bwMode="auto">
            <a:xfrm>
              <a:off x="4078" y="2717"/>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7" name="Oval 100"/>
            <p:cNvSpPr>
              <a:spLocks noChangeAspect="1" noChangeArrowheads="1"/>
            </p:cNvSpPr>
            <p:nvPr/>
          </p:nvSpPr>
          <p:spPr bwMode="auto">
            <a:xfrm>
              <a:off x="4078" y="281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8" name="Oval 101"/>
            <p:cNvSpPr>
              <a:spLocks noChangeAspect="1" noChangeArrowheads="1"/>
            </p:cNvSpPr>
            <p:nvPr/>
          </p:nvSpPr>
          <p:spPr bwMode="auto">
            <a:xfrm>
              <a:off x="4078" y="2908"/>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59" name="Oval 102"/>
            <p:cNvSpPr>
              <a:spLocks noChangeAspect="1" noChangeArrowheads="1"/>
            </p:cNvSpPr>
            <p:nvPr/>
          </p:nvSpPr>
          <p:spPr bwMode="auto">
            <a:xfrm>
              <a:off x="3979" y="2451"/>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0" name="Oval 103"/>
            <p:cNvSpPr>
              <a:spLocks noChangeAspect="1" noChangeArrowheads="1"/>
            </p:cNvSpPr>
            <p:nvPr/>
          </p:nvSpPr>
          <p:spPr bwMode="auto">
            <a:xfrm>
              <a:off x="3979" y="249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1" name="Oval 104"/>
            <p:cNvSpPr>
              <a:spLocks noChangeAspect="1" noChangeArrowheads="1"/>
            </p:cNvSpPr>
            <p:nvPr/>
          </p:nvSpPr>
          <p:spPr bwMode="auto">
            <a:xfrm>
              <a:off x="3979" y="254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2" name="Oval 105"/>
            <p:cNvSpPr>
              <a:spLocks noChangeAspect="1" noChangeArrowheads="1"/>
            </p:cNvSpPr>
            <p:nvPr/>
          </p:nvSpPr>
          <p:spPr bwMode="auto">
            <a:xfrm>
              <a:off x="3988" y="2644"/>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3" name="Oval 106"/>
            <p:cNvSpPr>
              <a:spLocks noChangeAspect="1" noChangeArrowheads="1"/>
            </p:cNvSpPr>
            <p:nvPr/>
          </p:nvSpPr>
          <p:spPr bwMode="auto">
            <a:xfrm>
              <a:off x="3988" y="266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4" name="Oval 107"/>
            <p:cNvSpPr>
              <a:spLocks noChangeAspect="1" noChangeArrowheads="1"/>
            </p:cNvSpPr>
            <p:nvPr/>
          </p:nvSpPr>
          <p:spPr bwMode="auto">
            <a:xfrm>
              <a:off x="3988" y="2740"/>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5" name="Oval 108"/>
            <p:cNvSpPr>
              <a:spLocks noChangeAspect="1" noChangeArrowheads="1"/>
            </p:cNvSpPr>
            <p:nvPr/>
          </p:nvSpPr>
          <p:spPr bwMode="auto">
            <a:xfrm>
              <a:off x="3988" y="282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6" name="Oval 109"/>
            <p:cNvSpPr>
              <a:spLocks noChangeAspect="1" noChangeArrowheads="1"/>
            </p:cNvSpPr>
            <p:nvPr/>
          </p:nvSpPr>
          <p:spPr bwMode="auto">
            <a:xfrm>
              <a:off x="3988" y="2891"/>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7" name="Oval 110"/>
            <p:cNvSpPr>
              <a:spLocks noChangeAspect="1" noChangeArrowheads="1"/>
            </p:cNvSpPr>
            <p:nvPr/>
          </p:nvSpPr>
          <p:spPr bwMode="auto">
            <a:xfrm>
              <a:off x="3895" y="2453"/>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8" name="Oval 111"/>
            <p:cNvSpPr>
              <a:spLocks noChangeAspect="1" noChangeArrowheads="1"/>
            </p:cNvSpPr>
            <p:nvPr/>
          </p:nvSpPr>
          <p:spPr bwMode="auto">
            <a:xfrm>
              <a:off x="3895" y="253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69" name="Oval 112"/>
            <p:cNvSpPr>
              <a:spLocks noChangeAspect="1" noChangeArrowheads="1"/>
            </p:cNvSpPr>
            <p:nvPr/>
          </p:nvSpPr>
          <p:spPr bwMode="auto">
            <a:xfrm>
              <a:off x="3895" y="2626"/>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0" name="Oval 113"/>
            <p:cNvSpPr>
              <a:spLocks noChangeAspect="1" noChangeArrowheads="1"/>
            </p:cNvSpPr>
            <p:nvPr/>
          </p:nvSpPr>
          <p:spPr bwMode="auto">
            <a:xfrm>
              <a:off x="3895" y="2709"/>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1" name="Oval 114"/>
            <p:cNvSpPr>
              <a:spLocks noChangeAspect="1" noChangeArrowheads="1"/>
            </p:cNvSpPr>
            <p:nvPr/>
          </p:nvSpPr>
          <p:spPr bwMode="auto">
            <a:xfrm>
              <a:off x="3895" y="276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2" name="Oval 115"/>
            <p:cNvSpPr>
              <a:spLocks noChangeAspect="1" noChangeArrowheads="1"/>
            </p:cNvSpPr>
            <p:nvPr/>
          </p:nvSpPr>
          <p:spPr bwMode="auto">
            <a:xfrm>
              <a:off x="3895" y="2850"/>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3" name="Oval 116"/>
            <p:cNvSpPr>
              <a:spLocks noChangeAspect="1" noChangeArrowheads="1"/>
            </p:cNvSpPr>
            <p:nvPr/>
          </p:nvSpPr>
          <p:spPr bwMode="auto">
            <a:xfrm>
              <a:off x="3895" y="2912"/>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4" name="Oval 117"/>
            <p:cNvSpPr>
              <a:spLocks noChangeAspect="1" noChangeArrowheads="1"/>
            </p:cNvSpPr>
            <p:nvPr/>
          </p:nvSpPr>
          <p:spPr bwMode="auto">
            <a:xfrm>
              <a:off x="3895" y="2954"/>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sp>
          <p:nvSpPr>
            <p:cNvPr id="75" name="Oval 118"/>
            <p:cNvSpPr>
              <a:spLocks noChangeAspect="1" noChangeArrowheads="1"/>
            </p:cNvSpPr>
            <p:nvPr/>
          </p:nvSpPr>
          <p:spPr bwMode="auto">
            <a:xfrm>
              <a:off x="3804" y="2721"/>
              <a:ext cx="69" cy="69"/>
            </a:xfrm>
            <a:prstGeom prst="ellipse">
              <a:avLst/>
            </a:prstGeom>
            <a:solidFill>
              <a:srgbClr val="57FF57"/>
            </a:solidFill>
            <a:ln w="9525" algn="ctr">
              <a:solidFill>
                <a:schemeClr val="tx1"/>
              </a:solidFill>
              <a:round/>
              <a:headEnd/>
              <a:tailEnd/>
            </a:ln>
            <a:effectLst/>
          </p:spPr>
          <p:txBody>
            <a:bodyPr wrap="none" anchor="ctr"/>
            <a:lstStyle/>
            <a:p>
              <a:endParaRPr lang="th-TH"/>
            </a:p>
          </p:txBody>
        </p:sp>
      </p:grpSp>
      <p:grpSp>
        <p:nvGrpSpPr>
          <p:cNvPr id="76" name="Group 119"/>
          <p:cNvGrpSpPr>
            <a:grpSpLocks/>
          </p:cNvGrpSpPr>
          <p:nvPr/>
        </p:nvGrpSpPr>
        <p:grpSpPr bwMode="auto">
          <a:xfrm>
            <a:off x="3140075" y="3467100"/>
            <a:ext cx="414338" cy="2157413"/>
            <a:chOff x="4632" y="2152"/>
            <a:chExt cx="261" cy="1359"/>
          </a:xfrm>
        </p:grpSpPr>
        <p:sp>
          <p:nvSpPr>
            <p:cNvPr id="77" name="Oval 120"/>
            <p:cNvSpPr>
              <a:spLocks noChangeAspect="1" noChangeArrowheads="1"/>
            </p:cNvSpPr>
            <p:nvPr/>
          </p:nvSpPr>
          <p:spPr bwMode="auto">
            <a:xfrm>
              <a:off x="4733" y="3320"/>
              <a:ext cx="69" cy="64"/>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78" name="Oval 121"/>
            <p:cNvSpPr>
              <a:spLocks noChangeAspect="1" noChangeArrowheads="1"/>
            </p:cNvSpPr>
            <p:nvPr/>
          </p:nvSpPr>
          <p:spPr bwMode="auto">
            <a:xfrm>
              <a:off x="4824" y="3406"/>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79" name="Oval 122"/>
            <p:cNvSpPr>
              <a:spLocks noChangeAspect="1" noChangeArrowheads="1"/>
            </p:cNvSpPr>
            <p:nvPr/>
          </p:nvSpPr>
          <p:spPr bwMode="auto">
            <a:xfrm>
              <a:off x="4733" y="3446"/>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0" name="Oval 123"/>
            <p:cNvSpPr>
              <a:spLocks noChangeAspect="1" noChangeArrowheads="1"/>
            </p:cNvSpPr>
            <p:nvPr/>
          </p:nvSpPr>
          <p:spPr bwMode="auto">
            <a:xfrm>
              <a:off x="4733" y="3191"/>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1" name="Oval 124"/>
            <p:cNvSpPr>
              <a:spLocks noChangeAspect="1" noChangeArrowheads="1"/>
            </p:cNvSpPr>
            <p:nvPr/>
          </p:nvSpPr>
          <p:spPr bwMode="auto">
            <a:xfrm>
              <a:off x="4632" y="3093"/>
              <a:ext cx="69" cy="64"/>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2" name="Oval 125"/>
            <p:cNvSpPr>
              <a:spLocks noChangeAspect="1" noChangeArrowheads="1"/>
            </p:cNvSpPr>
            <p:nvPr/>
          </p:nvSpPr>
          <p:spPr bwMode="auto">
            <a:xfrm>
              <a:off x="4638" y="2872"/>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3" name="Oval 126"/>
            <p:cNvSpPr>
              <a:spLocks noChangeAspect="1" noChangeArrowheads="1"/>
            </p:cNvSpPr>
            <p:nvPr/>
          </p:nvSpPr>
          <p:spPr bwMode="auto">
            <a:xfrm>
              <a:off x="4638" y="2957"/>
              <a:ext cx="69" cy="64"/>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4" name="Oval 127"/>
            <p:cNvSpPr>
              <a:spLocks noChangeAspect="1" noChangeArrowheads="1"/>
            </p:cNvSpPr>
            <p:nvPr/>
          </p:nvSpPr>
          <p:spPr bwMode="auto">
            <a:xfrm>
              <a:off x="4730" y="2833"/>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5" name="Oval 128"/>
            <p:cNvSpPr>
              <a:spLocks noChangeAspect="1" noChangeArrowheads="1"/>
            </p:cNvSpPr>
            <p:nvPr/>
          </p:nvSpPr>
          <p:spPr bwMode="auto">
            <a:xfrm>
              <a:off x="4730" y="2915"/>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6" name="Oval 129"/>
            <p:cNvSpPr>
              <a:spLocks noChangeAspect="1" noChangeArrowheads="1"/>
            </p:cNvSpPr>
            <p:nvPr/>
          </p:nvSpPr>
          <p:spPr bwMode="auto">
            <a:xfrm>
              <a:off x="4806" y="2972"/>
              <a:ext cx="69" cy="64"/>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7" name="Oval 130"/>
            <p:cNvSpPr>
              <a:spLocks noChangeAspect="1" noChangeArrowheads="1"/>
            </p:cNvSpPr>
            <p:nvPr/>
          </p:nvSpPr>
          <p:spPr bwMode="auto">
            <a:xfrm>
              <a:off x="4806" y="3084"/>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8" name="Oval 131"/>
            <p:cNvSpPr>
              <a:spLocks noChangeAspect="1" noChangeArrowheads="1"/>
            </p:cNvSpPr>
            <p:nvPr/>
          </p:nvSpPr>
          <p:spPr bwMode="auto">
            <a:xfrm>
              <a:off x="4730" y="3021"/>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89" name="Oval 132"/>
            <p:cNvSpPr>
              <a:spLocks noChangeAspect="1" noChangeArrowheads="1"/>
            </p:cNvSpPr>
            <p:nvPr/>
          </p:nvSpPr>
          <p:spPr bwMode="auto">
            <a:xfrm>
              <a:off x="4730" y="3096"/>
              <a:ext cx="69" cy="64"/>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90" name="Oval 133"/>
            <p:cNvSpPr>
              <a:spLocks noChangeAspect="1" noChangeArrowheads="1"/>
            </p:cNvSpPr>
            <p:nvPr/>
          </p:nvSpPr>
          <p:spPr bwMode="auto">
            <a:xfrm>
              <a:off x="4730" y="3131"/>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sp>
          <p:nvSpPr>
            <p:cNvPr id="91" name="Oval 134"/>
            <p:cNvSpPr>
              <a:spLocks noChangeAspect="1" noChangeArrowheads="1"/>
            </p:cNvSpPr>
            <p:nvPr/>
          </p:nvSpPr>
          <p:spPr bwMode="auto">
            <a:xfrm>
              <a:off x="4730" y="2152"/>
              <a:ext cx="69" cy="65"/>
            </a:xfrm>
            <a:prstGeom prst="ellipse">
              <a:avLst/>
            </a:prstGeom>
            <a:solidFill>
              <a:srgbClr val="008000"/>
            </a:solidFill>
            <a:ln w="9525" algn="ctr">
              <a:solidFill>
                <a:schemeClr val="tx1"/>
              </a:solidFill>
              <a:round/>
              <a:headEnd/>
              <a:tailEnd/>
            </a:ln>
            <a:effectLst/>
          </p:spPr>
          <p:txBody>
            <a:bodyPr wrap="none" anchor="ctr"/>
            <a:lstStyle/>
            <a:p>
              <a:endParaRPr lang="th-TH"/>
            </a:p>
          </p:txBody>
        </p:sp>
      </p:grpSp>
      <p:sp>
        <p:nvSpPr>
          <p:cNvPr id="92" name="Text Box 135"/>
          <p:cNvSpPr txBox="1">
            <a:spLocks noChangeArrowheads="1"/>
          </p:cNvSpPr>
          <p:nvPr/>
        </p:nvSpPr>
        <p:spPr bwMode="auto">
          <a:xfrm>
            <a:off x="265113" y="723900"/>
            <a:ext cx="4879975" cy="781050"/>
          </a:xfrm>
          <a:prstGeom prst="rect">
            <a:avLst/>
          </a:prstGeom>
          <a:noFill/>
          <a:ln w="9525" algn="ctr">
            <a:noFill/>
            <a:miter lim="800000"/>
            <a:headEnd/>
            <a:tailEnd/>
          </a:ln>
          <a:effectLst/>
        </p:spPr>
        <p:txBody>
          <a:bodyPr/>
          <a:lstStyle/>
          <a:p>
            <a:pPr marL="228600" indent="-228600">
              <a:lnSpc>
                <a:spcPct val="95000"/>
              </a:lnSpc>
              <a:spcBef>
                <a:spcPct val="40000"/>
              </a:spcBef>
              <a:buClr>
                <a:srgbClr val="FF9900"/>
              </a:buClr>
              <a:buSzPct val="125000"/>
              <a:buFont typeface="Wingdings" pitchFamily="2" charset="2"/>
              <a:buChar char=""/>
            </a:pPr>
            <a:r>
              <a:rPr lang="en-US" sz="2000">
                <a:effectLst>
                  <a:outerShdw blurRad="38100" dist="38100" dir="2700000" algn="tl">
                    <a:srgbClr val="000000"/>
                  </a:outerShdw>
                </a:effectLst>
              </a:rPr>
              <a:t>Flow-dependent dilation was significantly blunted in current </a:t>
            </a:r>
            <a:br>
              <a:rPr lang="en-US" sz="2000">
                <a:effectLst>
                  <a:outerShdw blurRad="38100" dist="38100" dir="2700000" algn="tl">
                    <a:srgbClr val="000000"/>
                  </a:outerShdw>
                </a:effectLst>
              </a:rPr>
            </a:br>
            <a:r>
              <a:rPr lang="en-US" sz="2000">
                <a:effectLst>
                  <a:outerShdw blurRad="38100" dist="38100" dir="2700000" algn="tl">
                    <a:srgbClr val="000000"/>
                  </a:outerShdw>
                </a:effectLst>
              </a:rPr>
              <a:t>smokers compared with nonsmokers </a:t>
            </a:r>
          </a:p>
        </p:txBody>
      </p:sp>
      <p:grpSp>
        <p:nvGrpSpPr>
          <p:cNvPr id="93" name="Group 183"/>
          <p:cNvGrpSpPr>
            <a:grpSpLocks/>
          </p:cNvGrpSpPr>
          <p:nvPr/>
        </p:nvGrpSpPr>
        <p:grpSpPr bwMode="auto">
          <a:xfrm>
            <a:off x="6024563" y="4208463"/>
            <a:ext cx="552450" cy="1350962"/>
            <a:chOff x="3795" y="2651"/>
            <a:chExt cx="348" cy="851"/>
          </a:xfrm>
        </p:grpSpPr>
        <p:sp>
          <p:nvSpPr>
            <p:cNvPr id="94" name="Oval 35"/>
            <p:cNvSpPr>
              <a:spLocks noChangeAspect="1" noChangeArrowheads="1"/>
            </p:cNvSpPr>
            <p:nvPr/>
          </p:nvSpPr>
          <p:spPr bwMode="auto">
            <a:xfrm>
              <a:off x="3985" y="2651"/>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95" name="Oval 36"/>
            <p:cNvSpPr>
              <a:spLocks noChangeAspect="1" noChangeArrowheads="1"/>
            </p:cNvSpPr>
            <p:nvPr/>
          </p:nvSpPr>
          <p:spPr bwMode="auto">
            <a:xfrm>
              <a:off x="3985" y="2758"/>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96" name="Oval 37"/>
            <p:cNvSpPr>
              <a:spLocks noChangeAspect="1" noChangeArrowheads="1"/>
            </p:cNvSpPr>
            <p:nvPr/>
          </p:nvSpPr>
          <p:spPr bwMode="auto">
            <a:xfrm>
              <a:off x="3892" y="2882"/>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97" name="Oval 38"/>
            <p:cNvSpPr>
              <a:spLocks noChangeAspect="1" noChangeArrowheads="1"/>
            </p:cNvSpPr>
            <p:nvPr/>
          </p:nvSpPr>
          <p:spPr bwMode="auto">
            <a:xfrm>
              <a:off x="3795" y="2928"/>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98" name="Oval 39"/>
            <p:cNvSpPr>
              <a:spLocks noChangeAspect="1" noChangeArrowheads="1"/>
            </p:cNvSpPr>
            <p:nvPr/>
          </p:nvSpPr>
          <p:spPr bwMode="auto">
            <a:xfrm>
              <a:off x="3895" y="2947"/>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99" name="Oval 40"/>
            <p:cNvSpPr>
              <a:spLocks noChangeAspect="1" noChangeArrowheads="1"/>
            </p:cNvSpPr>
            <p:nvPr/>
          </p:nvSpPr>
          <p:spPr bwMode="auto">
            <a:xfrm>
              <a:off x="3980" y="2851"/>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0" name="Oval 41"/>
            <p:cNvSpPr>
              <a:spLocks noChangeAspect="1" noChangeArrowheads="1"/>
            </p:cNvSpPr>
            <p:nvPr/>
          </p:nvSpPr>
          <p:spPr bwMode="auto">
            <a:xfrm>
              <a:off x="3980" y="2910"/>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1" name="Oval 42"/>
            <p:cNvSpPr>
              <a:spLocks noChangeAspect="1" noChangeArrowheads="1"/>
            </p:cNvSpPr>
            <p:nvPr/>
          </p:nvSpPr>
          <p:spPr bwMode="auto">
            <a:xfrm>
              <a:off x="3980" y="2959"/>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2" name="Oval 43"/>
            <p:cNvSpPr>
              <a:spLocks noChangeAspect="1" noChangeArrowheads="1"/>
            </p:cNvSpPr>
            <p:nvPr/>
          </p:nvSpPr>
          <p:spPr bwMode="auto">
            <a:xfrm>
              <a:off x="4074" y="2971"/>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3" name="Oval 44"/>
            <p:cNvSpPr>
              <a:spLocks noChangeAspect="1" noChangeArrowheads="1"/>
            </p:cNvSpPr>
            <p:nvPr/>
          </p:nvSpPr>
          <p:spPr bwMode="auto">
            <a:xfrm>
              <a:off x="4074" y="2857"/>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4" name="Oval 45"/>
            <p:cNvSpPr>
              <a:spLocks noChangeAspect="1" noChangeArrowheads="1"/>
            </p:cNvSpPr>
            <p:nvPr/>
          </p:nvSpPr>
          <p:spPr bwMode="auto">
            <a:xfrm>
              <a:off x="4074" y="2902"/>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5" name="Oval 46"/>
            <p:cNvSpPr>
              <a:spLocks noChangeAspect="1" noChangeArrowheads="1"/>
            </p:cNvSpPr>
            <p:nvPr/>
          </p:nvSpPr>
          <p:spPr bwMode="auto">
            <a:xfrm>
              <a:off x="3795" y="3097"/>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6" name="Oval 47"/>
            <p:cNvSpPr>
              <a:spLocks noChangeAspect="1" noChangeArrowheads="1"/>
            </p:cNvSpPr>
            <p:nvPr/>
          </p:nvSpPr>
          <p:spPr bwMode="auto">
            <a:xfrm>
              <a:off x="3895" y="3074"/>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7" name="Oval 48"/>
            <p:cNvSpPr>
              <a:spLocks noChangeAspect="1" noChangeArrowheads="1"/>
            </p:cNvSpPr>
            <p:nvPr/>
          </p:nvSpPr>
          <p:spPr bwMode="auto">
            <a:xfrm>
              <a:off x="3975" y="3074"/>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8" name="Oval 49"/>
            <p:cNvSpPr>
              <a:spLocks noChangeAspect="1" noChangeArrowheads="1"/>
            </p:cNvSpPr>
            <p:nvPr/>
          </p:nvSpPr>
          <p:spPr bwMode="auto">
            <a:xfrm>
              <a:off x="4067" y="3074"/>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09" name="Oval 50"/>
            <p:cNvSpPr>
              <a:spLocks noChangeAspect="1" noChangeArrowheads="1"/>
            </p:cNvSpPr>
            <p:nvPr/>
          </p:nvSpPr>
          <p:spPr bwMode="auto">
            <a:xfrm>
              <a:off x="3895" y="3152"/>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0" name="Oval 51"/>
            <p:cNvSpPr>
              <a:spLocks noChangeAspect="1" noChangeArrowheads="1"/>
            </p:cNvSpPr>
            <p:nvPr/>
          </p:nvSpPr>
          <p:spPr bwMode="auto">
            <a:xfrm>
              <a:off x="3975" y="3152"/>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1" name="Oval 52"/>
            <p:cNvSpPr>
              <a:spLocks noChangeAspect="1" noChangeArrowheads="1"/>
            </p:cNvSpPr>
            <p:nvPr/>
          </p:nvSpPr>
          <p:spPr bwMode="auto">
            <a:xfrm>
              <a:off x="4067" y="3152"/>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2" name="Oval 53"/>
            <p:cNvSpPr>
              <a:spLocks noChangeAspect="1" noChangeArrowheads="1"/>
            </p:cNvSpPr>
            <p:nvPr/>
          </p:nvSpPr>
          <p:spPr bwMode="auto">
            <a:xfrm>
              <a:off x="3895" y="3278"/>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3" name="Oval 54"/>
            <p:cNvSpPr>
              <a:spLocks noChangeAspect="1" noChangeArrowheads="1"/>
            </p:cNvSpPr>
            <p:nvPr/>
          </p:nvSpPr>
          <p:spPr bwMode="auto">
            <a:xfrm>
              <a:off x="3975" y="3239"/>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4" name="Oval 55"/>
            <p:cNvSpPr>
              <a:spLocks noChangeAspect="1" noChangeArrowheads="1"/>
            </p:cNvSpPr>
            <p:nvPr/>
          </p:nvSpPr>
          <p:spPr bwMode="auto">
            <a:xfrm>
              <a:off x="4067" y="3226"/>
              <a:ext cx="69" cy="64"/>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5" name="Oval 56"/>
            <p:cNvSpPr>
              <a:spLocks noChangeAspect="1" noChangeArrowheads="1"/>
            </p:cNvSpPr>
            <p:nvPr/>
          </p:nvSpPr>
          <p:spPr bwMode="auto">
            <a:xfrm>
              <a:off x="3975" y="3304"/>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6" name="Oval 57"/>
            <p:cNvSpPr>
              <a:spLocks noChangeAspect="1" noChangeArrowheads="1"/>
            </p:cNvSpPr>
            <p:nvPr/>
          </p:nvSpPr>
          <p:spPr bwMode="auto">
            <a:xfrm>
              <a:off x="4070" y="3335"/>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sp>
          <p:nvSpPr>
            <p:cNvPr id="117" name="Oval 58"/>
            <p:cNvSpPr>
              <a:spLocks noChangeAspect="1" noChangeArrowheads="1"/>
            </p:cNvSpPr>
            <p:nvPr/>
          </p:nvSpPr>
          <p:spPr bwMode="auto">
            <a:xfrm>
              <a:off x="3976" y="3437"/>
              <a:ext cx="69" cy="65"/>
            </a:xfrm>
            <a:prstGeom prst="ellipse">
              <a:avLst/>
            </a:prstGeom>
            <a:solidFill>
              <a:schemeClr val="hlink"/>
            </a:solidFill>
            <a:ln w="9525" algn="ctr">
              <a:solidFill>
                <a:schemeClr val="tx1"/>
              </a:solidFill>
              <a:round/>
              <a:headEnd/>
              <a:tailEnd/>
            </a:ln>
            <a:effectLst/>
          </p:spPr>
          <p:txBody>
            <a:bodyPr wrap="none" anchor="ctr"/>
            <a:lstStyle/>
            <a:p>
              <a:endParaRPr lang="th-TH"/>
            </a:p>
          </p:txBody>
        </p:sp>
      </p:grpSp>
      <p:sp>
        <p:nvSpPr>
          <p:cNvPr id="118" name="Oval 136"/>
          <p:cNvSpPr>
            <a:spLocks noChangeArrowheads="1"/>
          </p:cNvSpPr>
          <p:nvPr/>
        </p:nvSpPr>
        <p:spPr bwMode="auto">
          <a:xfrm>
            <a:off x="5160963" y="1462088"/>
            <a:ext cx="136525" cy="136525"/>
          </a:xfrm>
          <a:prstGeom prst="ellipse">
            <a:avLst/>
          </a:prstGeom>
          <a:solidFill>
            <a:schemeClr val="hlink"/>
          </a:solidFill>
          <a:ln w="9525" algn="ctr">
            <a:solidFill>
              <a:schemeClr val="tx1"/>
            </a:solidFill>
            <a:round/>
            <a:headEnd/>
            <a:tailEnd/>
          </a:ln>
          <a:effectLst/>
        </p:spPr>
        <p:txBody>
          <a:bodyPr wrap="none" anchor="ctr">
            <a:spAutoFit/>
          </a:bodyPr>
          <a:lstStyle/>
          <a:p>
            <a:endParaRPr lang="th-TH"/>
          </a:p>
        </p:txBody>
      </p:sp>
      <p:sp>
        <p:nvSpPr>
          <p:cNvPr id="119" name="Oval 137"/>
          <p:cNvSpPr>
            <a:spLocks noChangeArrowheads="1"/>
          </p:cNvSpPr>
          <p:nvPr/>
        </p:nvSpPr>
        <p:spPr bwMode="auto">
          <a:xfrm>
            <a:off x="5160963" y="1828800"/>
            <a:ext cx="136525" cy="13652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20" name="Text Box 138"/>
          <p:cNvSpPr txBox="1">
            <a:spLocks noChangeArrowheads="1"/>
          </p:cNvSpPr>
          <p:nvPr/>
        </p:nvSpPr>
        <p:spPr bwMode="auto">
          <a:xfrm>
            <a:off x="5424488" y="1384300"/>
            <a:ext cx="3535362" cy="244475"/>
          </a:xfrm>
          <a:prstGeom prst="rect">
            <a:avLst/>
          </a:prstGeom>
          <a:noFill/>
          <a:ln w="28575" algn="ctr">
            <a:noFill/>
            <a:miter lim="800000"/>
            <a:headEnd/>
            <a:tailEnd/>
          </a:ln>
          <a:effectLst/>
        </p:spPr>
        <p:txBody>
          <a:bodyPr lIns="0" tIns="0" rIns="0" bIns="0" anchor="b">
            <a:spAutoFit/>
          </a:bodyPr>
          <a:lstStyle/>
          <a:p>
            <a:r>
              <a:rPr lang="en-US" sz="1600"/>
              <a:t>Angiographically normal smokers</a:t>
            </a:r>
          </a:p>
        </p:txBody>
      </p:sp>
      <p:sp>
        <p:nvSpPr>
          <p:cNvPr id="121" name="Text Box 139"/>
          <p:cNvSpPr txBox="1">
            <a:spLocks noChangeArrowheads="1"/>
          </p:cNvSpPr>
          <p:nvPr/>
        </p:nvSpPr>
        <p:spPr bwMode="auto">
          <a:xfrm>
            <a:off x="5421313" y="1746250"/>
            <a:ext cx="3562350" cy="244475"/>
          </a:xfrm>
          <a:prstGeom prst="rect">
            <a:avLst/>
          </a:prstGeom>
          <a:noFill/>
          <a:ln w="28575" algn="ctr">
            <a:noFill/>
            <a:miter lim="800000"/>
            <a:headEnd/>
            <a:tailEnd/>
          </a:ln>
          <a:effectLst/>
        </p:spPr>
        <p:txBody>
          <a:bodyPr lIns="0" tIns="0" rIns="0" bIns="0" anchor="b">
            <a:spAutoFit/>
          </a:bodyPr>
          <a:lstStyle/>
          <a:p>
            <a:r>
              <a:rPr lang="en-US" sz="1600"/>
              <a:t>Angiographically irregular smokers</a:t>
            </a:r>
          </a:p>
        </p:txBody>
      </p:sp>
      <p:sp>
        <p:nvSpPr>
          <p:cNvPr id="122" name="Oval 142"/>
          <p:cNvSpPr>
            <a:spLocks noChangeArrowheads="1"/>
          </p:cNvSpPr>
          <p:nvPr/>
        </p:nvSpPr>
        <p:spPr bwMode="auto">
          <a:xfrm>
            <a:off x="5160963" y="730250"/>
            <a:ext cx="136525" cy="136525"/>
          </a:xfrm>
          <a:prstGeom prst="ellipse">
            <a:avLst/>
          </a:prstGeom>
          <a:solidFill>
            <a:srgbClr val="57FF57"/>
          </a:solidFill>
          <a:ln w="9525" algn="ctr">
            <a:solidFill>
              <a:schemeClr val="tx1"/>
            </a:solidFill>
            <a:round/>
            <a:headEnd/>
            <a:tailEnd/>
          </a:ln>
          <a:effectLst/>
        </p:spPr>
        <p:txBody>
          <a:bodyPr wrap="none" anchor="ctr">
            <a:spAutoFit/>
          </a:bodyPr>
          <a:lstStyle/>
          <a:p>
            <a:endParaRPr lang="th-TH"/>
          </a:p>
        </p:txBody>
      </p:sp>
      <p:sp>
        <p:nvSpPr>
          <p:cNvPr id="123" name="Oval 143"/>
          <p:cNvSpPr>
            <a:spLocks noChangeArrowheads="1"/>
          </p:cNvSpPr>
          <p:nvPr/>
        </p:nvSpPr>
        <p:spPr bwMode="auto">
          <a:xfrm>
            <a:off x="5160963" y="1095375"/>
            <a:ext cx="136525" cy="136525"/>
          </a:xfrm>
          <a:prstGeom prst="ellipse">
            <a:avLst/>
          </a:prstGeom>
          <a:solidFill>
            <a:srgbClr val="008000"/>
          </a:solidFill>
          <a:ln w="9525" algn="ctr">
            <a:solidFill>
              <a:schemeClr val="tx1"/>
            </a:solidFill>
            <a:round/>
            <a:headEnd/>
            <a:tailEnd/>
          </a:ln>
          <a:effectLst/>
        </p:spPr>
        <p:txBody>
          <a:bodyPr wrap="none" anchor="ctr">
            <a:spAutoFit/>
          </a:bodyPr>
          <a:lstStyle/>
          <a:p>
            <a:endParaRPr lang="th-TH"/>
          </a:p>
        </p:txBody>
      </p:sp>
      <p:sp>
        <p:nvSpPr>
          <p:cNvPr id="124" name="Text Box 144"/>
          <p:cNvSpPr txBox="1">
            <a:spLocks noChangeArrowheads="1"/>
          </p:cNvSpPr>
          <p:nvPr/>
        </p:nvSpPr>
        <p:spPr bwMode="auto">
          <a:xfrm>
            <a:off x="5421313" y="661988"/>
            <a:ext cx="3563937" cy="244475"/>
          </a:xfrm>
          <a:prstGeom prst="rect">
            <a:avLst/>
          </a:prstGeom>
          <a:noFill/>
          <a:ln w="28575" algn="ctr">
            <a:noFill/>
            <a:miter lim="800000"/>
            <a:headEnd/>
            <a:tailEnd/>
          </a:ln>
          <a:effectLst/>
        </p:spPr>
        <p:txBody>
          <a:bodyPr lIns="0" tIns="0" rIns="0" bIns="0" anchor="b">
            <a:spAutoFit/>
          </a:bodyPr>
          <a:lstStyle/>
          <a:p>
            <a:r>
              <a:rPr lang="en-US" sz="1600"/>
              <a:t>Angiographically normal nonsmokers</a:t>
            </a:r>
          </a:p>
        </p:txBody>
      </p:sp>
      <p:sp>
        <p:nvSpPr>
          <p:cNvPr id="125" name="Text Box 145"/>
          <p:cNvSpPr txBox="1">
            <a:spLocks noChangeArrowheads="1"/>
          </p:cNvSpPr>
          <p:nvPr/>
        </p:nvSpPr>
        <p:spPr bwMode="auto">
          <a:xfrm>
            <a:off x="5421313" y="1022350"/>
            <a:ext cx="3562350" cy="244475"/>
          </a:xfrm>
          <a:prstGeom prst="rect">
            <a:avLst/>
          </a:prstGeom>
          <a:noFill/>
          <a:ln w="28575" algn="ctr">
            <a:noFill/>
            <a:miter lim="800000"/>
            <a:headEnd/>
            <a:tailEnd/>
          </a:ln>
          <a:effectLst/>
        </p:spPr>
        <p:txBody>
          <a:bodyPr lIns="0" tIns="0" rIns="0" bIns="0" anchor="b">
            <a:spAutoFit/>
          </a:bodyPr>
          <a:lstStyle/>
          <a:p>
            <a:r>
              <a:rPr lang="en-US" sz="1600"/>
              <a:t>Angiographically irregular nonsmokers</a:t>
            </a:r>
          </a:p>
        </p:txBody>
      </p:sp>
      <p:grpSp>
        <p:nvGrpSpPr>
          <p:cNvPr id="126" name="Group 184"/>
          <p:cNvGrpSpPr>
            <a:grpSpLocks/>
          </p:cNvGrpSpPr>
          <p:nvPr/>
        </p:nvGrpSpPr>
        <p:grpSpPr bwMode="auto">
          <a:xfrm>
            <a:off x="7100888" y="4864100"/>
            <a:ext cx="530225" cy="1185863"/>
            <a:chOff x="4473" y="3064"/>
            <a:chExt cx="334" cy="747"/>
          </a:xfrm>
        </p:grpSpPr>
        <p:sp>
          <p:nvSpPr>
            <p:cNvPr id="127" name="Oval 78"/>
            <p:cNvSpPr>
              <a:spLocks noChangeAspect="1" noChangeArrowheads="1"/>
            </p:cNvSpPr>
            <p:nvPr/>
          </p:nvSpPr>
          <p:spPr bwMode="auto">
            <a:xfrm>
              <a:off x="4600" y="3550"/>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grpSp>
          <p:nvGrpSpPr>
            <p:cNvPr id="128" name="Group 162"/>
            <p:cNvGrpSpPr>
              <a:grpSpLocks/>
            </p:cNvGrpSpPr>
            <p:nvPr/>
          </p:nvGrpSpPr>
          <p:grpSpPr bwMode="auto">
            <a:xfrm>
              <a:off x="4537" y="3661"/>
              <a:ext cx="135" cy="150"/>
              <a:chOff x="4537" y="3661"/>
              <a:chExt cx="135" cy="150"/>
            </a:xfrm>
          </p:grpSpPr>
          <p:sp>
            <p:nvSpPr>
              <p:cNvPr id="147" name="Oval 159"/>
              <p:cNvSpPr>
                <a:spLocks noChangeAspect="1" noChangeArrowheads="1"/>
              </p:cNvSpPr>
              <p:nvPr/>
            </p:nvSpPr>
            <p:spPr bwMode="auto">
              <a:xfrm>
                <a:off x="4597" y="3661"/>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8" name="Oval 160"/>
              <p:cNvSpPr>
                <a:spLocks noChangeAspect="1" noChangeArrowheads="1"/>
              </p:cNvSpPr>
              <p:nvPr/>
            </p:nvSpPr>
            <p:spPr bwMode="auto">
              <a:xfrm>
                <a:off x="4537" y="3701"/>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9" name="Oval 161"/>
              <p:cNvSpPr>
                <a:spLocks noChangeAspect="1" noChangeArrowheads="1"/>
              </p:cNvSpPr>
              <p:nvPr/>
            </p:nvSpPr>
            <p:spPr bwMode="auto">
              <a:xfrm>
                <a:off x="4603" y="3746"/>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grpSp>
        <p:sp>
          <p:nvSpPr>
            <p:cNvPr id="129" name="Oval 164"/>
            <p:cNvSpPr>
              <a:spLocks noChangeAspect="1" noChangeArrowheads="1"/>
            </p:cNvSpPr>
            <p:nvPr/>
          </p:nvSpPr>
          <p:spPr bwMode="auto">
            <a:xfrm>
              <a:off x="4674" y="3502"/>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0" name="Oval 165"/>
            <p:cNvSpPr>
              <a:spLocks noChangeAspect="1" noChangeArrowheads="1"/>
            </p:cNvSpPr>
            <p:nvPr/>
          </p:nvSpPr>
          <p:spPr bwMode="auto">
            <a:xfrm>
              <a:off x="4599" y="3490"/>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1" name="Oval 166"/>
            <p:cNvSpPr>
              <a:spLocks noChangeAspect="1" noChangeArrowheads="1"/>
            </p:cNvSpPr>
            <p:nvPr/>
          </p:nvSpPr>
          <p:spPr bwMode="auto">
            <a:xfrm>
              <a:off x="4532" y="3514"/>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2" name="Oval 167"/>
            <p:cNvSpPr>
              <a:spLocks noChangeAspect="1" noChangeArrowheads="1"/>
            </p:cNvSpPr>
            <p:nvPr/>
          </p:nvSpPr>
          <p:spPr bwMode="auto">
            <a:xfrm>
              <a:off x="4533" y="3427"/>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3" name="Oval 168"/>
            <p:cNvSpPr>
              <a:spLocks noChangeAspect="1" noChangeArrowheads="1"/>
            </p:cNvSpPr>
            <p:nvPr/>
          </p:nvSpPr>
          <p:spPr bwMode="auto">
            <a:xfrm>
              <a:off x="4533" y="3383"/>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4" name="Oval 169"/>
            <p:cNvSpPr>
              <a:spLocks noChangeAspect="1" noChangeArrowheads="1"/>
            </p:cNvSpPr>
            <p:nvPr/>
          </p:nvSpPr>
          <p:spPr bwMode="auto">
            <a:xfrm>
              <a:off x="4473" y="3319"/>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5" name="Oval 170"/>
            <p:cNvSpPr>
              <a:spLocks noChangeAspect="1" noChangeArrowheads="1"/>
            </p:cNvSpPr>
            <p:nvPr/>
          </p:nvSpPr>
          <p:spPr bwMode="auto">
            <a:xfrm>
              <a:off x="4536" y="3308"/>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6" name="Oval 171"/>
            <p:cNvSpPr>
              <a:spLocks noChangeAspect="1" noChangeArrowheads="1"/>
            </p:cNvSpPr>
            <p:nvPr/>
          </p:nvSpPr>
          <p:spPr bwMode="auto">
            <a:xfrm>
              <a:off x="4530" y="3247"/>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7" name="Oval 172"/>
            <p:cNvSpPr>
              <a:spLocks noChangeAspect="1" noChangeArrowheads="1"/>
            </p:cNvSpPr>
            <p:nvPr/>
          </p:nvSpPr>
          <p:spPr bwMode="auto">
            <a:xfrm>
              <a:off x="4591" y="3197"/>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8" name="Oval 173"/>
            <p:cNvSpPr>
              <a:spLocks noChangeAspect="1" noChangeArrowheads="1"/>
            </p:cNvSpPr>
            <p:nvPr/>
          </p:nvSpPr>
          <p:spPr bwMode="auto">
            <a:xfrm>
              <a:off x="4670" y="3187"/>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39" name="Oval 174"/>
            <p:cNvSpPr>
              <a:spLocks noChangeAspect="1" noChangeArrowheads="1"/>
            </p:cNvSpPr>
            <p:nvPr/>
          </p:nvSpPr>
          <p:spPr bwMode="auto">
            <a:xfrm>
              <a:off x="4738" y="3416"/>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0" name="Oval 175"/>
            <p:cNvSpPr>
              <a:spLocks noChangeAspect="1" noChangeArrowheads="1"/>
            </p:cNvSpPr>
            <p:nvPr/>
          </p:nvSpPr>
          <p:spPr bwMode="auto">
            <a:xfrm>
              <a:off x="4672" y="3424"/>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1" name="Oval 176"/>
            <p:cNvSpPr>
              <a:spLocks noChangeAspect="1" noChangeArrowheads="1"/>
            </p:cNvSpPr>
            <p:nvPr/>
          </p:nvSpPr>
          <p:spPr bwMode="auto">
            <a:xfrm>
              <a:off x="4598" y="3434"/>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2" name="Oval 177"/>
            <p:cNvSpPr>
              <a:spLocks noChangeAspect="1" noChangeArrowheads="1"/>
            </p:cNvSpPr>
            <p:nvPr/>
          </p:nvSpPr>
          <p:spPr bwMode="auto">
            <a:xfrm>
              <a:off x="4598" y="3388"/>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3" name="Oval 178"/>
            <p:cNvSpPr>
              <a:spLocks noChangeAspect="1" noChangeArrowheads="1"/>
            </p:cNvSpPr>
            <p:nvPr/>
          </p:nvSpPr>
          <p:spPr bwMode="auto">
            <a:xfrm>
              <a:off x="4598" y="3350"/>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4" name="Oval 179"/>
            <p:cNvSpPr>
              <a:spLocks noChangeAspect="1" noChangeArrowheads="1"/>
            </p:cNvSpPr>
            <p:nvPr/>
          </p:nvSpPr>
          <p:spPr bwMode="auto">
            <a:xfrm>
              <a:off x="4598" y="3298"/>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5" name="Oval 180"/>
            <p:cNvSpPr>
              <a:spLocks noChangeAspect="1" noChangeArrowheads="1"/>
            </p:cNvSpPr>
            <p:nvPr/>
          </p:nvSpPr>
          <p:spPr bwMode="auto">
            <a:xfrm>
              <a:off x="4670" y="3091"/>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sp>
          <p:nvSpPr>
            <p:cNvPr id="146" name="Oval 181"/>
            <p:cNvSpPr>
              <a:spLocks noChangeAspect="1" noChangeArrowheads="1"/>
            </p:cNvSpPr>
            <p:nvPr/>
          </p:nvSpPr>
          <p:spPr bwMode="auto">
            <a:xfrm>
              <a:off x="4597" y="3064"/>
              <a:ext cx="69" cy="65"/>
            </a:xfrm>
            <a:prstGeom prst="ellipse">
              <a:avLst/>
            </a:prstGeom>
            <a:solidFill>
              <a:srgbClr val="FF6600"/>
            </a:solidFill>
            <a:ln w="9525" algn="ctr">
              <a:solidFill>
                <a:schemeClr val="tx1"/>
              </a:solidFill>
              <a:round/>
              <a:headEnd/>
              <a:tailEnd/>
            </a:ln>
            <a:effectLst/>
          </p:spPr>
          <p:txBody>
            <a:bodyPr wrap="none" anchor="ctr">
              <a:spAutoFit/>
            </a:bodyPr>
            <a:lstStyle/>
            <a:p>
              <a:endParaRPr lang="th-TH"/>
            </a:p>
          </p:txBody>
        </p:sp>
      </p:grpSp>
      <p:sp>
        <p:nvSpPr>
          <p:cNvPr id="150" name="Line 182"/>
          <p:cNvSpPr>
            <a:spLocks noChangeShapeType="1"/>
          </p:cNvSpPr>
          <p:nvPr/>
        </p:nvSpPr>
        <p:spPr bwMode="auto">
          <a:xfrm>
            <a:off x="7081838" y="5394325"/>
            <a:ext cx="533400" cy="0"/>
          </a:xfrm>
          <a:prstGeom prst="line">
            <a:avLst/>
          </a:prstGeom>
          <a:noFill/>
          <a:ln w="28575">
            <a:solidFill>
              <a:schemeClr val="tx1"/>
            </a:solidFill>
            <a:round/>
            <a:headEnd/>
            <a:tailEnd/>
          </a:ln>
          <a:effectLst/>
        </p:spPr>
        <p:txBody>
          <a:bodyPr/>
          <a:lstStyle/>
          <a:p>
            <a:endParaRPr lang="th-TH"/>
          </a:p>
        </p:txBody>
      </p:sp>
      <p:sp>
        <p:nvSpPr>
          <p:cNvPr id="151" name="Text Box 3"/>
          <p:cNvSpPr txBox="1">
            <a:spLocks noChangeArrowheads="1"/>
          </p:cNvSpPr>
          <p:nvPr/>
        </p:nvSpPr>
        <p:spPr bwMode="auto">
          <a:xfrm>
            <a:off x="2714612" y="6611779"/>
            <a:ext cx="4235006" cy="246221"/>
          </a:xfrm>
          <a:prstGeom prst="rect">
            <a:avLst/>
          </a:prstGeom>
          <a:noFill/>
          <a:ln w="28575" algn="ctr">
            <a:noFill/>
            <a:miter lim="800000"/>
            <a:headEnd/>
            <a:tailEnd/>
          </a:ln>
          <a:effectLst/>
        </p:spPr>
        <p:txBody>
          <a:bodyPr wrap="none" lIns="0" tIns="0" rIns="0" bIns="0" anchor="b">
            <a:spAutoFit/>
          </a:bodyPr>
          <a:lstStyle/>
          <a:p>
            <a:r>
              <a:rPr lang="en-US" sz="1600" b="1" dirty="0" err="1">
                <a:effectLst>
                  <a:outerShdw blurRad="38100" dist="38100" dir="2700000" algn="tl">
                    <a:srgbClr val="000000">
                      <a:alpha val="43137"/>
                    </a:srgbClr>
                  </a:outerShdw>
                </a:effectLst>
              </a:rPr>
              <a:t>Zeiher</a:t>
            </a:r>
            <a:r>
              <a:rPr lang="en-US" sz="1600" b="1" dirty="0">
                <a:effectLst>
                  <a:outerShdw blurRad="38100" dist="38100" dir="2700000" algn="tl">
                    <a:srgbClr val="000000">
                      <a:alpha val="43137"/>
                    </a:srgbClr>
                  </a:outerShdw>
                </a:effectLst>
              </a:rPr>
              <a:t> et al. </a:t>
            </a:r>
            <a:r>
              <a:rPr lang="en-US" sz="1600" b="1" i="1" dirty="0">
                <a:effectLst>
                  <a:outerShdw blurRad="38100" dist="38100" dir="2700000" algn="tl">
                    <a:srgbClr val="000000">
                      <a:alpha val="43137"/>
                    </a:srgbClr>
                  </a:outerShdw>
                </a:effectLst>
              </a:rPr>
              <a:t>Circulation.</a:t>
            </a:r>
            <a:r>
              <a:rPr lang="en-US" sz="1600" b="1" dirty="0">
                <a:effectLst>
                  <a:outerShdw blurRad="38100" dist="38100" dir="2700000" algn="tl">
                    <a:srgbClr val="000000">
                      <a:alpha val="43137"/>
                    </a:srgbClr>
                  </a:outerShdw>
                </a:effectLst>
              </a:rPr>
              <a:t> 1995;92:1094-1100.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239824"/>
          </a:xfrm>
        </p:spPr>
        <p:txBody>
          <a:bodyPr/>
          <a:lstStyle/>
          <a:p>
            <a:r>
              <a:rPr lang="en-US" dirty="0" smtClean="0">
                <a:latin typeface="Browallia New" pitchFamily="34" charset="-34"/>
                <a:cs typeface="Browallia New" pitchFamily="34" charset="-34"/>
              </a:rPr>
              <a:t>Current smokers </a:t>
            </a:r>
            <a:r>
              <a:rPr lang="th-TH" dirty="0" smtClean="0">
                <a:latin typeface="Browallia New" pitchFamily="34" charset="-34"/>
                <a:cs typeface="Browallia New" pitchFamily="34" charset="-34"/>
              </a:rPr>
              <a:t>มีโอกาสเกิด </a:t>
            </a:r>
            <a:r>
              <a:rPr lang="en-US" dirty="0" smtClean="0">
                <a:latin typeface="Browallia New" pitchFamily="34" charset="-34"/>
                <a:cs typeface="Browallia New" pitchFamily="34" charset="-34"/>
              </a:rPr>
              <a:t>endothelial dysfunction </a:t>
            </a:r>
            <a:r>
              <a:rPr lang="th-TH" dirty="0" smtClean="0">
                <a:latin typeface="Browallia New" pitchFamily="34" charset="-34"/>
                <a:cs typeface="Browallia New" pitchFamily="34" charset="-34"/>
              </a:rPr>
              <a:t>มากกว่า </a:t>
            </a:r>
            <a:r>
              <a:rPr lang="en-US" dirty="0" smtClean="0">
                <a:latin typeface="Browallia New" pitchFamily="34" charset="-34"/>
                <a:cs typeface="Browallia New" pitchFamily="34" charset="-34"/>
              </a:rPr>
              <a:t>nonsmokers</a:t>
            </a:r>
            <a:endParaRPr lang="th-TH" dirty="0">
              <a:latin typeface="Browallia New" pitchFamily="34" charset="-34"/>
              <a:cs typeface="Browallia New" pitchFamily="34" charset="-34"/>
            </a:endParaRPr>
          </a:p>
        </p:txBody>
      </p:sp>
      <p:sp>
        <p:nvSpPr>
          <p:cNvPr id="4" name="Text Box 6"/>
          <p:cNvSpPr txBox="1">
            <a:spLocks noChangeArrowheads="1"/>
          </p:cNvSpPr>
          <p:nvPr/>
        </p:nvSpPr>
        <p:spPr bwMode="auto">
          <a:xfrm>
            <a:off x="174625" y="6465888"/>
            <a:ext cx="5746750" cy="276999"/>
          </a:xfrm>
          <a:prstGeom prst="rect">
            <a:avLst/>
          </a:prstGeom>
          <a:noFill/>
          <a:ln w="28575" algn="ctr">
            <a:noFill/>
            <a:miter lim="800000"/>
            <a:headEnd/>
            <a:tailEnd/>
          </a:ln>
          <a:effectLst/>
        </p:spPr>
        <p:txBody>
          <a:bodyPr lIns="0" tIns="0" rIns="0" bIns="0" anchor="b">
            <a:spAutoFit/>
          </a:bodyPr>
          <a:lstStyle/>
          <a:p>
            <a:r>
              <a:rPr lang="en-US" sz="1800" b="1" dirty="0" err="1">
                <a:effectLst>
                  <a:outerShdw blurRad="38100" dist="38100" dir="2700000" algn="tl">
                    <a:srgbClr val="000000">
                      <a:alpha val="43137"/>
                    </a:srgbClr>
                  </a:outerShdw>
                </a:effectLst>
              </a:rPr>
              <a:t>Lavi</a:t>
            </a:r>
            <a:r>
              <a:rPr lang="en-US" sz="1800" b="1" dirty="0">
                <a:effectLst>
                  <a:outerShdw blurRad="38100" dist="38100" dir="2700000" algn="tl">
                    <a:srgbClr val="000000">
                      <a:alpha val="43137"/>
                    </a:srgbClr>
                  </a:outerShdw>
                </a:effectLst>
              </a:rPr>
              <a:t> et al. </a:t>
            </a:r>
            <a:r>
              <a:rPr lang="en-US" sz="1800" b="1" i="1" dirty="0">
                <a:effectLst>
                  <a:outerShdw blurRad="38100" dist="38100" dir="2700000" algn="tl">
                    <a:srgbClr val="000000">
                      <a:alpha val="43137"/>
                    </a:srgbClr>
                  </a:outerShdw>
                </a:effectLst>
              </a:rPr>
              <a:t>Circulation.</a:t>
            </a:r>
            <a:r>
              <a:rPr lang="en-US" sz="1800" b="1" dirty="0">
                <a:effectLst>
                  <a:outerShdw blurRad="38100" dist="38100" dir="2700000" algn="tl">
                    <a:srgbClr val="000000">
                      <a:alpha val="43137"/>
                    </a:srgbClr>
                  </a:outerShdw>
                </a:effectLst>
              </a:rPr>
              <a:t> 2007;115:2621-2627.</a:t>
            </a:r>
          </a:p>
        </p:txBody>
      </p:sp>
      <p:sp>
        <p:nvSpPr>
          <p:cNvPr id="5" name="Text Box 32"/>
          <p:cNvSpPr txBox="1">
            <a:spLocks noChangeArrowheads="1"/>
          </p:cNvSpPr>
          <p:nvPr/>
        </p:nvSpPr>
        <p:spPr bwMode="auto">
          <a:xfrm>
            <a:off x="450850" y="1071563"/>
            <a:ext cx="8420100" cy="671512"/>
          </a:xfrm>
          <a:prstGeom prst="rect">
            <a:avLst/>
          </a:prstGeom>
          <a:noFill/>
          <a:ln w="9525" algn="ctr">
            <a:noFill/>
            <a:miter lim="800000"/>
            <a:headEnd/>
            <a:tailEnd/>
          </a:ln>
          <a:effectLst/>
        </p:spPr>
        <p:txBody>
          <a:bodyPr/>
          <a:lstStyle/>
          <a:p>
            <a:pPr marL="228600" indent="-228600">
              <a:lnSpc>
                <a:spcPct val="95000"/>
              </a:lnSpc>
              <a:spcBef>
                <a:spcPct val="40000"/>
              </a:spcBef>
              <a:buClr>
                <a:srgbClr val="FF9900"/>
              </a:buClr>
              <a:buSzPct val="125000"/>
              <a:buFont typeface="Wingdings" pitchFamily="2" charset="2"/>
              <a:buChar char=""/>
            </a:pPr>
            <a:endParaRPr lang="en-US" sz="2000" dirty="0">
              <a:effectLst>
                <a:outerShdw blurRad="38100" dist="38100" dir="2700000" algn="tl">
                  <a:srgbClr val="000000"/>
                </a:outerShdw>
              </a:effectLst>
            </a:endParaRPr>
          </a:p>
        </p:txBody>
      </p:sp>
      <p:grpSp>
        <p:nvGrpSpPr>
          <p:cNvPr id="6" name="Group 59"/>
          <p:cNvGrpSpPr>
            <a:grpSpLocks/>
          </p:cNvGrpSpPr>
          <p:nvPr/>
        </p:nvGrpSpPr>
        <p:grpSpPr bwMode="auto">
          <a:xfrm>
            <a:off x="1941513" y="2789238"/>
            <a:ext cx="5662612" cy="2476500"/>
            <a:chOff x="1223" y="1757"/>
            <a:chExt cx="3567" cy="1560"/>
          </a:xfrm>
        </p:grpSpPr>
        <p:sp>
          <p:nvSpPr>
            <p:cNvPr id="7" name="Rectangle 48"/>
            <p:cNvSpPr>
              <a:spLocks noChangeArrowheads="1"/>
            </p:cNvSpPr>
            <p:nvPr/>
          </p:nvSpPr>
          <p:spPr bwMode="auto">
            <a:xfrm>
              <a:off x="1223" y="2110"/>
              <a:ext cx="790" cy="1207"/>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sp>
          <p:nvSpPr>
            <p:cNvPr id="8" name="Rectangle 51"/>
            <p:cNvSpPr>
              <a:spLocks noChangeArrowheads="1"/>
            </p:cNvSpPr>
            <p:nvPr/>
          </p:nvSpPr>
          <p:spPr bwMode="auto">
            <a:xfrm>
              <a:off x="2637" y="2126"/>
              <a:ext cx="789" cy="1191"/>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9" name="Rectangle 54"/>
            <p:cNvSpPr>
              <a:spLocks noChangeArrowheads="1"/>
            </p:cNvSpPr>
            <p:nvPr/>
          </p:nvSpPr>
          <p:spPr bwMode="auto">
            <a:xfrm>
              <a:off x="4002" y="1757"/>
              <a:ext cx="788" cy="1560"/>
            </a:xfrm>
            <a:prstGeom prst="rect">
              <a:avLst/>
            </a:prstGeom>
            <a:gradFill rotWithShape="1">
              <a:gsLst>
                <a:gs pos="0">
                  <a:srgbClr val="CC3300">
                    <a:gamma/>
                    <a:shade val="46275"/>
                    <a:invGamma/>
                  </a:srgbClr>
                </a:gs>
                <a:gs pos="50000">
                  <a:srgbClr val="CC3300"/>
                </a:gs>
                <a:gs pos="100000">
                  <a:srgbClr val="CC33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grpSp>
      <p:sp>
        <p:nvSpPr>
          <p:cNvPr id="10" name="Text Box 19"/>
          <p:cNvSpPr txBox="1">
            <a:spLocks noChangeArrowheads="1"/>
          </p:cNvSpPr>
          <p:nvPr/>
        </p:nvSpPr>
        <p:spPr bwMode="auto">
          <a:xfrm rot="-5400000">
            <a:off x="-1430337" y="3543300"/>
            <a:ext cx="3748088"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effectLst>
                  <a:outerShdw blurRad="38100" dist="38100" dir="2700000" algn="tl">
                    <a:srgbClr val="000000">
                      <a:alpha val="43137"/>
                    </a:srgbClr>
                  </a:outerShdw>
                </a:effectLst>
              </a:rPr>
              <a:t>Endothelial Dysfunction (%)</a:t>
            </a:r>
          </a:p>
        </p:txBody>
      </p:sp>
      <p:grpSp>
        <p:nvGrpSpPr>
          <p:cNvPr id="11" name="Group 63"/>
          <p:cNvGrpSpPr>
            <a:grpSpLocks/>
          </p:cNvGrpSpPr>
          <p:nvPr/>
        </p:nvGrpSpPr>
        <p:grpSpPr bwMode="auto">
          <a:xfrm>
            <a:off x="1152525" y="2154238"/>
            <a:ext cx="7318375" cy="3117850"/>
            <a:chOff x="726" y="1357"/>
            <a:chExt cx="4610" cy="1964"/>
          </a:xfrm>
        </p:grpSpPr>
        <p:grpSp>
          <p:nvGrpSpPr>
            <p:cNvPr id="12" name="Group 62"/>
            <p:cNvGrpSpPr>
              <a:grpSpLocks/>
            </p:cNvGrpSpPr>
            <p:nvPr/>
          </p:nvGrpSpPr>
          <p:grpSpPr bwMode="auto">
            <a:xfrm>
              <a:off x="726" y="1359"/>
              <a:ext cx="4610" cy="1962"/>
              <a:chOff x="726" y="1359"/>
              <a:chExt cx="4610" cy="1962"/>
            </a:xfrm>
          </p:grpSpPr>
          <p:grpSp>
            <p:nvGrpSpPr>
              <p:cNvPr id="18" name="Group 61"/>
              <p:cNvGrpSpPr>
                <a:grpSpLocks/>
              </p:cNvGrpSpPr>
              <p:nvPr/>
            </p:nvGrpSpPr>
            <p:grpSpPr bwMode="auto">
              <a:xfrm>
                <a:off x="726" y="1359"/>
                <a:ext cx="58" cy="1962"/>
                <a:chOff x="726" y="1359"/>
                <a:chExt cx="58" cy="1962"/>
              </a:xfrm>
            </p:grpSpPr>
            <p:sp>
              <p:nvSpPr>
                <p:cNvPr id="20" name="Line 7"/>
                <p:cNvSpPr>
                  <a:spLocks noChangeShapeType="1"/>
                </p:cNvSpPr>
                <p:nvPr/>
              </p:nvSpPr>
              <p:spPr bwMode="auto">
                <a:xfrm>
                  <a:off x="784" y="1359"/>
                  <a:ext cx="0" cy="1962"/>
                </a:xfrm>
                <a:prstGeom prst="line">
                  <a:avLst/>
                </a:prstGeom>
                <a:noFill/>
                <a:ln w="28575">
                  <a:solidFill>
                    <a:schemeClr val="tx1"/>
                  </a:solidFill>
                  <a:round/>
                  <a:headEnd/>
                  <a:tailEnd/>
                </a:ln>
                <a:effectLst/>
              </p:spPr>
              <p:txBody>
                <a:bodyPr/>
                <a:lstStyle/>
                <a:p>
                  <a:endParaRPr lang="th-TH"/>
                </a:p>
              </p:txBody>
            </p:sp>
            <p:sp>
              <p:nvSpPr>
                <p:cNvPr id="21" name="Line 13"/>
                <p:cNvSpPr>
                  <a:spLocks noChangeShapeType="1"/>
                </p:cNvSpPr>
                <p:nvPr/>
              </p:nvSpPr>
              <p:spPr bwMode="auto">
                <a:xfrm>
                  <a:off x="726" y="1370"/>
                  <a:ext cx="58" cy="0"/>
                </a:xfrm>
                <a:prstGeom prst="line">
                  <a:avLst/>
                </a:prstGeom>
                <a:noFill/>
                <a:ln w="28575">
                  <a:solidFill>
                    <a:schemeClr val="tx1"/>
                  </a:solidFill>
                  <a:round/>
                  <a:headEnd/>
                  <a:tailEnd/>
                </a:ln>
                <a:effectLst/>
              </p:spPr>
              <p:txBody>
                <a:bodyPr/>
                <a:lstStyle/>
                <a:p>
                  <a:endParaRPr lang="th-TH"/>
                </a:p>
              </p:txBody>
            </p:sp>
            <p:sp>
              <p:nvSpPr>
                <p:cNvPr id="22" name="Line 14"/>
                <p:cNvSpPr>
                  <a:spLocks noChangeShapeType="1"/>
                </p:cNvSpPr>
                <p:nvPr/>
              </p:nvSpPr>
              <p:spPr bwMode="auto">
                <a:xfrm>
                  <a:off x="726" y="1856"/>
                  <a:ext cx="58" cy="0"/>
                </a:xfrm>
                <a:prstGeom prst="line">
                  <a:avLst/>
                </a:prstGeom>
                <a:noFill/>
                <a:ln w="28575">
                  <a:solidFill>
                    <a:schemeClr val="tx1"/>
                  </a:solidFill>
                  <a:round/>
                  <a:headEnd/>
                  <a:tailEnd/>
                </a:ln>
                <a:effectLst/>
              </p:spPr>
              <p:txBody>
                <a:bodyPr/>
                <a:lstStyle/>
                <a:p>
                  <a:endParaRPr lang="th-TH"/>
                </a:p>
              </p:txBody>
            </p:sp>
            <p:sp>
              <p:nvSpPr>
                <p:cNvPr id="23" name="Line 15"/>
                <p:cNvSpPr>
                  <a:spLocks noChangeShapeType="1"/>
                </p:cNvSpPr>
                <p:nvPr/>
              </p:nvSpPr>
              <p:spPr bwMode="auto">
                <a:xfrm>
                  <a:off x="726" y="2342"/>
                  <a:ext cx="58" cy="0"/>
                </a:xfrm>
                <a:prstGeom prst="line">
                  <a:avLst/>
                </a:prstGeom>
                <a:noFill/>
                <a:ln w="28575">
                  <a:solidFill>
                    <a:schemeClr val="tx1"/>
                  </a:solidFill>
                  <a:round/>
                  <a:headEnd/>
                  <a:tailEnd/>
                </a:ln>
                <a:effectLst/>
              </p:spPr>
              <p:txBody>
                <a:bodyPr/>
                <a:lstStyle/>
                <a:p>
                  <a:endParaRPr lang="th-TH"/>
                </a:p>
              </p:txBody>
            </p:sp>
            <p:sp>
              <p:nvSpPr>
                <p:cNvPr id="24" name="Line 16"/>
                <p:cNvSpPr>
                  <a:spLocks noChangeShapeType="1"/>
                </p:cNvSpPr>
                <p:nvPr/>
              </p:nvSpPr>
              <p:spPr bwMode="auto">
                <a:xfrm>
                  <a:off x="726" y="2828"/>
                  <a:ext cx="58" cy="0"/>
                </a:xfrm>
                <a:prstGeom prst="line">
                  <a:avLst/>
                </a:prstGeom>
                <a:noFill/>
                <a:ln w="28575">
                  <a:solidFill>
                    <a:schemeClr val="tx1"/>
                  </a:solidFill>
                  <a:round/>
                  <a:headEnd/>
                  <a:tailEnd/>
                </a:ln>
                <a:effectLst/>
              </p:spPr>
              <p:txBody>
                <a:bodyPr/>
                <a:lstStyle/>
                <a:p>
                  <a:endParaRPr lang="th-TH"/>
                </a:p>
              </p:txBody>
            </p:sp>
            <p:sp>
              <p:nvSpPr>
                <p:cNvPr id="25" name="Line 17"/>
                <p:cNvSpPr>
                  <a:spLocks noChangeShapeType="1"/>
                </p:cNvSpPr>
                <p:nvPr/>
              </p:nvSpPr>
              <p:spPr bwMode="auto">
                <a:xfrm>
                  <a:off x="726" y="3315"/>
                  <a:ext cx="58" cy="0"/>
                </a:xfrm>
                <a:prstGeom prst="line">
                  <a:avLst/>
                </a:prstGeom>
                <a:noFill/>
                <a:ln w="28575">
                  <a:solidFill>
                    <a:schemeClr val="tx1"/>
                  </a:solidFill>
                  <a:round/>
                  <a:headEnd/>
                  <a:tailEnd/>
                </a:ln>
                <a:effectLst/>
              </p:spPr>
              <p:txBody>
                <a:bodyPr/>
                <a:lstStyle/>
                <a:p>
                  <a:endParaRPr lang="th-TH"/>
                </a:p>
              </p:txBody>
            </p:sp>
          </p:grpSp>
          <p:sp>
            <p:nvSpPr>
              <p:cNvPr id="19" name="Line 28"/>
              <p:cNvSpPr>
                <a:spLocks noChangeShapeType="1"/>
              </p:cNvSpPr>
              <p:nvPr/>
            </p:nvSpPr>
            <p:spPr bwMode="auto">
              <a:xfrm rot="-5400000">
                <a:off x="3058" y="1037"/>
                <a:ext cx="0" cy="4556"/>
              </a:xfrm>
              <a:prstGeom prst="line">
                <a:avLst/>
              </a:prstGeom>
              <a:noFill/>
              <a:ln w="28575">
                <a:solidFill>
                  <a:schemeClr val="tx1"/>
                </a:solidFill>
                <a:round/>
                <a:headEnd/>
                <a:tailEnd/>
              </a:ln>
              <a:effectLst/>
            </p:spPr>
            <p:txBody>
              <a:bodyPr/>
              <a:lstStyle/>
              <a:p>
                <a:endParaRPr lang="th-TH"/>
              </a:p>
            </p:txBody>
          </p:sp>
        </p:grpSp>
        <p:grpSp>
          <p:nvGrpSpPr>
            <p:cNvPr id="13" name="Group 58"/>
            <p:cNvGrpSpPr>
              <a:grpSpLocks/>
            </p:cNvGrpSpPr>
            <p:nvPr/>
          </p:nvGrpSpPr>
          <p:grpSpPr bwMode="auto">
            <a:xfrm>
              <a:off x="1655" y="1357"/>
              <a:ext cx="2747" cy="679"/>
              <a:chOff x="1655" y="1357"/>
              <a:chExt cx="2747" cy="679"/>
            </a:xfrm>
          </p:grpSpPr>
          <p:sp>
            <p:nvSpPr>
              <p:cNvPr id="14" name="Text Box 20"/>
              <p:cNvSpPr txBox="1">
                <a:spLocks noChangeArrowheads="1"/>
              </p:cNvSpPr>
              <p:nvPr/>
            </p:nvSpPr>
            <p:spPr bwMode="auto">
              <a:xfrm>
                <a:off x="2912" y="1357"/>
                <a:ext cx="1079" cy="173"/>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i="1"/>
                  <a:t>P</a:t>
                </a:r>
                <a:r>
                  <a:rPr lang="en-US" sz="1800" b="1"/>
                  <a:t>=.03</a:t>
                </a:r>
              </a:p>
            </p:txBody>
          </p:sp>
          <p:sp>
            <p:nvSpPr>
              <p:cNvPr id="15" name="Freeform 29"/>
              <p:cNvSpPr>
                <a:spLocks/>
              </p:cNvSpPr>
              <p:nvPr/>
            </p:nvSpPr>
            <p:spPr bwMode="auto">
              <a:xfrm flipH="1">
                <a:off x="3701" y="1448"/>
                <a:ext cx="701" cy="235"/>
              </a:xfrm>
              <a:custGeom>
                <a:avLst/>
                <a:gdLst/>
                <a:ahLst/>
                <a:cxnLst>
                  <a:cxn ang="0">
                    <a:pos x="0" y="342"/>
                  </a:cxn>
                  <a:cxn ang="0">
                    <a:pos x="0" y="0"/>
                  </a:cxn>
                  <a:cxn ang="0">
                    <a:pos x="47" y="0"/>
                  </a:cxn>
                </a:cxnLst>
                <a:rect l="0" t="0" r="r" b="b"/>
                <a:pathLst>
                  <a:path w="47" h="342">
                    <a:moveTo>
                      <a:pt x="0" y="342"/>
                    </a:moveTo>
                    <a:lnTo>
                      <a:pt x="0" y="0"/>
                    </a:lnTo>
                    <a:lnTo>
                      <a:pt x="47" y="0"/>
                    </a:lnTo>
                  </a:path>
                </a:pathLst>
              </a:custGeom>
              <a:noFill/>
              <a:ln w="28575" cap="flat" cmpd="sng">
                <a:solidFill>
                  <a:schemeClr val="tx1"/>
                </a:solidFill>
                <a:prstDash val="solid"/>
                <a:round/>
                <a:headEnd type="none" w="med" len="med"/>
                <a:tailEnd type="none" w="med" len="med"/>
              </a:ln>
              <a:effectLst/>
            </p:spPr>
            <p:txBody>
              <a:bodyPr/>
              <a:lstStyle/>
              <a:p>
                <a:endParaRPr lang="th-TH"/>
              </a:p>
            </p:txBody>
          </p:sp>
          <p:sp>
            <p:nvSpPr>
              <p:cNvPr id="16" name="Freeform 30"/>
              <p:cNvSpPr>
                <a:spLocks/>
              </p:cNvSpPr>
              <p:nvPr/>
            </p:nvSpPr>
            <p:spPr bwMode="auto">
              <a:xfrm rot="-64800000">
                <a:off x="2344" y="1448"/>
                <a:ext cx="849" cy="431"/>
              </a:xfrm>
              <a:custGeom>
                <a:avLst/>
                <a:gdLst/>
                <a:ahLst/>
                <a:cxnLst>
                  <a:cxn ang="0">
                    <a:pos x="0" y="342"/>
                  </a:cxn>
                  <a:cxn ang="0">
                    <a:pos x="0" y="0"/>
                  </a:cxn>
                  <a:cxn ang="0">
                    <a:pos x="47" y="0"/>
                  </a:cxn>
                </a:cxnLst>
                <a:rect l="0" t="0" r="r" b="b"/>
                <a:pathLst>
                  <a:path w="47" h="342">
                    <a:moveTo>
                      <a:pt x="0" y="342"/>
                    </a:moveTo>
                    <a:lnTo>
                      <a:pt x="0" y="0"/>
                    </a:lnTo>
                    <a:lnTo>
                      <a:pt x="47" y="0"/>
                    </a:lnTo>
                  </a:path>
                </a:pathLst>
              </a:custGeom>
              <a:noFill/>
              <a:ln w="28575" cap="flat" cmpd="sng">
                <a:solidFill>
                  <a:schemeClr val="tx1"/>
                </a:solidFill>
                <a:prstDash val="solid"/>
                <a:round/>
                <a:headEnd type="none" w="med" len="med"/>
                <a:tailEnd type="none" w="med" len="med"/>
              </a:ln>
              <a:effectLst/>
            </p:spPr>
            <p:txBody>
              <a:bodyPr/>
              <a:lstStyle/>
              <a:p>
                <a:endParaRPr lang="th-TH"/>
              </a:p>
            </p:txBody>
          </p:sp>
          <p:sp>
            <p:nvSpPr>
              <p:cNvPr id="17" name="Freeform 31"/>
              <p:cNvSpPr>
                <a:spLocks/>
              </p:cNvSpPr>
              <p:nvPr/>
            </p:nvSpPr>
            <p:spPr bwMode="auto">
              <a:xfrm>
                <a:off x="1655" y="1888"/>
                <a:ext cx="1399" cy="148"/>
              </a:xfrm>
              <a:custGeom>
                <a:avLst/>
                <a:gdLst/>
                <a:ahLst/>
                <a:cxnLst>
                  <a:cxn ang="0">
                    <a:pos x="1399" y="95"/>
                  </a:cxn>
                  <a:cxn ang="0">
                    <a:pos x="1398" y="1"/>
                  </a:cxn>
                  <a:cxn ang="0">
                    <a:pos x="0" y="0"/>
                  </a:cxn>
                  <a:cxn ang="0">
                    <a:pos x="0" y="95"/>
                  </a:cxn>
                </a:cxnLst>
                <a:rect l="0" t="0" r="r" b="b"/>
                <a:pathLst>
                  <a:path w="1399" h="95">
                    <a:moveTo>
                      <a:pt x="1399" y="95"/>
                    </a:moveTo>
                    <a:lnTo>
                      <a:pt x="1398" y="1"/>
                    </a:lnTo>
                    <a:lnTo>
                      <a:pt x="0" y="0"/>
                    </a:lnTo>
                    <a:lnTo>
                      <a:pt x="0" y="95"/>
                    </a:lnTo>
                  </a:path>
                </a:pathLst>
              </a:custGeom>
              <a:noFill/>
              <a:ln w="28575" cap="flat" cmpd="sng">
                <a:solidFill>
                  <a:schemeClr val="tx1"/>
                </a:solidFill>
                <a:prstDash val="solid"/>
                <a:round/>
                <a:headEnd type="none" w="med" len="med"/>
                <a:tailEnd type="none" w="med" len="med"/>
              </a:ln>
              <a:effectLst/>
            </p:spPr>
            <p:txBody>
              <a:bodyPr/>
              <a:lstStyle/>
              <a:p>
                <a:endParaRPr lang="th-TH"/>
              </a:p>
            </p:txBody>
          </p:sp>
        </p:grpSp>
      </p:grpSp>
      <p:grpSp>
        <p:nvGrpSpPr>
          <p:cNvPr id="26" name="Group 65"/>
          <p:cNvGrpSpPr>
            <a:grpSpLocks/>
          </p:cNvGrpSpPr>
          <p:nvPr/>
        </p:nvGrpSpPr>
        <p:grpSpPr bwMode="auto">
          <a:xfrm>
            <a:off x="282575" y="2019300"/>
            <a:ext cx="7277100" cy="3911600"/>
            <a:chOff x="178" y="1272"/>
            <a:chExt cx="4584" cy="2464"/>
          </a:xfrm>
        </p:grpSpPr>
        <p:sp>
          <p:nvSpPr>
            <p:cNvPr id="27" name="Text Box 8"/>
            <p:cNvSpPr txBox="1">
              <a:spLocks noChangeArrowheads="1"/>
            </p:cNvSpPr>
            <p:nvPr/>
          </p:nvSpPr>
          <p:spPr bwMode="auto">
            <a:xfrm>
              <a:off x="178" y="1272"/>
              <a:ext cx="474"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60</a:t>
              </a:r>
            </a:p>
          </p:txBody>
        </p:sp>
        <p:sp>
          <p:nvSpPr>
            <p:cNvPr id="28" name="Text Box 9"/>
            <p:cNvSpPr txBox="1">
              <a:spLocks noChangeArrowheads="1"/>
            </p:cNvSpPr>
            <p:nvPr/>
          </p:nvSpPr>
          <p:spPr bwMode="auto">
            <a:xfrm>
              <a:off x="266" y="1763"/>
              <a:ext cx="386"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45</a:t>
              </a:r>
            </a:p>
          </p:txBody>
        </p:sp>
        <p:sp>
          <p:nvSpPr>
            <p:cNvPr id="29" name="Text Box 10"/>
            <p:cNvSpPr txBox="1">
              <a:spLocks noChangeArrowheads="1"/>
            </p:cNvSpPr>
            <p:nvPr/>
          </p:nvSpPr>
          <p:spPr bwMode="auto">
            <a:xfrm>
              <a:off x="367" y="2251"/>
              <a:ext cx="285"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30</a:t>
              </a:r>
            </a:p>
          </p:txBody>
        </p:sp>
        <p:sp>
          <p:nvSpPr>
            <p:cNvPr id="30" name="Text Box 11"/>
            <p:cNvSpPr txBox="1">
              <a:spLocks noChangeArrowheads="1"/>
            </p:cNvSpPr>
            <p:nvPr/>
          </p:nvSpPr>
          <p:spPr bwMode="auto">
            <a:xfrm>
              <a:off x="326" y="2736"/>
              <a:ext cx="326"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15</a:t>
              </a:r>
            </a:p>
          </p:txBody>
        </p:sp>
        <p:sp>
          <p:nvSpPr>
            <p:cNvPr id="31" name="Text Box 18"/>
            <p:cNvSpPr txBox="1">
              <a:spLocks noChangeArrowheads="1"/>
            </p:cNvSpPr>
            <p:nvPr/>
          </p:nvSpPr>
          <p:spPr bwMode="auto">
            <a:xfrm>
              <a:off x="436" y="3217"/>
              <a:ext cx="216"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0</a:t>
              </a:r>
            </a:p>
          </p:txBody>
        </p:sp>
        <p:grpSp>
          <p:nvGrpSpPr>
            <p:cNvPr id="32" name="Group 60"/>
            <p:cNvGrpSpPr>
              <a:grpSpLocks/>
            </p:cNvGrpSpPr>
            <p:nvPr/>
          </p:nvGrpSpPr>
          <p:grpSpPr bwMode="auto">
            <a:xfrm>
              <a:off x="1018" y="3390"/>
              <a:ext cx="3744" cy="346"/>
              <a:chOff x="1018" y="3390"/>
              <a:chExt cx="3744" cy="346"/>
            </a:xfrm>
          </p:grpSpPr>
          <p:sp>
            <p:nvSpPr>
              <p:cNvPr id="33" name="Text Box 23"/>
              <p:cNvSpPr txBox="1">
                <a:spLocks noChangeArrowheads="1"/>
              </p:cNvSpPr>
              <p:nvPr/>
            </p:nvSpPr>
            <p:spPr bwMode="auto">
              <a:xfrm>
                <a:off x="1018" y="3390"/>
                <a:ext cx="1206" cy="173"/>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effectLst>
                      <a:outerShdw blurRad="38100" dist="38100" dir="2700000" algn="tl">
                        <a:srgbClr val="000000">
                          <a:alpha val="43137"/>
                        </a:srgbClr>
                      </a:outerShdw>
                    </a:effectLst>
                  </a:rPr>
                  <a:t>Nonsmokers</a:t>
                </a:r>
              </a:p>
            </p:txBody>
          </p:sp>
          <p:sp>
            <p:nvSpPr>
              <p:cNvPr id="34" name="Text Box 26"/>
              <p:cNvSpPr txBox="1">
                <a:spLocks noChangeArrowheads="1"/>
              </p:cNvSpPr>
              <p:nvPr/>
            </p:nvSpPr>
            <p:spPr bwMode="auto">
              <a:xfrm>
                <a:off x="2327" y="3390"/>
                <a:ext cx="1415" cy="173"/>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effectLst>
                      <a:outerShdw blurRad="38100" dist="38100" dir="2700000" algn="tl">
                        <a:srgbClr val="000000">
                          <a:alpha val="43137"/>
                        </a:srgbClr>
                      </a:outerShdw>
                    </a:effectLst>
                  </a:rPr>
                  <a:t>Ex-smokers</a:t>
                </a:r>
              </a:p>
            </p:txBody>
          </p:sp>
          <p:sp>
            <p:nvSpPr>
              <p:cNvPr id="35" name="Text Box 3"/>
              <p:cNvSpPr txBox="1">
                <a:spLocks noChangeArrowheads="1"/>
              </p:cNvSpPr>
              <p:nvPr/>
            </p:nvSpPr>
            <p:spPr bwMode="auto">
              <a:xfrm>
                <a:off x="4035" y="3390"/>
                <a:ext cx="727" cy="346"/>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effectLst>
                      <a:outerShdw blurRad="38100" dist="38100" dir="2700000" algn="tl">
                        <a:srgbClr val="000000">
                          <a:alpha val="43137"/>
                        </a:srgbClr>
                      </a:outerShdw>
                    </a:effectLst>
                  </a:rPr>
                  <a:t>Current</a:t>
                </a:r>
                <a:br>
                  <a:rPr lang="en-US" sz="1800" b="1" dirty="0">
                    <a:effectLst>
                      <a:outerShdw blurRad="38100" dist="38100" dir="2700000" algn="tl">
                        <a:srgbClr val="000000">
                          <a:alpha val="43137"/>
                        </a:srgbClr>
                      </a:outerShdw>
                    </a:effectLst>
                  </a:rPr>
                </a:br>
                <a:r>
                  <a:rPr lang="en-US" sz="1800" b="1" dirty="0">
                    <a:effectLst>
                      <a:outerShdw blurRad="38100" dist="38100" dir="2700000" algn="tl">
                        <a:srgbClr val="000000">
                          <a:alpha val="43137"/>
                        </a:srgbClr>
                      </a:outerShdw>
                    </a:effectLst>
                  </a:rPr>
                  <a:t>Smokers</a:t>
                </a:r>
              </a:p>
            </p:txBody>
          </p:sp>
        </p:grpSp>
      </p:grpSp>
      <p:sp>
        <p:nvSpPr>
          <p:cNvPr id="36" name="Text Box 69"/>
          <p:cNvSpPr txBox="1">
            <a:spLocks noChangeArrowheads="1"/>
          </p:cNvSpPr>
          <p:nvPr/>
        </p:nvSpPr>
        <p:spPr bwMode="auto">
          <a:xfrm>
            <a:off x="7140575" y="2355850"/>
            <a:ext cx="617538" cy="350838"/>
          </a:xfrm>
          <a:prstGeom prst="rect">
            <a:avLst/>
          </a:prstGeom>
          <a:noFill/>
          <a:ln w="28575" algn="ctr">
            <a:noFill/>
            <a:miter lim="800000"/>
            <a:headEnd/>
            <a:tailEnd/>
          </a:ln>
          <a:effectLst/>
        </p:spPr>
        <p:txBody>
          <a:bodyPr wrap="none">
            <a:spAutoFit/>
          </a:bodyPr>
          <a:lstStyle/>
          <a:p>
            <a:pPr algn="ctr"/>
            <a:r>
              <a:rPr lang="en-US" sz="1700" b="1"/>
              <a:t>46%</a:t>
            </a:r>
          </a:p>
        </p:txBody>
      </p:sp>
      <p:sp>
        <p:nvSpPr>
          <p:cNvPr id="37" name="Text Box 70"/>
          <p:cNvSpPr txBox="1">
            <a:spLocks noChangeArrowheads="1"/>
          </p:cNvSpPr>
          <p:nvPr/>
        </p:nvSpPr>
        <p:spPr bwMode="auto">
          <a:xfrm>
            <a:off x="4927600" y="3001963"/>
            <a:ext cx="617538" cy="350837"/>
          </a:xfrm>
          <a:prstGeom prst="rect">
            <a:avLst/>
          </a:prstGeom>
          <a:noFill/>
          <a:ln w="28575" algn="ctr">
            <a:noFill/>
            <a:miter lim="800000"/>
            <a:headEnd/>
            <a:tailEnd/>
          </a:ln>
          <a:effectLst/>
        </p:spPr>
        <p:txBody>
          <a:bodyPr wrap="none">
            <a:spAutoFit/>
          </a:bodyPr>
          <a:lstStyle/>
          <a:p>
            <a:pPr algn="ctr"/>
            <a:r>
              <a:rPr lang="en-US" sz="1700" b="1"/>
              <a:t>34%</a:t>
            </a:r>
          </a:p>
        </p:txBody>
      </p:sp>
      <p:sp>
        <p:nvSpPr>
          <p:cNvPr id="38" name="Text Box 71"/>
          <p:cNvSpPr txBox="1">
            <a:spLocks noChangeArrowheads="1"/>
          </p:cNvSpPr>
          <p:nvPr/>
        </p:nvSpPr>
        <p:spPr bwMode="auto">
          <a:xfrm>
            <a:off x="2660650" y="2989263"/>
            <a:ext cx="617538" cy="350837"/>
          </a:xfrm>
          <a:prstGeom prst="rect">
            <a:avLst/>
          </a:prstGeom>
          <a:noFill/>
          <a:ln w="28575" algn="ctr">
            <a:noFill/>
            <a:miter lim="800000"/>
            <a:headEnd/>
            <a:tailEnd/>
          </a:ln>
          <a:effectLst/>
        </p:spPr>
        <p:txBody>
          <a:bodyPr wrap="none">
            <a:spAutoFit/>
          </a:bodyPr>
          <a:lstStyle/>
          <a:p>
            <a:pPr algn="ctr"/>
            <a:r>
              <a:rPr lang="en-US" sz="1700" b="1"/>
              <a:t>35%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081088"/>
          </a:xfrm>
        </p:spPr>
        <p:txBody>
          <a:bodyPr/>
          <a:lstStyle/>
          <a:p>
            <a:r>
              <a:rPr lang="en-US" dirty="0" smtClean="0">
                <a:effectLst>
                  <a:outerShdw blurRad="38100" dist="38100" dir="2700000" algn="tl">
                    <a:srgbClr val="000000">
                      <a:alpha val="43137"/>
                    </a:srgbClr>
                  </a:outerShdw>
                </a:effectLst>
                <a:cs typeface="Arial"/>
              </a:rPr>
              <a:t>↑</a:t>
            </a:r>
            <a:r>
              <a:rPr lang="en-US" dirty="0" err="1" smtClean="0">
                <a:effectLst>
                  <a:outerShdw blurRad="38100" dist="38100" dir="2700000" algn="tl">
                    <a:srgbClr val="000000">
                      <a:alpha val="43137"/>
                    </a:srgbClr>
                  </a:outerShdw>
                </a:effectLst>
                <a:cs typeface="Arial"/>
              </a:rPr>
              <a:t>thrombogenicity</a:t>
            </a:r>
            <a:endParaRPr lang="th-TH" dirty="0"/>
          </a:p>
        </p:txBody>
      </p:sp>
      <p:sp>
        <p:nvSpPr>
          <p:cNvPr id="3" name="Content Placeholder 2"/>
          <p:cNvSpPr>
            <a:spLocks noGrp="1"/>
          </p:cNvSpPr>
          <p:nvPr>
            <p:ph idx="1"/>
          </p:nvPr>
        </p:nvSpPr>
        <p:spPr>
          <a:xfrm>
            <a:off x="428596" y="1428736"/>
            <a:ext cx="4000528" cy="4537075"/>
          </a:xfrm>
        </p:spPr>
        <p:txBody>
          <a:bodyPr/>
          <a:lstStyle/>
          <a:p>
            <a:pPr>
              <a:lnSpc>
                <a:spcPct val="100000"/>
              </a:lnSpc>
            </a:pPr>
            <a:r>
              <a:rPr lang="en-US" sz="2800" dirty="0" smtClean="0"/>
              <a:t>Tissue factor (TF) is highly expressed in atherosclerotic plaques and may play a role in thrombosis</a:t>
            </a:r>
          </a:p>
          <a:p>
            <a:pPr>
              <a:lnSpc>
                <a:spcPct val="100000"/>
              </a:lnSpc>
            </a:pPr>
            <a:r>
              <a:rPr lang="en-US" sz="2800" dirty="0" smtClean="0"/>
              <a:t>assessed by factor </a:t>
            </a:r>
            <a:r>
              <a:rPr lang="en-US" sz="2800" dirty="0" err="1" smtClean="0"/>
              <a:t>Xa</a:t>
            </a:r>
            <a:endParaRPr lang="en-US" sz="2800" dirty="0" smtClean="0"/>
          </a:p>
          <a:p>
            <a:r>
              <a:rPr lang="en-US" sz="2800" dirty="0" smtClean="0"/>
              <a:t>Smoking raise TF levels</a:t>
            </a:r>
            <a:endParaRPr lang="en-US" sz="2800" dirty="0" smtClean="0">
              <a:effectLst/>
            </a:endParaRPr>
          </a:p>
          <a:p>
            <a:endParaRPr lang="th-TH" sz="2800" dirty="0"/>
          </a:p>
        </p:txBody>
      </p:sp>
      <p:graphicFrame>
        <p:nvGraphicFramePr>
          <p:cNvPr id="4" name="Object 5"/>
          <p:cNvGraphicFramePr>
            <a:graphicFrameLocks noChangeAspect="1"/>
          </p:cNvGraphicFramePr>
          <p:nvPr/>
        </p:nvGraphicFramePr>
        <p:xfrm>
          <a:off x="4857752" y="1357298"/>
          <a:ext cx="4017963" cy="5108575"/>
        </p:xfrm>
        <a:graphic>
          <a:graphicData uri="http://schemas.openxmlformats.org/drawingml/2006/compatibility">
            <com:legacyDrawing xmlns:com="http://schemas.openxmlformats.org/drawingml/2006/compatibility" spid="_x0000_s194562"/>
          </a:graphicData>
        </a:graphic>
      </p:graphicFrame>
      <p:sp>
        <p:nvSpPr>
          <p:cNvPr id="5" name="Text Box 6"/>
          <p:cNvSpPr txBox="1">
            <a:spLocks noChangeArrowheads="1"/>
          </p:cNvSpPr>
          <p:nvPr/>
        </p:nvSpPr>
        <p:spPr bwMode="auto">
          <a:xfrm rot="-5400000">
            <a:off x="3229769" y="3413909"/>
            <a:ext cx="2959100" cy="274637"/>
          </a:xfrm>
          <a:prstGeom prst="rect">
            <a:avLst/>
          </a:prstGeom>
          <a:noFill/>
          <a:ln w="28575" algn="ctr">
            <a:noFill/>
            <a:miter lim="800000"/>
            <a:headEnd/>
            <a:tailEnd/>
          </a:ln>
          <a:effectLst/>
        </p:spPr>
        <p:txBody>
          <a:bodyPr wrap="none" lIns="0" tIns="0" rIns="0" bIns="0" anchor="b">
            <a:spAutoFit/>
          </a:bodyPr>
          <a:lstStyle/>
          <a:p>
            <a:pPr algn="ctr"/>
            <a:r>
              <a:rPr lang="en-US" sz="1800" b="1" dirty="0">
                <a:effectLst>
                  <a:outerShdw blurRad="38100" dist="38100" dir="2700000" algn="tl">
                    <a:srgbClr val="000000">
                      <a:alpha val="43137"/>
                    </a:srgbClr>
                  </a:outerShdw>
                </a:effectLst>
              </a:rPr>
              <a:t>Factor </a:t>
            </a:r>
            <a:r>
              <a:rPr lang="en-US" sz="1800" b="1" dirty="0" err="1">
                <a:effectLst>
                  <a:outerShdw blurRad="38100" dist="38100" dir="2700000" algn="tl">
                    <a:srgbClr val="000000">
                      <a:alpha val="43137"/>
                    </a:srgbClr>
                  </a:outerShdw>
                </a:effectLst>
              </a:rPr>
              <a:t>Xa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FXa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pmol</a:t>
            </a:r>
            <a:r>
              <a:rPr lang="en-US" sz="1800" b="1" dirty="0">
                <a:effectLst>
                  <a:outerShdw blurRad="38100" dist="38100" dir="2700000" algn="tl">
                    <a:srgbClr val="000000">
                      <a:alpha val="43137"/>
                    </a:srgbClr>
                  </a:outerShdw>
                </a:effectLst>
              </a:rPr>
              <a:t>/L/min</a:t>
            </a:r>
          </a:p>
        </p:txBody>
      </p:sp>
      <p:sp>
        <p:nvSpPr>
          <p:cNvPr id="6" name="Text Box 7"/>
          <p:cNvSpPr txBox="1">
            <a:spLocks noChangeArrowheads="1"/>
          </p:cNvSpPr>
          <p:nvPr/>
        </p:nvSpPr>
        <p:spPr bwMode="auto">
          <a:xfrm>
            <a:off x="6616700" y="2051050"/>
            <a:ext cx="876300" cy="350838"/>
          </a:xfrm>
          <a:prstGeom prst="rect">
            <a:avLst/>
          </a:prstGeom>
          <a:noFill/>
          <a:ln w="28575" algn="ctr">
            <a:noFill/>
            <a:miter lim="800000"/>
            <a:headEnd/>
            <a:tailEnd/>
          </a:ln>
          <a:effectLst/>
        </p:spPr>
        <p:txBody>
          <a:bodyPr wrap="none">
            <a:spAutoFit/>
          </a:bodyPr>
          <a:lstStyle/>
          <a:p>
            <a:pPr algn="ctr"/>
            <a:r>
              <a:rPr lang="en-US" sz="1700" b="1" i="1"/>
              <a:t>P</a:t>
            </a:r>
            <a:r>
              <a:rPr lang="en-US" sz="1700" b="1"/>
              <a:t>=.003</a:t>
            </a:r>
          </a:p>
        </p:txBody>
      </p:sp>
      <p:sp>
        <p:nvSpPr>
          <p:cNvPr id="7" name="Text Box 4"/>
          <p:cNvSpPr txBox="1">
            <a:spLocks noChangeArrowheads="1"/>
          </p:cNvSpPr>
          <p:nvPr/>
        </p:nvSpPr>
        <p:spPr bwMode="auto">
          <a:xfrm>
            <a:off x="174625" y="6503988"/>
            <a:ext cx="4911601" cy="276999"/>
          </a:xfrm>
          <a:prstGeom prst="rect">
            <a:avLst/>
          </a:prstGeom>
          <a:noFill/>
          <a:ln w="28575" algn="ctr">
            <a:noFill/>
            <a:miter lim="800000"/>
            <a:headEnd/>
            <a:tailEnd/>
          </a:ln>
          <a:effectLst/>
        </p:spPr>
        <p:txBody>
          <a:bodyPr wrap="none" lIns="0" tIns="0" rIns="0" bIns="0" anchor="b">
            <a:spAutoFit/>
          </a:bodyPr>
          <a:lstStyle/>
          <a:p>
            <a:r>
              <a:rPr lang="en-US" sz="1800" b="1" dirty="0" err="1">
                <a:effectLst>
                  <a:outerShdw blurRad="38100" dist="38100" dir="2700000" algn="tl">
                    <a:srgbClr val="000000">
                      <a:alpha val="43137"/>
                    </a:srgbClr>
                  </a:outerShdw>
                </a:effectLst>
              </a:rPr>
              <a:t>Sambola</a:t>
            </a:r>
            <a:r>
              <a:rPr lang="en-US" sz="1800" b="1" dirty="0">
                <a:effectLst>
                  <a:outerShdw blurRad="38100" dist="38100" dir="2700000" algn="tl">
                    <a:srgbClr val="000000">
                      <a:alpha val="43137"/>
                    </a:srgbClr>
                  </a:outerShdw>
                </a:effectLst>
              </a:rPr>
              <a:t> et al. </a:t>
            </a:r>
            <a:r>
              <a:rPr lang="en-US" sz="1800" b="1" i="1" dirty="0">
                <a:effectLst>
                  <a:outerShdw blurRad="38100" dist="38100" dir="2700000" algn="tl">
                    <a:srgbClr val="000000">
                      <a:alpha val="43137"/>
                    </a:srgbClr>
                  </a:outerShdw>
                </a:effectLst>
              </a:rPr>
              <a:t>Circulation.</a:t>
            </a:r>
            <a:r>
              <a:rPr lang="en-US" sz="1800" b="1" dirty="0">
                <a:effectLst>
                  <a:outerShdw blurRad="38100" dist="38100" dir="2700000" algn="tl">
                    <a:srgbClr val="000000">
                      <a:alpha val="43137"/>
                    </a:srgbClr>
                  </a:outerShdw>
                </a:effectLst>
              </a:rPr>
              <a:t> 2003;107:973-977.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597150" y="2584450"/>
            <a:ext cx="120650" cy="69850"/>
            <a:chOff x="1886" y="2112"/>
            <a:chExt cx="76" cy="76"/>
          </a:xfrm>
        </p:grpSpPr>
        <p:sp>
          <p:nvSpPr>
            <p:cNvPr id="185349" name="Line 5"/>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50" name="Line 6"/>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grpSp>
        <p:nvGrpSpPr>
          <p:cNvPr id="3" name="Group 7"/>
          <p:cNvGrpSpPr>
            <a:grpSpLocks/>
          </p:cNvGrpSpPr>
          <p:nvPr/>
        </p:nvGrpSpPr>
        <p:grpSpPr bwMode="auto">
          <a:xfrm>
            <a:off x="2100263" y="2949575"/>
            <a:ext cx="120650" cy="69850"/>
            <a:chOff x="1886" y="2112"/>
            <a:chExt cx="76" cy="76"/>
          </a:xfrm>
        </p:grpSpPr>
        <p:sp>
          <p:nvSpPr>
            <p:cNvPr id="185352" name="Line 8"/>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53" name="Line 9"/>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sp>
        <p:nvSpPr>
          <p:cNvPr id="185354" name="Rectangle 10"/>
          <p:cNvSpPr>
            <a:spLocks noChangeArrowheads="1"/>
          </p:cNvSpPr>
          <p:nvPr/>
        </p:nvSpPr>
        <p:spPr bwMode="auto">
          <a:xfrm>
            <a:off x="2486025" y="2651125"/>
            <a:ext cx="317500" cy="260985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55" name="Rectangle 11"/>
          <p:cNvSpPr>
            <a:spLocks noChangeArrowheads="1"/>
          </p:cNvSpPr>
          <p:nvPr/>
        </p:nvSpPr>
        <p:spPr bwMode="auto">
          <a:xfrm>
            <a:off x="1998663" y="2981325"/>
            <a:ext cx="317500" cy="2279650"/>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grpSp>
        <p:nvGrpSpPr>
          <p:cNvPr id="4" name="Group 13"/>
          <p:cNvGrpSpPr>
            <a:grpSpLocks/>
          </p:cNvGrpSpPr>
          <p:nvPr/>
        </p:nvGrpSpPr>
        <p:grpSpPr bwMode="auto">
          <a:xfrm>
            <a:off x="4440238" y="3702050"/>
            <a:ext cx="120650" cy="69850"/>
            <a:chOff x="1886" y="2112"/>
            <a:chExt cx="76" cy="76"/>
          </a:xfrm>
        </p:grpSpPr>
        <p:sp>
          <p:nvSpPr>
            <p:cNvPr id="185358" name="Line 14"/>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59" name="Line 15"/>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grpSp>
        <p:nvGrpSpPr>
          <p:cNvPr id="5" name="Group 16"/>
          <p:cNvGrpSpPr>
            <a:grpSpLocks/>
          </p:cNvGrpSpPr>
          <p:nvPr/>
        </p:nvGrpSpPr>
        <p:grpSpPr bwMode="auto">
          <a:xfrm>
            <a:off x="3914775" y="3905250"/>
            <a:ext cx="120650" cy="69850"/>
            <a:chOff x="1886" y="2112"/>
            <a:chExt cx="76" cy="76"/>
          </a:xfrm>
        </p:grpSpPr>
        <p:sp>
          <p:nvSpPr>
            <p:cNvPr id="185361" name="Line 17"/>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62" name="Line 18"/>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sp>
        <p:nvSpPr>
          <p:cNvPr id="185363" name="Rectangle 19"/>
          <p:cNvSpPr>
            <a:spLocks noChangeArrowheads="1"/>
          </p:cNvSpPr>
          <p:nvPr/>
        </p:nvSpPr>
        <p:spPr bwMode="auto">
          <a:xfrm>
            <a:off x="4329113" y="3765550"/>
            <a:ext cx="317500" cy="149542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64" name="Rectangle 20"/>
          <p:cNvSpPr>
            <a:spLocks noChangeArrowheads="1"/>
          </p:cNvSpPr>
          <p:nvPr/>
        </p:nvSpPr>
        <p:spPr bwMode="auto">
          <a:xfrm>
            <a:off x="3813175" y="3930650"/>
            <a:ext cx="317500" cy="1330325"/>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grpSp>
        <p:nvGrpSpPr>
          <p:cNvPr id="6" name="Group 22"/>
          <p:cNvGrpSpPr>
            <a:grpSpLocks/>
          </p:cNvGrpSpPr>
          <p:nvPr/>
        </p:nvGrpSpPr>
        <p:grpSpPr bwMode="auto">
          <a:xfrm>
            <a:off x="6300788" y="4489450"/>
            <a:ext cx="120650" cy="69850"/>
            <a:chOff x="1886" y="2112"/>
            <a:chExt cx="76" cy="76"/>
          </a:xfrm>
        </p:grpSpPr>
        <p:sp>
          <p:nvSpPr>
            <p:cNvPr id="185367" name="Line 23"/>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68" name="Line 24"/>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grpSp>
        <p:nvGrpSpPr>
          <p:cNvPr id="7" name="Group 25"/>
          <p:cNvGrpSpPr>
            <a:grpSpLocks/>
          </p:cNvGrpSpPr>
          <p:nvPr/>
        </p:nvGrpSpPr>
        <p:grpSpPr bwMode="auto">
          <a:xfrm>
            <a:off x="5802313" y="4619625"/>
            <a:ext cx="120650" cy="69850"/>
            <a:chOff x="1886" y="2112"/>
            <a:chExt cx="76" cy="76"/>
          </a:xfrm>
        </p:grpSpPr>
        <p:sp>
          <p:nvSpPr>
            <p:cNvPr id="185370" name="Line 26"/>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371" name="Line 27"/>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sp>
        <p:nvSpPr>
          <p:cNvPr id="185372" name="Rectangle 28"/>
          <p:cNvSpPr>
            <a:spLocks noChangeArrowheads="1"/>
          </p:cNvSpPr>
          <p:nvPr/>
        </p:nvSpPr>
        <p:spPr bwMode="auto">
          <a:xfrm>
            <a:off x="6200775" y="4506913"/>
            <a:ext cx="317500" cy="75406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73" name="Rectangle 29"/>
          <p:cNvSpPr>
            <a:spLocks noChangeArrowheads="1"/>
          </p:cNvSpPr>
          <p:nvPr/>
        </p:nvSpPr>
        <p:spPr bwMode="auto">
          <a:xfrm>
            <a:off x="5699125" y="4633913"/>
            <a:ext cx="317500" cy="627062"/>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75" name="Rectangle 31"/>
          <p:cNvSpPr>
            <a:spLocks noChangeArrowheads="1"/>
          </p:cNvSpPr>
          <p:nvPr/>
        </p:nvSpPr>
        <p:spPr bwMode="auto">
          <a:xfrm>
            <a:off x="8012113" y="5060950"/>
            <a:ext cx="317500" cy="20002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76" name="Rectangle 32"/>
          <p:cNvSpPr>
            <a:spLocks noChangeArrowheads="1"/>
          </p:cNvSpPr>
          <p:nvPr/>
        </p:nvSpPr>
        <p:spPr bwMode="auto">
          <a:xfrm>
            <a:off x="7524750" y="5080000"/>
            <a:ext cx="317500" cy="180975"/>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5377" name="Rectangle 33"/>
          <p:cNvSpPr>
            <a:spLocks noGrp="1" noChangeArrowheads="1"/>
          </p:cNvSpPr>
          <p:nvPr>
            <p:ph type="title"/>
          </p:nvPr>
        </p:nvSpPr>
        <p:spPr/>
        <p:txBody>
          <a:bodyPr/>
          <a:lstStyle/>
          <a:p>
            <a:r>
              <a:rPr lang="en-US" sz="4000" dirty="0" smtClean="0"/>
              <a:t>Smoking raise inflammation</a:t>
            </a:r>
            <a:br>
              <a:rPr lang="en-US" sz="4000" dirty="0" smtClean="0"/>
            </a:br>
            <a:r>
              <a:rPr lang="en-US" sz="3200" i="1" dirty="0" smtClean="0">
                <a:solidFill>
                  <a:srgbClr val="FF0000"/>
                </a:solidFill>
                <a:latin typeface="Arial"/>
                <a:cs typeface="Arial"/>
              </a:rPr>
              <a:t>↑</a:t>
            </a:r>
            <a:r>
              <a:rPr lang="en-US" sz="3200" i="1" dirty="0" smtClean="0">
                <a:solidFill>
                  <a:srgbClr val="FF0000"/>
                </a:solidFill>
              </a:rPr>
              <a:t>WBC Count</a:t>
            </a:r>
            <a:endParaRPr lang="en-US" sz="4000" i="1" dirty="0">
              <a:solidFill>
                <a:srgbClr val="FF0000"/>
              </a:solidFill>
            </a:endParaRPr>
          </a:p>
        </p:txBody>
      </p:sp>
      <p:sp>
        <p:nvSpPr>
          <p:cNvPr id="185379" name="Text Box 35"/>
          <p:cNvSpPr txBox="1">
            <a:spLocks noChangeArrowheads="1"/>
          </p:cNvSpPr>
          <p:nvPr/>
        </p:nvSpPr>
        <p:spPr bwMode="auto">
          <a:xfrm>
            <a:off x="174625" y="6503988"/>
            <a:ext cx="8847138" cy="246221"/>
          </a:xfrm>
          <a:prstGeom prst="rect">
            <a:avLst/>
          </a:prstGeom>
          <a:noFill/>
          <a:ln w="28575" algn="ctr">
            <a:noFill/>
            <a:miter lim="800000"/>
            <a:headEnd/>
            <a:tailEnd/>
          </a:ln>
          <a:effectLst/>
        </p:spPr>
        <p:txBody>
          <a:bodyPr lIns="0" tIns="0" rIns="0" bIns="0" anchor="b">
            <a:spAutoFit/>
          </a:bodyPr>
          <a:lstStyle/>
          <a:p>
            <a:r>
              <a:rPr lang="en-US" sz="1600" b="1" dirty="0" err="1">
                <a:effectLst>
                  <a:outerShdw blurRad="38100" dist="38100" dir="2700000" algn="tl">
                    <a:srgbClr val="000000">
                      <a:alpha val="43137"/>
                    </a:srgbClr>
                  </a:outerShdw>
                </a:effectLst>
              </a:rPr>
              <a:t>Lavi</a:t>
            </a:r>
            <a:r>
              <a:rPr lang="en-US" sz="1600" b="1" dirty="0">
                <a:effectLst>
                  <a:outerShdw blurRad="38100" dist="38100" dir="2700000" algn="tl">
                    <a:srgbClr val="000000">
                      <a:alpha val="43137"/>
                    </a:srgbClr>
                  </a:outerShdw>
                </a:effectLst>
              </a:rPr>
              <a:t> et al. </a:t>
            </a:r>
            <a:r>
              <a:rPr lang="en-US" sz="1600" b="1" i="1" dirty="0">
                <a:effectLst>
                  <a:outerShdw blurRad="38100" dist="38100" dir="2700000" algn="tl">
                    <a:srgbClr val="000000">
                      <a:alpha val="43137"/>
                    </a:srgbClr>
                  </a:outerShdw>
                </a:effectLst>
              </a:rPr>
              <a:t>Circulation.</a:t>
            </a:r>
            <a:r>
              <a:rPr lang="en-US" sz="1600" b="1" dirty="0">
                <a:effectLst>
                  <a:outerShdw blurRad="38100" dist="38100" dir="2700000" algn="tl">
                    <a:srgbClr val="000000">
                      <a:alpha val="43137"/>
                    </a:srgbClr>
                  </a:outerShdw>
                </a:effectLst>
              </a:rPr>
              <a:t> 2007;115:2621-2627; Stewart et al. </a:t>
            </a:r>
            <a:r>
              <a:rPr lang="en-US" sz="1600" b="1" i="1" dirty="0">
                <a:effectLst>
                  <a:outerShdw blurRad="38100" dist="38100" dir="2700000" algn="tl">
                    <a:srgbClr val="000000">
                      <a:alpha val="43137"/>
                    </a:srgbClr>
                  </a:outerShdw>
                </a:effectLst>
              </a:rPr>
              <a:t>Circulation.</a:t>
            </a:r>
            <a:r>
              <a:rPr lang="en-US" sz="1600" b="1" dirty="0">
                <a:effectLst>
                  <a:outerShdw blurRad="38100" dist="38100" dir="2700000" algn="tl">
                    <a:srgbClr val="000000">
                      <a:alpha val="43137"/>
                    </a:srgbClr>
                  </a:outerShdw>
                </a:effectLst>
              </a:rPr>
              <a:t> 2005;111:1756-1762</a:t>
            </a:r>
          </a:p>
        </p:txBody>
      </p:sp>
      <p:sp>
        <p:nvSpPr>
          <p:cNvPr id="185380" name="Line 36"/>
          <p:cNvSpPr>
            <a:spLocks noChangeShapeType="1"/>
          </p:cNvSpPr>
          <p:nvPr/>
        </p:nvSpPr>
        <p:spPr bwMode="auto">
          <a:xfrm>
            <a:off x="1247775" y="2517775"/>
            <a:ext cx="0" cy="2757488"/>
          </a:xfrm>
          <a:prstGeom prst="line">
            <a:avLst/>
          </a:prstGeom>
          <a:noFill/>
          <a:ln w="28575">
            <a:solidFill>
              <a:schemeClr val="tx1"/>
            </a:solidFill>
            <a:round/>
            <a:headEnd/>
            <a:tailEnd/>
          </a:ln>
          <a:effectLst/>
        </p:spPr>
        <p:txBody>
          <a:bodyPr/>
          <a:lstStyle/>
          <a:p>
            <a:endParaRPr lang="th-TH"/>
          </a:p>
        </p:txBody>
      </p:sp>
      <p:sp>
        <p:nvSpPr>
          <p:cNvPr id="185381" name="Line 37"/>
          <p:cNvSpPr>
            <a:spLocks noChangeShapeType="1"/>
          </p:cNvSpPr>
          <p:nvPr/>
        </p:nvSpPr>
        <p:spPr bwMode="auto">
          <a:xfrm>
            <a:off x="1158875" y="2533650"/>
            <a:ext cx="92075" cy="0"/>
          </a:xfrm>
          <a:prstGeom prst="line">
            <a:avLst/>
          </a:prstGeom>
          <a:noFill/>
          <a:ln w="28575">
            <a:solidFill>
              <a:schemeClr val="tx1"/>
            </a:solidFill>
            <a:round/>
            <a:headEnd/>
            <a:tailEnd/>
          </a:ln>
          <a:effectLst/>
        </p:spPr>
        <p:txBody>
          <a:bodyPr/>
          <a:lstStyle/>
          <a:p>
            <a:endParaRPr lang="th-TH"/>
          </a:p>
        </p:txBody>
      </p:sp>
      <p:sp>
        <p:nvSpPr>
          <p:cNvPr id="185382" name="Line 38"/>
          <p:cNvSpPr>
            <a:spLocks noChangeShapeType="1"/>
          </p:cNvSpPr>
          <p:nvPr/>
        </p:nvSpPr>
        <p:spPr bwMode="auto">
          <a:xfrm>
            <a:off x="1158875" y="3224213"/>
            <a:ext cx="92075" cy="0"/>
          </a:xfrm>
          <a:prstGeom prst="line">
            <a:avLst/>
          </a:prstGeom>
          <a:noFill/>
          <a:ln w="28575">
            <a:solidFill>
              <a:schemeClr val="tx1"/>
            </a:solidFill>
            <a:round/>
            <a:headEnd/>
            <a:tailEnd/>
          </a:ln>
          <a:effectLst/>
        </p:spPr>
        <p:txBody>
          <a:bodyPr/>
          <a:lstStyle/>
          <a:p>
            <a:endParaRPr lang="th-TH"/>
          </a:p>
        </p:txBody>
      </p:sp>
      <p:sp>
        <p:nvSpPr>
          <p:cNvPr id="185383" name="Line 39"/>
          <p:cNvSpPr>
            <a:spLocks noChangeShapeType="1"/>
          </p:cNvSpPr>
          <p:nvPr/>
        </p:nvSpPr>
        <p:spPr bwMode="auto">
          <a:xfrm>
            <a:off x="1158875" y="3910013"/>
            <a:ext cx="92075" cy="0"/>
          </a:xfrm>
          <a:prstGeom prst="line">
            <a:avLst/>
          </a:prstGeom>
          <a:noFill/>
          <a:ln w="28575">
            <a:solidFill>
              <a:schemeClr val="tx1"/>
            </a:solidFill>
            <a:round/>
            <a:headEnd/>
            <a:tailEnd/>
          </a:ln>
          <a:effectLst/>
        </p:spPr>
        <p:txBody>
          <a:bodyPr/>
          <a:lstStyle/>
          <a:p>
            <a:endParaRPr lang="th-TH"/>
          </a:p>
        </p:txBody>
      </p:sp>
      <p:sp>
        <p:nvSpPr>
          <p:cNvPr id="185384" name="Line 40"/>
          <p:cNvSpPr>
            <a:spLocks noChangeShapeType="1"/>
          </p:cNvSpPr>
          <p:nvPr/>
        </p:nvSpPr>
        <p:spPr bwMode="auto">
          <a:xfrm>
            <a:off x="1158875" y="4591050"/>
            <a:ext cx="92075" cy="0"/>
          </a:xfrm>
          <a:prstGeom prst="line">
            <a:avLst/>
          </a:prstGeom>
          <a:noFill/>
          <a:ln w="28575">
            <a:solidFill>
              <a:schemeClr val="tx1"/>
            </a:solidFill>
            <a:round/>
            <a:headEnd/>
            <a:tailEnd/>
          </a:ln>
          <a:effectLst/>
        </p:spPr>
        <p:txBody>
          <a:bodyPr/>
          <a:lstStyle/>
          <a:p>
            <a:endParaRPr lang="th-TH"/>
          </a:p>
        </p:txBody>
      </p:sp>
      <p:sp>
        <p:nvSpPr>
          <p:cNvPr id="185385" name="Line 41"/>
          <p:cNvSpPr>
            <a:spLocks noChangeShapeType="1"/>
          </p:cNvSpPr>
          <p:nvPr/>
        </p:nvSpPr>
        <p:spPr bwMode="auto">
          <a:xfrm>
            <a:off x="1158875" y="5267325"/>
            <a:ext cx="92075"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grpSp>
        <p:nvGrpSpPr>
          <p:cNvPr id="8" name="Group 42"/>
          <p:cNvGrpSpPr>
            <a:grpSpLocks/>
          </p:cNvGrpSpPr>
          <p:nvPr/>
        </p:nvGrpSpPr>
        <p:grpSpPr bwMode="auto">
          <a:xfrm>
            <a:off x="849313" y="2395538"/>
            <a:ext cx="223837" cy="3008312"/>
            <a:chOff x="559" y="1509"/>
            <a:chExt cx="141" cy="1895"/>
          </a:xfrm>
        </p:grpSpPr>
        <p:sp>
          <p:nvSpPr>
            <p:cNvPr id="185387" name="Text Box 43"/>
            <p:cNvSpPr txBox="1">
              <a:spLocks noChangeArrowheads="1"/>
            </p:cNvSpPr>
            <p:nvPr/>
          </p:nvSpPr>
          <p:spPr bwMode="auto">
            <a:xfrm>
              <a:off x="559" y="1509"/>
              <a:ext cx="141"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8</a:t>
              </a:r>
            </a:p>
          </p:txBody>
        </p:sp>
        <p:sp>
          <p:nvSpPr>
            <p:cNvPr id="185388" name="Text Box 44"/>
            <p:cNvSpPr txBox="1">
              <a:spLocks noChangeArrowheads="1"/>
            </p:cNvSpPr>
            <p:nvPr/>
          </p:nvSpPr>
          <p:spPr bwMode="auto">
            <a:xfrm>
              <a:off x="559" y="1939"/>
              <a:ext cx="141"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6</a:t>
              </a:r>
            </a:p>
          </p:txBody>
        </p:sp>
        <p:sp>
          <p:nvSpPr>
            <p:cNvPr id="185389" name="Text Box 45"/>
            <p:cNvSpPr txBox="1">
              <a:spLocks noChangeArrowheads="1"/>
            </p:cNvSpPr>
            <p:nvPr/>
          </p:nvSpPr>
          <p:spPr bwMode="auto">
            <a:xfrm>
              <a:off x="559" y="2370"/>
              <a:ext cx="141"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4</a:t>
              </a:r>
            </a:p>
          </p:txBody>
        </p:sp>
        <p:sp>
          <p:nvSpPr>
            <p:cNvPr id="185390" name="Text Box 46"/>
            <p:cNvSpPr txBox="1">
              <a:spLocks noChangeArrowheads="1"/>
            </p:cNvSpPr>
            <p:nvPr/>
          </p:nvSpPr>
          <p:spPr bwMode="auto">
            <a:xfrm>
              <a:off x="559" y="2800"/>
              <a:ext cx="141"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2</a:t>
              </a:r>
            </a:p>
          </p:txBody>
        </p:sp>
        <p:sp>
          <p:nvSpPr>
            <p:cNvPr id="185391" name="Text Box 47"/>
            <p:cNvSpPr txBox="1">
              <a:spLocks noChangeArrowheads="1"/>
            </p:cNvSpPr>
            <p:nvPr/>
          </p:nvSpPr>
          <p:spPr bwMode="auto">
            <a:xfrm>
              <a:off x="559" y="3231"/>
              <a:ext cx="141" cy="173"/>
            </a:xfrm>
            <a:prstGeom prst="rect">
              <a:avLst/>
            </a:prstGeom>
            <a:noFill/>
            <a:ln w="28575" algn="ctr">
              <a:noFill/>
              <a:miter lim="800000"/>
              <a:headEnd/>
              <a:tailEnd/>
            </a:ln>
            <a:effectLst/>
          </p:spPr>
          <p:txBody>
            <a:bodyPr lIns="0" tIns="0" rIns="0" bIns="0">
              <a:spAutoFit/>
            </a:bodyPr>
            <a:lstStyle/>
            <a:p>
              <a:pPr algn="r">
                <a:spcBef>
                  <a:spcPct val="50000"/>
                </a:spcBef>
              </a:pPr>
              <a:r>
                <a:rPr lang="en-US" sz="1800"/>
                <a:t>0</a:t>
              </a:r>
            </a:p>
          </p:txBody>
        </p:sp>
      </p:grpSp>
      <p:sp>
        <p:nvSpPr>
          <p:cNvPr id="185392" name="Text Box 48"/>
          <p:cNvSpPr txBox="1">
            <a:spLocks noChangeArrowheads="1"/>
          </p:cNvSpPr>
          <p:nvPr/>
        </p:nvSpPr>
        <p:spPr bwMode="auto">
          <a:xfrm>
            <a:off x="1635125" y="2181225"/>
            <a:ext cx="1000125" cy="274638"/>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i="1"/>
              <a:t>P</a:t>
            </a:r>
            <a:r>
              <a:rPr lang="en-US" sz="1800" b="1"/>
              <a:t>&lt;.0001</a:t>
            </a:r>
          </a:p>
        </p:txBody>
      </p:sp>
      <p:sp>
        <p:nvSpPr>
          <p:cNvPr id="185393" name="Text Box 49"/>
          <p:cNvSpPr txBox="1">
            <a:spLocks noChangeArrowheads="1"/>
          </p:cNvSpPr>
          <p:nvPr/>
        </p:nvSpPr>
        <p:spPr bwMode="auto">
          <a:xfrm>
            <a:off x="3478213" y="3300413"/>
            <a:ext cx="100012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i="1"/>
              <a:t>P</a:t>
            </a:r>
            <a:r>
              <a:rPr lang="en-US" sz="1800" b="1"/>
              <a:t>=.03</a:t>
            </a:r>
          </a:p>
        </p:txBody>
      </p:sp>
      <p:sp>
        <p:nvSpPr>
          <p:cNvPr id="185394" name="Text Box 50"/>
          <p:cNvSpPr txBox="1">
            <a:spLocks noChangeArrowheads="1"/>
          </p:cNvSpPr>
          <p:nvPr/>
        </p:nvSpPr>
        <p:spPr bwMode="auto">
          <a:xfrm>
            <a:off x="5340350" y="4062413"/>
            <a:ext cx="100012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i="1"/>
              <a:t>P</a:t>
            </a:r>
            <a:r>
              <a:rPr lang="en-US" sz="1800" b="1"/>
              <a:t>&lt;.0001</a:t>
            </a:r>
          </a:p>
        </p:txBody>
      </p:sp>
      <p:sp>
        <p:nvSpPr>
          <p:cNvPr id="185395" name="Text Box 51"/>
          <p:cNvSpPr txBox="1">
            <a:spLocks noChangeArrowheads="1"/>
          </p:cNvSpPr>
          <p:nvPr/>
        </p:nvSpPr>
        <p:spPr bwMode="auto">
          <a:xfrm>
            <a:off x="7151688" y="4629150"/>
            <a:ext cx="1000125" cy="274638"/>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i="1"/>
              <a:t>P</a:t>
            </a:r>
            <a:r>
              <a:rPr lang="en-US" sz="1800" b="1"/>
              <a:t>&lt;.0001</a:t>
            </a:r>
          </a:p>
        </p:txBody>
      </p:sp>
      <p:sp>
        <p:nvSpPr>
          <p:cNvPr id="185396" name="Text Box 52"/>
          <p:cNvSpPr txBox="1">
            <a:spLocks noChangeArrowheads="1"/>
          </p:cNvSpPr>
          <p:nvPr/>
        </p:nvSpPr>
        <p:spPr bwMode="auto">
          <a:xfrm rot="-5400000">
            <a:off x="-689769" y="3680619"/>
            <a:ext cx="2619375" cy="274638"/>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t>Cell </a:t>
            </a:r>
            <a:r>
              <a:rPr lang="en-US" sz="1800" b="1" dirty="0">
                <a:effectLst>
                  <a:outerShdw blurRad="38100" dist="38100" dir="2700000" algn="tl">
                    <a:srgbClr val="000000">
                      <a:alpha val="43137"/>
                    </a:srgbClr>
                  </a:outerShdw>
                </a:effectLst>
              </a:rPr>
              <a:t>Counts</a:t>
            </a:r>
            <a:r>
              <a:rPr lang="en-US" sz="1800" b="1" dirty="0"/>
              <a:t> (10</a:t>
            </a:r>
            <a:r>
              <a:rPr lang="en-US" sz="1800" b="1" baseline="30000" dirty="0"/>
              <a:t>9</a:t>
            </a:r>
            <a:r>
              <a:rPr lang="en-US" sz="1800" b="1" dirty="0"/>
              <a:t>/L)</a:t>
            </a:r>
          </a:p>
        </p:txBody>
      </p:sp>
      <p:sp>
        <p:nvSpPr>
          <p:cNvPr id="185398" name="Text Box 54"/>
          <p:cNvSpPr txBox="1">
            <a:spLocks noChangeArrowheads="1"/>
          </p:cNvSpPr>
          <p:nvPr/>
        </p:nvSpPr>
        <p:spPr bwMode="auto">
          <a:xfrm>
            <a:off x="6205538" y="2911475"/>
            <a:ext cx="2779712" cy="274638"/>
          </a:xfrm>
          <a:prstGeom prst="rect">
            <a:avLst/>
          </a:prstGeom>
          <a:noFill/>
          <a:ln w="28575" algn="ctr">
            <a:noFill/>
            <a:miter lim="800000"/>
            <a:headEnd/>
            <a:tailEnd/>
          </a:ln>
          <a:effectLst/>
        </p:spPr>
        <p:txBody>
          <a:bodyPr lIns="0" tIns="0" rIns="0" bIns="0">
            <a:spAutoFit/>
          </a:bodyPr>
          <a:lstStyle/>
          <a:p>
            <a:pPr>
              <a:spcBef>
                <a:spcPct val="50000"/>
              </a:spcBef>
            </a:pPr>
            <a:r>
              <a:rPr lang="en-US" sz="1800" b="1" dirty="0">
                <a:effectLst>
                  <a:outerShdw blurRad="38100" dist="38100" dir="2700000" algn="tl">
                    <a:srgbClr val="000000">
                      <a:alpha val="43137"/>
                    </a:srgbClr>
                  </a:outerShdw>
                </a:effectLst>
              </a:rPr>
              <a:t>Current Smokers</a:t>
            </a:r>
          </a:p>
        </p:txBody>
      </p:sp>
      <p:sp>
        <p:nvSpPr>
          <p:cNvPr id="185399" name="Text Box 55"/>
          <p:cNvSpPr txBox="1">
            <a:spLocks noChangeArrowheads="1"/>
          </p:cNvSpPr>
          <p:nvPr/>
        </p:nvSpPr>
        <p:spPr bwMode="auto">
          <a:xfrm>
            <a:off x="6205538" y="2552700"/>
            <a:ext cx="1949450" cy="274638"/>
          </a:xfrm>
          <a:prstGeom prst="rect">
            <a:avLst/>
          </a:prstGeom>
          <a:noFill/>
          <a:ln w="28575" algn="ctr">
            <a:noFill/>
            <a:miter lim="800000"/>
            <a:headEnd/>
            <a:tailEnd/>
          </a:ln>
          <a:effectLst/>
        </p:spPr>
        <p:txBody>
          <a:bodyPr lIns="0" tIns="0" rIns="0" bIns="0">
            <a:spAutoFit/>
          </a:bodyPr>
          <a:lstStyle/>
          <a:p>
            <a:pPr>
              <a:spcBef>
                <a:spcPct val="50000"/>
              </a:spcBef>
            </a:pPr>
            <a:r>
              <a:rPr lang="en-US" sz="1800" b="1">
                <a:effectLst>
                  <a:outerShdw blurRad="38100" dist="38100" dir="2700000" algn="tl">
                    <a:srgbClr val="000000">
                      <a:alpha val="43137"/>
                    </a:srgbClr>
                  </a:outerShdw>
                </a:effectLst>
              </a:rPr>
              <a:t>Ex-smokers</a:t>
            </a:r>
          </a:p>
        </p:txBody>
      </p:sp>
      <p:sp>
        <p:nvSpPr>
          <p:cNvPr id="185401" name="Text Box 57"/>
          <p:cNvSpPr txBox="1">
            <a:spLocks noChangeArrowheads="1"/>
          </p:cNvSpPr>
          <p:nvPr/>
        </p:nvSpPr>
        <p:spPr bwMode="auto">
          <a:xfrm>
            <a:off x="1616075" y="5389563"/>
            <a:ext cx="106997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000000">
                      <a:alpha val="43137"/>
                    </a:srgbClr>
                  </a:outerShdw>
                </a:effectLst>
              </a:rPr>
              <a:t>WBC</a:t>
            </a:r>
          </a:p>
        </p:txBody>
      </p:sp>
      <p:sp>
        <p:nvSpPr>
          <p:cNvPr id="185402" name="Text Box 58"/>
          <p:cNvSpPr txBox="1">
            <a:spLocks noChangeArrowheads="1"/>
          </p:cNvSpPr>
          <p:nvPr/>
        </p:nvSpPr>
        <p:spPr bwMode="auto">
          <a:xfrm>
            <a:off x="3286117" y="5389563"/>
            <a:ext cx="1292234" cy="276999"/>
          </a:xfrm>
          <a:prstGeom prst="rect">
            <a:avLst/>
          </a:prstGeom>
          <a:noFill/>
          <a:ln w="28575" algn="ctr">
            <a:noFill/>
            <a:miter lim="800000"/>
            <a:headEnd/>
            <a:tailEnd/>
          </a:ln>
          <a:effectLst/>
        </p:spPr>
        <p:txBody>
          <a:bodyPr wrap="square" lIns="0" tIns="0" rIns="0" bIns="0">
            <a:spAutoFit/>
          </a:bodyPr>
          <a:lstStyle/>
          <a:p>
            <a:pPr algn="ctr">
              <a:spcBef>
                <a:spcPct val="50000"/>
              </a:spcBef>
            </a:pPr>
            <a:r>
              <a:rPr lang="en-US" sz="1800" b="1" dirty="0" err="1">
                <a:effectLst>
                  <a:outerShdw blurRad="38100" dist="38100" dir="2700000" algn="tl">
                    <a:srgbClr val="000000">
                      <a:alpha val="43137"/>
                    </a:srgbClr>
                  </a:outerShdw>
                </a:effectLst>
              </a:rPr>
              <a:t>Neutrophils</a:t>
            </a:r>
            <a:endParaRPr lang="en-US" sz="1800" b="1" dirty="0">
              <a:effectLst>
                <a:outerShdw blurRad="38100" dist="38100" dir="2700000" algn="tl">
                  <a:srgbClr val="000000">
                    <a:alpha val="43137"/>
                  </a:srgbClr>
                </a:outerShdw>
              </a:effectLst>
            </a:endParaRPr>
          </a:p>
        </p:txBody>
      </p:sp>
      <p:sp>
        <p:nvSpPr>
          <p:cNvPr id="185403" name="Text Box 59"/>
          <p:cNvSpPr txBox="1">
            <a:spLocks noChangeArrowheads="1"/>
          </p:cNvSpPr>
          <p:nvPr/>
        </p:nvSpPr>
        <p:spPr bwMode="auto">
          <a:xfrm>
            <a:off x="5064125" y="5389563"/>
            <a:ext cx="152717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000000">
                      <a:alpha val="43137"/>
                    </a:srgbClr>
                  </a:outerShdw>
                </a:effectLst>
              </a:rPr>
              <a:t>Lymphocytes</a:t>
            </a:r>
          </a:p>
        </p:txBody>
      </p:sp>
      <p:sp>
        <p:nvSpPr>
          <p:cNvPr id="185404" name="Text Box 60"/>
          <p:cNvSpPr txBox="1">
            <a:spLocks noChangeArrowheads="1"/>
          </p:cNvSpPr>
          <p:nvPr/>
        </p:nvSpPr>
        <p:spPr bwMode="auto">
          <a:xfrm>
            <a:off x="6918325" y="5389563"/>
            <a:ext cx="152717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000000">
                      <a:alpha val="43137"/>
                    </a:srgbClr>
                  </a:outerShdw>
                </a:effectLst>
              </a:rPr>
              <a:t>Monocytes</a:t>
            </a:r>
          </a:p>
        </p:txBody>
      </p:sp>
      <p:sp>
        <p:nvSpPr>
          <p:cNvPr id="185405" name="Rectangle 61"/>
          <p:cNvSpPr>
            <a:spLocks noChangeArrowheads="1"/>
          </p:cNvSpPr>
          <p:nvPr/>
        </p:nvSpPr>
        <p:spPr bwMode="auto">
          <a:xfrm>
            <a:off x="5865813" y="2944813"/>
            <a:ext cx="182562" cy="18256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b="1">
              <a:effectLst>
                <a:outerShdw blurRad="38100" dist="38100" dir="2700000" algn="tl">
                  <a:srgbClr val="000000">
                    <a:alpha val="43137"/>
                  </a:srgbClr>
                </a:outerShdw>
              </a:effectLst>
            </a:endParaRPr>
          </a:p>
        </p:txBody>
      </p:sp>
      <p:grpSp>
        <p:nvGrpSpPr>
          <p:cNvPr id="9" name="Group 63"/>
          <p:cNvGrpSpPr>
            <a:grpSpLocks/>
          </p:cNvGrpSpPr>
          <p:nvPr/>
        </p:nvGrpSpPr>
        <p:grpSpPr bwMode="auto">
          <a:xfrm>
            <a:off x="1500188" y="2971800"/>
            <a:ext cx="317500" cy="2289175"/>
            <a:chOff x="1571" y="1872"/>
            <a:chExt cx="200" cy="1442"/>
          </a:xfrm>
        </p:grpSpPr>
        <p:grpSp>
          <p:nvGrpSpPr>
            <p:cNvPr id="10" name="Group 64"/>
            <p:cNvGrpSpPr>
              <a:grpSpLocks/>
            </p:cNvGrpSpPr>
            <p:nvPr/>
          </p:nvGrpSpPr>
          <p:grpSpPr bwMode="auto">
            <a:xfrm>
              <a:off x="1634" y="1872"/>
              <a:ext cx="76" cy="44"/>
              <a:chOff x="1886" y="2112"/>
              <a:chExt cx="76" cy="76"/>
            </a:xfrm>
          </p:grpSpPr>
          <p:sp>
            <p:nvSpPr>
              <p:cNvPr id="185409" name="Line 65"/>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410" name="Line 66"/>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sp>
          <p:nvSpPr>
            <p:cNvPr id="185411" name="Rectangle 67"/>
            <p:cNvSpPr>
              <a:spLocks noChangeArrowheads="1"/>
            </p:cNvSpPr>
            <p:nvPr/>
          </p:nvSpPr>
          <p:spPr bwMode="auto">
            <a:xfrm>
              <a:off x="1571" y="1894"/>
              <a:ext cx="200" cy="1420"/>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grpSp>
      <p:grpSp>
        <p:nvGrpSpPr>
          <p:cNvPr id="11" name="Group 68"/>
          <p:cNvGrpSpPr>
            <a:grpSpLocks/>
          </p:cNvGrpSpPr>
          <p:nvPr/>
        </p:nvGrpSpPr>
        <p:grpSpPr bwMode="auto">
          <a:xfrm>
            <a:off x="3328988" y="3886200"/>
            <a:ext cx="317500" cy="1374775"/>
            <a:chOff x="2723" y="2448"/>
            <a:chExt cx="200" cy="866"/>
          </a:xfrm>
        </p:grpSpPr>
        <p:grpSp>
          <p:nvGrpSpPr>
            <p:cNvPr id="12" name="Group 69"/>
            <p:cNvGrpSpPr>
              <a:grpSpLocks/>
            </p:cNvGrpSpPr>
            <p:nvPr/>
          </p:nvGrpSpPr>
          <p:grpSpPr bwMode="auto">
            <a:xfrm>
              <a:off x="2782" y="2448"/>
              <a:ext cx="76" cy="44"/>
              <a:chOff x="1886" y="2112"/>
              <a:chExt cx="76" cy="76"/>
            </a:xfrm>
          </p:grpSpPr>
          <p:sp>
            <p:nvSpPr>
              <p:cNvPr id="185414" name="Line 70"/>
              <p:cNvSpPr>
                <a:spLocks noChangeShapeType="1"/>
              </p:cNvSpPr>
              <p:nvPr/>
            </p:nvSpPr>
            <p:spPr bwMode="auto">
              <a:xfrm>
                <a:off x="1924" y="2112"/>
                <a:ext cx="0" cy="76"/>
              </a:xfrm>
              <a:prstGeom prst="line">
                <a:avLst/>
              </a:prstGeom>
              <a:noFill/>
              <a:ln w="19050">
                <a:solidFill>
                  <a:schemeClr val="tx1"/>
                </a:solidFill>
                <a:round/>
                <a:headEnd/>
                <a:tailEnd/>
              </a:ln>
              <a:effectLst/>
            </p:spPr>
            <p:txBody>
              <a:bodyPr/>
              <a:lstStyle/>
              <a:p>
                <a:endParaRPr lang="th-TH"/>
              </a:p>
            </p:txBody>
          </p:sp>
          <p:sp>
            <p:nvSpPr>
              <p:cNvPr id="185415" name="Line 71"/>
              <p:cNvSpPr>
                <a:spLocks noChangeShapeType="1"/>
              </p:cNvSpPr>
              <p:nvPr/>
            </p:nvSpPr>
            <p:spPr bwMode="auto">
              <a:xfrm rot="-5400000">
                <a:off x="1924" y="2074"/>
                <a:ext cx="0" cy="76"/>
              </a:xfrm>
              <a:prstGeom prst="line">
                <a:avLst/>
              </a:prstGeom>
              <a:noFill/>
              <a:ln w="19050">
                <a:solidFill>
                  <a:schemeClr val="tx1"/>
                </a:solidFill>
                <a:round/>
                <a:headEnd/>
                <a:tailEnd/>
              </a:ln>
              <a:effectLst/>
            </p:spPr>
            <p:txBody>
              <a:bodyPr/>
              <a:lstStyle/>
              <a:p>
                <a:endParaRPr lang="th-TH"/>
              </a:p>
            </p:txBody>
          </p:sp>
        </p:grpSp>
        <p:sp>
          <p:nvSpPr>
            <p:cNvPr id="185416" name="Rectangle 72"/>
            <p:cNvSpPr>
              <a:spLocks noChangeArrowheads="1"/>
            </p:cNvSpPr>
            <p:nvPr/>
          </p:nvSpPr>
          <p:spPr bwMode="auto">
            <a:xfrm>
              <a:off x="2723" y="2460"/>
              <a:ext cx="200" cy="854"/>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grpSp>
      <p:sp>
        <p:nvSpPr>
          <p:cNvPr id="185417" name="Rectangle 73"/>
          <p:cNvSpPr>
            <a:spLocks noChangeArrowheads="1"/>
          </p:cNvSpPr>
          <p:nvPr/>
        </p:nvSpPr>
        <p:spPr bwMode="auto">
          <a:xfrm>
            <a:off x="5200650" y="4640263"/>
            <a:ext cx="317500" cy="620712"/>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sp>
        <p:nvSpPr>
          <p:cNvPr id="185418" name="Rectangle 74"/>
          <p:cNvSpPr>
            <a:spLocks noChangeArrowheads="1"/>
          </p:cNvSpPr>
          <p:nvPr/>
        </p:nvSpPr>
        <p:spPr bwMode="auto">
          <a:xfrm>
            <a:off x="7026275" y="5092700"/>
            <a:ext cx="317500" cy="168275"/>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sp>
        <p:nvSpPr>
          <p:cNvPr id="185420" name="Rectangle 76"/>
          <p:cNvSpPr>
            <a:spLocks noChangeArrowheads="1"/>
          </p:cNvSpPr>
          <p:nvPr/>
        </p:nvSpPr>
        <p:spPr bwMode="auto">
          <a:xfrm>
            <a:off x="5865813" y="2593975"/>
            <a:ext cx="182562" cy="182563"/>
          </a:xfrm>
          <a:prstGeom prst="rect">
            <a:avLst/>
          </a:prstGeom>
          <a:gradFill rotWithShape="1">
            <a:gsLst>
              <a:gs pos="0">
                <a:schemeClr val="tx2">
                  <a:gamma/>
                  <a:shade val="46275"/>
                  <a:invGamma/>
                </a:schemeClr>
              </a:gs>
              <a:gs pos="50000">
                <a:schemeClr val="tx2"/>
              </a:gs>
              <a:gs pos="100000">
                <a:schemeClr val="tx2">
                  <a:gamma/>
                  <a:shade val="46275"/>
                  <a:invGamma/>
                </a:schemeClr>
              </a:gs>
            </a:gsLst>
            <a:lin ang="0" scaled="1"/>
          </a:gradFill>
          <a:ln w="9525" algn="ctr">
            <a:solidFill>
              <a:schemeClr val="tx1"/>
            </a:solidFill>
            <a:miter lim="800000"/>
            <a:headEnd/>
            <a:tailEnd/>
          </a:ln>
          <a:effectLst/>
        </p:spPr>
        <p:txBody>
          <a:bodyPr wrap="none" anchor="ctr"/>
          <a:lstStyle/>
          <a:p>
            <a:endParaRPr lang="th-TH" b="1">
              <a:effectLst>
                <a:outerShdw blurRad="38100" dist="38100" dir="2700000" algn="tl">
                  <a:srgbClr val="000000">
                    <a:alpha val="43137"/>
                  </a:srgbClr>
                </a:outerShdw>
              </a:effectLst>
            </a:endParaRPr>
          </a:p>
        </p:txBody>
      </p:sp>
      <p:sp>
        <p:nvSpPr>
          <p:cNvPr id="185421" name="Line 77"/>
          <p:cNvSpPr>
            <a:spLocks noChangeShapeType="1"/>
          </p:cNvSpPr>
          <p:nvPr/>
        </p:nvSpPr>
        <p:spPr bwMode="auto">
          <a:xfrm rot="-5400000">
            <a:off x="4909344" y="1588294"/>
            <a:ext cx="0" cy="7358062"/>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5423" name="Text Box 79"/>
          <p:cNvSpPr txBox="1">
            <a:spLocks noChangeArrowheads="1"/>
          </p:cNvSpPr>
          <p:nvPr/>
        </p:nvSpPr>
        <p:spPr bwMode="auto">
          <a:xfrm>
            <a:off x="6205538" y="2195513"/>
            <a:ext cx="1660525" cy="274637"/>
          </a:xfrm>
          <a:prstGeom prst="rect">
            <a:avLst/>
          </a:prstGeom>
          <a:noFill/>
          <a:ln w="28575" algn="ctr">
            <a:noFill/>
            <a:miter lim="800000"/>
            <a:headEnd/>
            <a:tailEnd/>
          </a:ln>
          <a:effectLst/>
        </p:spPr>
        <p:txBody>
          <a:bodyPr lIns="0" tIns="0" rIns="0" bIns="0">
            <a:spAutoFit/>
          </a:bodyPr>
          <a:lstStyle/>
          <a:p>
            <a:pPr>
              <a:spcBef>
                <a:spcPct val="50000"/>
              </a:spcBef>
            </a:pPr>
            <a:r>
              <a:rPr lang="en-US" sz="1800" b="1">
                <a:effectLst>
                  <a:outerShdw blurRad="38100" dist="38100" dir="2700000" algn="tl">
                    <a:srgbClr val="000000">
                      <a:alpha val="43137"/>
                    </a:srgbClr>
                  </a:outerShdw>
                </a:effectLst>
              </a:rPr>
              <a:t>Nonsmokers</a:t>
            </a:r>
          </a:p>
        </p:txBody>
      </p:sp>
      <p:sp>
        <p:nvSpPr>
          <p:cNvPr id="185424" name="Rectangle 80"/>
          <p:cNvSpPr>
            <a:spLocks noChangeArrowheads="1"/>
          </p:cNvSpPr>
          <p:nvPr/>
        </p:nvSpPr>
        <p:spPr bwMode="auto">
          <a:xfrm>
            <a:off x="5865813" y="2244725"/>
            <a:ext cx="182562" cy="182563"/>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2135188" y="3022600"/>
            <a:ext cx="1797050" cy="2236788"/>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lgn="ctr">
            <a:solidFill>
              <a:schemeClr val="tx1"/>
            </a:solidFill>
            <a:miter lim="800000"/>
            <a:headEnd/>
            <a:tailEnd/>
          </a:ln>
          <a:effectLst/>
        </p:spPr>
        <p:txBody>
          <a:bodyPr wrap="none" anchor="ctr"/>
          <a:lstStyle/>
          <a:p>
            <a:endParaRPr lang="th-TH"/>
          </a:p>
        </p:txBody>
      </p:sp>
      <p:sp>
        <p:nvSpPr>
          <p:cNvPr id="189443" name="Rectangle 3"/>
          <p:cNvSpPr>
            <a:spLocks noGrp="1" noChangeArrowheads="1"/>
          </p:cNvSpPr>
          <p:nvPr>
            <p:ph type="title"/>
          </p:nvPr>
        </p:nvSpPr>
        <p:spPr>
          <a:xfrm>
            <a:off x="214282" y="260350"/>
            <a:ext cx="8715435" cy="1081088"/>
          </a:xfrm>
        </p:spPr>
        <p:txBody>
          <a:bodyPr/>
          <a:lstStyle/>
          <a:p>
            <a:r>
              <a:rPr lang="en-US" sz="3600" dirty="0" smtClean="0"/>
              <a:t>Smoking </a:t>
            </a:r>
            <a:r>
              <a:rPr lang="en-US" sz="3600" dirty="0" smtClean="0">
                <a:latin typeface="Arial"/>
                <a:cs typeface="Arial"/>
              </a:rPr>
              <a:t>↑</a:t>
            </a:r>
            <a:r>
              <a:rPr lang="en-US" sz="3600" dirty="0" smtClean="0"/>
              <a:t>risk of oxidative injury</a:t>
            </a:r>
            <a:r>
              <a:rPr lang="en-US" dirty="0" smtClean="0"/>
              <a:t/>
            </a:r>
            <a:br>
              <a:rPr lang="en-US" dirty="0" smtClean="0"/>
            </a:br>
            <a:r>
              <a:rPr lang="en-US" sz="2800" i="1" dirty="0" smtClean="0">
                <a:solidFill>
                  <a:srgbClr val="FF0000"/>
                </a:solidFill>
                <a:latin typeface="Arial"/>
                <a:cs typeface="Arial"/>
              </a:rPr>
              <a:t>↓</a:t>
            </a:r>
            <a:r>
              <a:rPr lang="en-US" sz="2800" i="1" dirty="0" smtClean="0">
                <a:solidFill>
                  <a:srgbClr val="FF0000"/>
                </a:solidFill>
              </a:rPr>
              <a:t>Nitric </a:t>
            </a:r>
            <a:r>
              <a:rPr lang="en-US" sz="2800" i="1" dirty="0">
                <a:solidFill>
                  <a:srgbClr val="FF0000"/>
                </a:solidFill>
              </a:rPr>
              <a:t>Oxide (NO) Biosynthesis</a:t>
            </a:r>
            <a:endParaRPr lang="en-US" i="1" dirty="0">
              <a:solidFill>
                <a:srgbClr val="FF0000"/>
              </a:solidFill>
            </a:endParaRPr>
          </a:p>
        </p:txBody>
      </p:sp>
      <p:sp>
        <p:nvSpPr>
          <p:cNvPr id="189444" name="Text Box 4"/>
          <p:cNvSpPr txBox="1">
            <a:spLocks noChangeArrowheads="1"/>
          </p:cNvSpPr>
          <p:nvPr/>
        </p:nvSpPr>
        <p:spPr bwMode="auto">
          <a:xfrm>
            <a:off x="174625" y="6503988"/>
            <a:ext cx="5175250" cy="276999"/>
          </a:xfrm>
          <a:prstGeom prst="rect">
            <a:avLst/>
          </a:prstGeom>
          <a:noFill/>
          <a:ln w="28575" algn="ctr">
            <a:noFill/>
            <a:miter lim="800000"/>
            <a:headEnd/>
            <a:tailEnd/>
          </a:ln>
          <a:effectLst/>
        </p:spPr>
        <p:txBody>
          <a:bodyPr lIns="0" tIns="0" rIns="0" bIns="0" anchor="b">
            <a:spAutoFit/>
          </a:bodyPr>
          <a:lstStyle/>
          <a:p>
            <a:r>
              <a:rPr lang="en-US" sz="1800" b="1" dirty="0" err="1">
                <a:effectLst>
                  <a:outerShdw blurRad="38100" dist="38100" dir="2700000" algn="tl">
                    <a:srgbClr val="000000">
                      <a:alpha val="43137"/>
                    </a:srgbClr>
                  </a:outerShdw>
                </a:effectLst>
              </a:rPr>
              <a:t>Barua</a:t>
            </a:r>
            <a:r>
              <a:rPr lang="en-US" sz="1800" b="1" dirty="0">
                <a:effectLst>
                  <a:outerShdw blurRad="38100" dist="38100" dir="2700000" algn="tl">
                    <a:srgbClr val="000000">
                      <a:alpha val="43137"/>
                    </a:srgbClr>
                  </a:outerShdw>
                </a:effectLst>
              </a:rPr>
              <a:t> et al. </a:t>
            </a:r>
            <a:r>
              <a:rPr lang="en-US" sz="1800" b="1" i="1" dirty="0">
                <a:effectLst>
                  <a:outerShdw blurRad="38100" dist="38100" dir="2700000" algn="tl">
                    <a:srgbClr val="000000">
                      <a:alpha val="43137"/>
                    </a:srgbClr>
                  </a:outerShdw>
                </a:effectLst>
              </a:rPr>
              <a:t>Circulation.</a:t>
            </a:r>
            <a:r>
              <a:rPr lang="en-US" sz="1800" b="1" dirty="0">
                <a:effectLst>
                  <a:outerShdw blurRad="38100" dist="38100" dir="2700000" algn="tl">
                    <a:srgbClr val="000000">
                      <a:alpha val="43137"/>
                    </a:srgbClr>
                  </a:outerShdw>
                </a:effectLst>
              </a:rPr>
              <a:t> 2001;104:1905-1910.</a:t>
            </a:r>
          </a:p>
        </p:txBody>
      </p:sp>
      <p:sp>
        <p:nvSpPr>
          <p:cNvPr id="189445" name="Line 5"/>
          <p:cNvSpPr>
            <a:spLocks noChangeShapeType="1"/>
          </p:cNvSpPr>
          <p:nvPr/>
        </p:nvSpPr>
        <p:spPr bwMode="auto">
          <a:xfrm>
            <a:off x="1236663" y="2119313"/>
            <a:ext cx="12700" cy="3157537"/>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46" name="Line 6"/>
          <p:cNvSpPr>
            <a:spLocks noChangeShapeType="1"/>
          </p:cNvSpPr>
          <p:nvPr/>
        </p:nvSpPr>
        <p:spPr bwMode="auto">
          <a:xfrm>
            <a:off x="1096963" y="2166938"/>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47" name="Text Box 7"/>
          <p:cNvSpPr txBox="1">
            <a:spLocks noChangeArrowheads="1"/>
          </p:cNvSpPr>
          <p:nvPr/>
        </p:nvSpPr>
        <p:spPr bwMode="auto">
          <a:xfrm>
            <a:off x="169863" y="2039938"/>
            <a:ext cx="844550" cy="274637"/>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5000</a:t>
            </a:r>
          </a:p>
        </p:txBody>
      </p:sp>
      <p:sp>
        <p:nvSpPr>
          <p:cNvPr id="189448" name="Line 8"/>
          <p:cNvSpPr>
            <a:spLocks noChangeShapeType="1"/>
          </p:cNvSpPr>
          <p:nvPr/>
        </p:nvSpPr>
        <p:spPr bwMode="auto">
          <a:xfrm>
            <a:off x="1096963" y="5265738"/>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49" name="Text Box 9"/>
          <p:cNvSpPr txBox="1">
            <a:spLocks noChangeArrowheads="1"/>
          </p:cNvSpPr>
          <p:nvPr/>
        </p:nvSpPr>
        <p:spPr bwMode="auto">
          <a:xfrm>
            <a:off x="628650" y="5138738"/>
            <a:ext cx="385763" cy="274637"/>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0</a:t>
            </a:r>
          </a:p>
        </p:txBody>
      </p:sp>
      <p:sp>
        <p:nvSpPr>
          <p:cNvPr id="189450" name="Text Box 10"/>
          <p:cNvSpPr txBox="1">
            <a:spLocks noChangeArrowheads="1"/>
          </p:cNvSpPr>
          <p:nvPr/>
        </p:nvSpPr>
        <p:spPr bwMode="auto">
          <a:xfrm>
            <a:off x="1300163" y="5418138"/>
            <a:ext cx="3465512"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000000">
                      <a:alpha val="43137"/>
                    </a:srgbClr>
                  </a:outerShdw>
                </a:effectLst>
              </a:rPr>
              <a:t>Nonsmokers</a:t>
            </a:r>
          </a:p>
        </p:txBody>
      </p:sp>
      <p:sp>
        <p:nvSpPr>
          <p:cNvPr id="189451" name="Line 11"/>
          <p:cNvSpPr>
            <a:spLocks noChangeShapeType="1"/>
          </p:cNvSpPr>
          <p:nvPr/>
        </p:nvSpPr>
        <p:spPr bwMode="auto">
          <a:xfrm rot="-5400000">
            <a:off x="4809332" y="1697831"/>
            <a:ext cx="0" cy="7138987"/>
          </a:xfrm>
          <a:prstGeom prst="line">
            <a:avLst/>
          </a:prstGeom>
          <a:noFill/>
          <a:ln w="28575">
            <a:solidFill>
              <a:schemeClr val="tx1"/>
            </a:solidFill>
            <a:round/>
            <a:headEnd/>
            <a:tailEnd/>
          </a:ln>
          <a:effectLst/>
        </p:spPr>
        <p:txBody>
          <a:bodyPr/>
          <a:lstStyle/>
          <a:p>
            <a:endParaRPr lang="th-TH"/>
          </a:p>
        </p:txBody>
      </p:sp>
      <p:sp>
        <p:nvSpPr>
          <p:cNvPr id="189452" name="Rectangle 12"/>
          <p:cNvSpPr>
            <a:spLocks noChangeArrowheads="1"/>
          </p:cNvSpPr>
          <p:nvPr/>
        </p:nvSpPr>
        <p:spPr bwMode="auto">
          <a:xfrm>
            <a:off x="5719763" y="4462463"/>
            <a:ext cx="1797050" cy="79692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solidFill>
              <a:schemeClr val="tx1"/>
            </a:solidFill>
            <a:miter lim="800000"/>
            <a:headEnd/>
            <a:tailEnd/>
          </a:ln>
          <a:effectLst/>
        </p:spPr>
        <p:txBody>
          <a:bodyPr wrap="none" anchor="ctr"/>
          <a:lstStyle/>
          <a:p>
            <a:endParaRPr lang="th-TH"/>
          </a:p>
        </p:txBody>
      </p:sp>
      <p:sp>
        <p:nvSpPr>
          <p:cNvPr id="189453" name="Text Box 13"/>
          <p:cNvSpPr txBox="1">
            <a:spLocks noChangeArrowheads="1"/>
          </p:cNvSpPr>
          <p:nvPr/>
        </p:nvSpPr>
        <p:spPr bwMode="auto">
          <a:xfrm>
            <a:off x="4884738" y="5418138"/>
            <a:ext cx="3465512"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dirty="0">
                <a:effectLst>
                  <a:outerShdw blurRad="38100" dist="38100" dir="2700000" algn="tl">
                    <a:srgbClr val="000000">
                      <a:alpha val="43137"/>
                    </a:srgbClr>
                  </a:outerShdw>
                </a:effectLst>
              </a:rPr>
              <a:t>Current Smokers</a:t>
            </a:r>
          </a:p>
        </p:txBody>
      </p:sp>
      <p:sp>
        <p:nvSpPr>
          <p:cNvPr id="189454" name="Line 14"/>
          <p:cNvSpPr>
            <a:spLocks noChangeShapeType="1"/>
          </p:cNvSpPr>
          <p:nvPr/>
        </p:nvSpPr>
        <p:spPr bwMode="auto">
          <a:xfrm>
            <a:off x="1096963" y="2798763"/>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55" name="Text Box 15"/>
          <p:cNvSpPr txBox="1">
            <a:spLocks noChangeArrowheads="1"/>
          </p:cNvSpPr>
          <p:nvPr/>
        </p:nvSpPr>
        <p:spPr bwMode="auto">
          <a:xfrm>
            <a:off x="169863" y="2671763"/>
            <a:ext cx="844550" cy="274637"/>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4000</a:t>
            </a:r>
          </a:p>
        </p:txBody>
      </p:sp>
      <p:sp>
        <p:nvSpPr>
          <p:cNvPr id="189456" name="Line 16"/>
          <p:cNvSpPr>
            <a:spLocks noChangeShapeType="1"/>
          </p:cNvSpPr>
          <p:nvPr/>
        </p:nvSpPr>
        <p:spPr bwMode="auto">
          <a:xfrm>
            <a:off x="1096963" y="3416300"/>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57" name="Text Box 17"/>
          <p:cNvSpPr txBox="1">
            <a:spLocks noChangeArrowheads="1"/>
          </p:cNvSpPr>
          <p:nvPr/>
        </p:nvSpPr>
        <p:spPr bwMode="auto">
          <a:xfrm>
            <a:off x="169863" y="3290888"/>
            <a:ext cx="844550" cy="274637"/>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3000</a:t>
            </a:r>
          </a:p>
        </p:txBody>
      </p:sp>
      <p:sp>
        <p:nvSpPr>
          <p:cNvPr id="189458" name="Line 18"/>
          <p:cNvSpPr>
            <a:spLocks noChangeShapeType="1"/>
          </p:cNvSpPr>
          <p:nvPr/>
        </p:nvSpPr>
        <p:spPr bwMode="auto">
          <a:xfrm>
            <a:off x="1096963" y="4008438"/>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59" name="Text Box 19"/>
          <p:cNvSpPr txBox="1">
            <a:spLocks noChangeArrowheads="1"/>
          </p:cNvSpPr>
          <p:nvPr/>
        </p:nvSpPr>
        <p:spPr bwMode="auto">
          <a:xfrm>
            <a:off x="169863" y="3883025"/>
            <a:ext cx="844550" cy="276999"/>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2000</a:t>
            </a:r>
          </a:p>
        </p:txBody>
      </p:sp>
      <p:sp>
        <p:nvSpPr>
          <p:cNvPr id="189460" name="Line 20"/>
          <p:cNvSpPr>
            <a:spLocks noChangeShapeType="1"/>
          </p:cNvSpPr>
          <p:nvPr/>
        </p:nvSpPr>
        <p:spPr bwMode="auto">
          <a:xfrm>
            <a:off x="1096963" y="4635500"/>
            <a:ext cx="157162" cy="0"/>
          </a:xfrm>
          <a:prstGeom prst="line">
            <a:avLst/>
          </a:prstGeom>
          <a:noFill/>
          <a:ln w="28575">
            <a:solidFill>
              <a:schemeClr val="tx1"/>
            </a:solidFill>
            <a:round/>
            <a:headEnd/>
            <a:tailEnd/>
          </a:ln>
          <a:effectLst/>
        </p:spPr>
        <p:txBody>
          <a:bodyPr/>
          <a:lstStyle/>
          <a:p>
            <a:endParaRPr lang="th-TH" b="1">
              <a:effectLst>
                <a:outerShdw blurRad="38100" dist="38100" dir="2700000" algn="tl">
                  <a:srgbClr val="000000">
                    <a:alpha val="43137"/>
                  </a:srgbClr>
                </a:outerShdw>
              </a:effectLst>
            </a:endParaRPr>
          </a:p>
        </p:txBody>
      </p:sp>
      <p:sp>
        <p:nvSpPr>
          <p:cNvPr id="189461" name="Text Box 21"/>
          <p:cNvSpPr txBox="1">
            <a:spLocks noChangeArrowheads="1"/>
          </p:cNvSpPr>
          <p:nvPr/>
        </p:nvSpPr>
        <p:spPr bwMode="auto">
          <a:xfrm>
            <a:off x="169863" y="4510088"/>
            <a:ext cx="844550" cy="274637"/>
          </a:xfrm>
          <a:prstGeom prst="rect">
            <a:avLst/>
          </a:prstGeom>
          <a:noFill/>
          <a:ln w="28575" algn="ctr">
            <a:noFill/>
            <a:miter lim="800000"/>
            <a:headEnd/>
            <a:tailEnd/>
          </a:ln>
          <a:effectLst/>
        </p:spPr>
        <p:txBody>
          <a:bodyPr lIns="0" tIns="0" rIns="0" bIns="0">
            <a:spAutoFit/>
          </a:bodyPr>
          <a:lstStyle/>
          <a:p>
            <a:pPr algn="r">
              <a:spcBef>
                <a:spcPct val="50000"/>
              </a:spcBef>
            </a:pPr>
            <a:r>
              <a:rPr lang="en-US" sz="1800" b="1">
                <a:effectLst>
                  <a:outerShdw blurRad="38100" dist="38100" dir="2700000" algn="tl">
                    <a:srgbClr val="000000">
                      <a:alpha val="43137"/>
                    </a:srgbClr>
                  </a:outerShdw>
                </a:effectLst>
              </a:rPr>
              <a:t>1000</a:t>
            </a:r>
          </a:p>
        </p:txBody>
      </p:sp>
      <p:sp>
        <p:nvSpPr>
          <p:cNvPr id="189462" name="Text Box 22"/>
          <p:cNvSpPr txBox="1">
            <a:spLocks noChangeArrowheads="1"/>
          </p:cNvSpPr>
          <p:nvPr/>
        </p:nvSpPr>
        <p:spPr bwMode="auto">
          <a:xfrm rot="-5400000">
            <a:off x="-1408112" y="3576637"/>
            <a:ext cx="3354388" cy="277813"/>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000000">
                      <a:alpha val="43137"/>
                    </a:srgbClr>
                  </a:outerShdw>
                </a:effectLst>
              </a:rPr>
              <a:t>NO Concentration (nmol/L)</a:t>
            </a:r>
          </a:p>
        </p:txBody>
      </p:sp>
      <p:sp>
        <p:nvSpPr>
          <p:cNvPr id="189463" name="Line 23"/>
          <p:cNvSpPr>
            <a:spLocks noChangeShapeType="1"/>
          </p:cNvSpPr>
          <p:nvPr/>
        </p:nvSpPr>
        <p:spPr bwMode="auto">
          <a:xfrm>
            <a:off x="2816225" y="2755900"/>
            <a:ext cx="433388" cy="0"/>
          </a:xfrm>
          <a:prstGeom prst="line">
            <a:avLst/>
          </a:prstGeom>
          <a:noFill/>
          <a:ln w="19050">
            <a:solidFill>
              <a:schemeClr val="tx1"/>
            </a:solidFill>
            <a:round/>
            <a:headEnd/>
            <a:tailEnd/>
          </a:ln>
          <a:effectLst/>
        </p:spPr>
        <p:txBody>
          <a:bodyPr/>
          <a:lstStyle/>
          <a:p>
            <a:endParaRPr lang="th-TH"/>
          </a:p>
        </p:txBody>
      </p:sp>
      <p:sp>
        <p:nvSpPr>
          <p:cNvPr id="189464" name="Line 24"/>
          <p:cNvSpPr>
            <a:spLocks noChangeShapeType="1"/>
          </p:cNvSpPr>
          <p:nvPr/>
        </p:nvSpPr>
        <p:spPr bwMode="auto">
          <a:xfrm rot="-5400000">
            <a:off x="2767806" y="3018632"/>
            <a:ext cx="531813" cy="0"/>
          </a:xfrm>
          <a:prstGeom prst="line">
            <a:avLst/>
          </a:prstGeom>
          <a:noFill/>
          <a:ln w="19050">
            <a:solidFill>
              <a:schemeClr val="tx1"/>
            </a:solidFill>
            <a:round/>
            <a:headEnd/>
            <a:tailEnd/>
          </a:ln>
          <a:effectLst/>
        </p:spPr>
        <p:txBody>
          <a:bodyPr/>
          <a:lstStyle/>
          <a:p>
            <a:endParaRPr lang="th-TH"/>
          </a:p>
        </p:txBody>
      </p:sp>
      <p:grpSp>
        <p:nvGrpSpPr>
          <p:cNvPr id="2" name="Group 25"/>
          <p:cNvGrpSpPr>
            <a:grpSpLocks/>
          </p:cNvGrpSpPr>
          <p:nvPr/>
        </p:nvGrpSpPr>
        <p:grpSpPr bwMode="auto">
          <a:xfrm>
            <a:off x="6400800" y="4332288"/>
            <a:ext cx="433388" cy="300037"/>
            <a:chOff x="1975" y="1808"/>
            <a:chExt cx="165" cy="366"/>
          </a:xfrm>
        </p:grpSpPr>
        <p:sp>
          <p:nvSpPr>
            <p:cNvPr id="189466" name="Line 26"/>
            <p:cNvSpPr>
              <a:spLocks noChangeShapeType="1"/>
            </p:cNvSpPr>
            <p:nvPr/>
          </p:nvSpPr>
          <p:spPr bwMode="auto">
            <a:xfrm>
              <a:off x="1975" y="1810"/>
              <a:ext cx="165" cy="0"/>
            </a:xfrm>
            <a:prstGeom prst="line">
              <a:avLst/>
            </a:prstGeom>
            <a:noFill/>
            <a:ln w="19050">
              <a:solidFill>
                <a:schemeClr val="tx1"/>
              </a:solidFill>
              <a:round/>
              <a:headEnd/>
              <a:tailEnd/>
            </a:ln>
            <a:effectLst/>
          </p:spPr>
          <p:txBody>
            <a:bodyPr/>
            <a:lstStyle/>
            <a:p>
              <a:endParaRPr lang="th-TH"/>
            </a:p>
          </p:txBody>
        </p:sp>
        <p:sp>
          <p:nvSpPr>
            <p:cNvPr id="189467" name="Line 27"/>
            <p:cNvSpPr>
              <a:spLocks noChangeShapeType="1"/>
            </p:cNvSpPr>
            <p:nvPr/>
          </p:nvSpPr>
          <p:spPr bwMode="auto">
            <a:xfrm rot="-5400000">
              <a:off x="1875" y="1991"/>
              <a:ext cx="366" cy="0"/>
            </a:xfrm>
            <a:prstGeom prst="line">
              <a:avLst/>
            </a:prstGeom>
            <a:noFill/>
            <a:ln w="19050">
              <a:solidFill>
                <a:schemeClr val="tx1"/>
              </a:solidFill>
              <a:round/>
              <a:headEnd/>
              <a:tailEnd/>
            </a:ln>
            <a:effectLst/>
          </p:spPr>
          <p:txBody>
            <a:bodyPr/>
            <a:lstStyle/>
            <a:p>
              <a:endParaRPr lang="th-TH"/>
            </a:p>
          </p:txBody>
        </p:sp>
      </p:grpSp>
      <p:sp>
        <p:nvSpPr>
          <p:cNvPr id="189468" name="Line 28"/>
          <p:cNvSpPr>
            <a:spLocks noChangeShapeType="1"/>
          </p:cNvSpPr>
          <p:nvPr/>
        </p:nvSpPr>
        <p:spPr bwMode="auto">
          <a:xfrm>
            <a:off x="2822575" y="3270250"/>
            <a:ext cx="433388" cy="0"/>
          </a:xfrm>
          <a:prstGeom prst="line">
            <a:avLst/>
          </a:prstGeom>
          <a:noFill/>
          <a:ln w="19050">
            <a:solidFill>
              <a:schemeClr val="tx1"/>
            </a:solidFill>
            <a:round/>
            <a:headEnd/>
            <a:tailEnd/>
          </a:ln>
          <a:effectLst/>
        </p:spPr>
        <p:txBody>
          <a:bodyPr/>
          <a:lstStyle/>
          <a:p>
            <a:endParaRPr lang="th-TH"/>
          </a:p>
        </p:txBody>
      </p:sp>
      <p:sp>
        <p:nvSpPr>
          <p:cNvPr id="189469" name="Line 29"/>
          <p:cNvSpPr>
            <a:spLocks noChangeShapeType="1"/>
          </p:cNvSpPr>
          <p:nvPr/>
        </p:nvSpPr>
        <p:spPr bwMode="auto">
          <a:xfrm>
            <a:off x="6408738" y="4638675"/>
            <a:ext cx="433387" cy="0"/>
          </a:xfrm>
          <a:prstGeom prst="line">
            <a:avLst/>
          </a:prstGeom>
          <a:noFill/>
          <a:ln w="19050">
            <a:solidFill>
              <a:schemeClr val="tx1"/>
            </a:solidFill>
            <a:round/>
            <a:headEnd/>
            <a:tailEnd/>
          </a:ln>
          <a:effectLst/>
        </p:spPr>
        <p:txBody>
          <a:bodyPr/>
          <a:lstStyle/>
          <a:p>
            <a:endParaRPr lang="th-TH"/>
          </a:p>
        </p:txBody>
      </p:sp>
      <p:sp>
        <p:nvSpPr>
          <p:cNvPr id="189470" name="Text Box 30"/>
          <p:cNvSpPr txBox="1">
            <a:spLocks noChangeArrowheads="1"/>
          </p:cNvSpPr>
          <p:nvPr/>
        </p:nvSpPr>
        <p:spPr bwMode="auto">
          <a:xfrm>
            <a:off x="4230688" y="2101850"/>
            <a:ext cx="1041400" cy="366713"/>
          </a:xfrm>
          <a:prstGeom prst="rect">
            <a:avLst/>
          </a:prstGeom>
          <a:noFill/>
          <a:ln w="9525">
            <a:noFill/>
            <a:miter lim="800000"/>
            <a:headEnd/>
            <a:tailEnd/>
          </a:ln>
          <a:effectLst/>
        </p:spPr>
        <p:txBody>
          <a:bodyPr wrap="none">
            <a:spAutoFit/>
          </a:bodyPr>
          <a:lstStyle/>
          <a:p>
            <a:r>
              <a:rPr lang="en-US" sz="1800" b="1" i="1"/>
              <a:t>P</a:t>
            </a:r>
            <a:r>
              <a:rPr lang="en-US" sz="1800" b="1"/>
              <a:t>&lt;.0001</a:t>
            </a:r>
          </a:p>
        </p:txBody>
      </p:sp>
      <p:sp>
        <p:nvSpPr>
          <p:cNvPr id="189471" name="Text Box 31"/>
          <p:cNvSpPr txBox="1">
            <a:spLocks noChangeArrowheads="1"/>
          </p:cNvSpPr>
          <p:nvPr/>
        </p:nvSpPr>
        <p:spPr bwMode="auto">
          <a:xfrm>
            <a:off x="6762750" y="4138613"/>
            <a:ext cx="100012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t>1266</a:t>
            </a:r>
          </a:p>
        </p:txBody>
      </p:sp>
      <p:sp>
        <p:nvSpPr>
          <p:cNvPr id="189472" name="Text Box 32"/>
          <p:cNvSpPr txBox="1">
            <a:spLocks noChangeArrowheads="1"/>
          </p:cNvSpPr>
          <p:nvPr/>
        </p:nvSpPr>
        <p:spPr bwMode="auto">
          <a:xfrm>
            <a:off x="3201988" y="2671763"/>
            <a:ext cx="1000125" cy="274637"/>
          </a:xfrm>
          <a:prstGeom prst="rect">
            <a:avLst/>
          </a:prstGeom>
          <a:noFill/>
          <a:ln w="28575" algn="ctr">
            <a:noFill/>
            <a:miter lim="800000"/>
            <a:headEnd/>
            <a:tailEnd/>
          </a:ln>
          <a:effectLst/>
        </p:spPr>
        <p:txBody>
          <a:bodyPr lIns="0" tIns="0" rIns="0" bIns="0">
            <a:spAutoFit/>
          </a:bodyPr>
          <a:lstStyle/>
          <a:p>
            <a:pPr algn="ctr">
              <a:spcBef>
                <a:spcPct val="50000"/>
              </a:spcBef>
            </a:pPr>
            <a:r>
              <a:rPr lang="en-US" sz="1800" b="1"/>
              <a:t>3613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43998" cy="1239824"/>
          </a:xfrm>
        </p:spPr>
        <p:txBody>
          <a:bodyPr/>
          <a:lstStyle/>
          <a:p>
            <a:r>
              <a:rPr lang="th-TH" dirty="0" smtClean="0">
                <a:latin typeface="Browallia New" pitchFamily="34" charset="-34"/>
                <a:cs typeface="Browallia New" pitchFamily="34" charset="-34"/>
              </a:rPr>
              <a:t>บุหรี่</a:t>
            </a:r>
            <a:r>
              <a:rPr lang="th-TH" i="1" u="sng" dirty="0" smtClean="0">
                <a:solidFill>
                  <a:srgbClr val="FF0000"/>
                </a:solidFill>
                <a:latin typeface="Browallia New" pitchFamily="34" charset="-34"/>
                <a:cs typeface="Browallia New" pitchFamily="34" charset="-34"/>
              </a:rPr>
              <a:t>เพียงอย่างเดียว</a:t>
            </a:r>
            <a:r>
              <a:rPr lang="th-TH" dirty="0" smtClean="0">
                <a:latin typeface="Browallia New" pitchFamily="34" charset="-34"/>
                <a:cs typeface="Browallia New" pitchFamily="34" charset="-34"/>
              </a:rPr>
              <a:t>ก็สามารถทำลาย</a:t>
            </a:r>
            <a:br>
              <a:rPr lang="th-TH" dirty="0" smtClean="0">
                <a:latin typeface="Browallia New" pitchFamily="34" charset="-34"/>
                <a:cs typeface="Browallia New" pitchFamily="34" charset="-34"/>
              </a:rPr>
            </a:br>
            <a:r>
              <a:rPr lang="th-TH" dirty="0" smtClean="0">
                <a:latin typeface="Browallia New" pitchFamily="34" charset="-34"/>
                <a:cs typeface="Browallia New" pitchFamily="34" charset="-34"/>
              </a:rPr>
              <a:t>หัวใจดวงน้อยๆได้สบายๆ</a:t>
            </a:r>
            <a:endParaRPr lang="th-TH" dirty="0">
              <a:latin typeface="Browallia New" pitchFamily="34" charset="-34"/>
              <a:cs typeface="Browallia New" pitchFamily="34" charset="-34"/>
            </a:endParaRPr>
          </a:p>
        </p:txBody>
      </p:sp>
      <p:pic>
        <p:nvPicPr>
          <p:cNvPr id="4" name="Content Placeholder 3" descr="Cigarette heart.png"/>
          <p:cNvPicPr>
            <a:picLocks noGrp="1" noChangeAspect="1"/>
          </p:cNvPicPr>
          <p:nvPr>
            <p:ph idx="1"/>
          </p:nvPr>
        </p:nvPicPr>
        <p:blipFill>
          <a:blip r:embed="rId2" cstate="email"/>
          <a:stretch>
            <a:fillRect/>
          </a:stretch>
        </p:blipFill>
        <p:spPr>
          <a:xfrm>
            <a:off x="2214546" y="1571612"/>
            <a:ext cx="4857784" cy="4897279"/>
          </a:xfrm>
          <a:prstGeom prst="rect">
            <a:avLst/>
          </a:prstGeom>
          <a:ln>
            <a:noFill/>
          </a:ln>
          <a:effectLst>
            <a:softEdge rad="112500"/>
          </a:effectLst>
        </p:spPr>
      </p:pic>
      <p:sp>
        <p:nvSpPr>
          <p:cNvPr id="6" name="Line Callout 1 5"/>
          <p:cNvSpPr/>
          <p:nvPr/>
        </p:nvSpPr>
        <p:spPr>
          <a:xfrm>
            <a:off x="6286512" y="1714488"/>
            <a:ext cx="2571768" cy="1143008"/>
          </a:xfrm>
          <a:prstGeom prst="borderCallout1">
            <a:avLst>
              <a:gd name="adj1" fmla="val 18750"/>
              <a:gd name="adj2" fmla="val -8333"/>
              <a:gd name="adj3" fmla="val 87046"/>
              <a:gd name="adj4" fmla="val -44259"/>
            </a:avLst>
          </a:prstGeom>
          <a:solidFill>
            <a:srgbClr val="FFC000"/>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Endothelial dysfunction</a:t>
            </a:r>
            <a:endParaRPr lang="th-TH" b="1" dirty="0">
              <a:solidFill>
                <a:schemeClr val="tx1"/>
              </a:solidFill>
              <a:effectLst>
                <a:outerShdw blurRad="38100" dist="38100" dir="2700000" algn="tl">
                  <a:srgbClr val="000000">
                    <a:alpha val="43137"/>
                  </a:srgbClr>
                </a:outerShdw>
              </a:effectLst>
            </a:endParaRPr>
          </a:p>
        </p:txBody>
      </p:sp>
      <p:sp>
        <p:nvSpPr>
          <p:cNvPr id="7" name="Line Callout 1 6"/>
          <p:cNvSpPr/>
          <p:nvPr/>
        </p:nvSpPr>
        <p:spPr>
          <a:xfrm>
            <a:off x="5786446" y="4714884"/>
            <a:ext cx="3357554" cy="928694"/>
          </a:xfrm>
          <a:prstGeom prst="borderCallout1">
            <a:avLst>
              <a:gd name="adj1" fmla="val 18750"/>
              <a:gd name="adj2" fmla="val -8333"/>
              <a:gd name="adj3" fmla="val -109459"/>
              <a:gd name="adj4" fmla="val -28319"/>
            </a:avLst>
          </a:prstGeom>
          <a:solidFill>
            <a:srgbClr val="FF33CC"/>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a:cs typeface="Arial"/>
              </a:rPr>
              <a:t>↑</a:t>
            </a:r>
            <a:r>
              <a:rPr lang="en-US" b="1" dirty="0" err="1" smtClean="0">
                <a:solidFill>
                  <a:schemeClr val="tx1"/>
                </a:solidFill>
                <a:effectLst>
                  <a:outerShdw blurRad="38100" dist="38100" dir="2700000" algn="tl">
                    <a:srgbClr val="000000">
                      <a:alpha val="43137"/>
                    </a:srgbClr>
                  </a:outerShdw>
                </a:effectLst>
                <a:latin typeface="Arial"/>
                <a:cs typeface="Arial"/>
              </a:rPr>
              <a:t>thrombogenicity</a:t>
            </a:r>
            <a:endParaRPr lang="th-TH" b="1" dirty="0">
              <a:solidFill>
                <a:schemeClr val="tx1"/>
              </a:solidFill>
              <a:effectLst>
                <a:outerShdw blurRad="38100" dist="38100" dir="2700000" algn="tl">
                  <a:srgbClr val="000000">
                    <a:alpha val="43137"/>
                  </a:srgbClr>
                </a:outerShdw>
              </a:effectLst>
            </a:endParaRPr>
          </a:p>
        </p:txBody>
      </p:sp>
      <p:sp>
        <p:nvSpPr>
          <p:cNvPr id="8" name="Line Callout 1 7"/>
          <p:cNvSpPr/>
          <p:nvPr/>
        </p:nvSpPr>
        <p:spPr>
          <a:xfrm>
            <a:off x="357158" y="1785926"/>
            <a:ext cx="2928958" cy="928694"/>
          </a:xfrm>
          <a:prstGeom prst="borderCallout1">
            <a:avLst>
              <a:gd name="adj1" fmla="val 57538"/>
              <a:gd name="adj2" fmla="val 102909"/>
              <a:gd name="adj3" fmla="val 115677"/>
              <a:gd name="adj4" fmla="val 124367"/>
            </a:avLst>
          </a:prstGeom>
          <a:solidFill>
            <a:srgbClr val="92D050"/>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a:cs typeface="Arial"/>
              </a:rPr>
              <a:t>↑inflammatory response</a:t>
            </a:r>
            <a:endParaRPr lang="th-TH" b="1" dirty="0">
              <a:solidFill>
                <a:schemeClr val="tx1"/>
              </a:solidFill>
              <a:effectLst>
                <a:outerShdw blurRad="38100" dist="38100" dir="2700000" algn="tl">
                  <a:srgbClr val="000000">
                    <a:alpha val="43137"/>
                  </a:srgbClr>
                </a:outerShdw>
              </a:effectLst>
            </a:endParaRPr>
          </a:p>
        </p:txBody>
      </p:sp>
      <p:sp>
        <p:nvSpPr>
          <p:cNvPr id="9" name="Line Callout 1 8"/>
          <p:cNvSpPr/>
          <p:nvPr/>
        </p:nvSpPr>
        <p:spPr>
          <a:xfrm>
            <a:off x="214282" y="4572008"/>
            <a:ext cx="2928958" cy="928694"/>
          </a:xfrm>
          <a:prstGeom prst="borderCallout1">
            <a:avLst>
              <a:gd name="adj1" fmla="val -11216"/>
              <a:gd name="adj2" fmla="val 44727"/>
              <a:gd name="adj3" fmla="val -130409"/>
              <a:gd name="adj4" fmla="val 100619"/>
            </a:avLst>
          </a:prstGeom>
          <a:solidFill>
            <a:srgbClr val="6600FF"/>
          </a:solidFill>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latin typeface="Arial"/>
                <a:cs typeface="Arial"/>
              </a:rPr>
              <a:t>↑oxidative modification</a:t>
            </a:r>
            <a:endParaRPr lang="th-TH"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9" name="Object 11"/>
          <p:cNvGraphicFramePr>
            <a:graphicFrameLocks noChangeAspect="1"/>
          </p:cNvGraphicFramePr>
          <p:nvPr/>
        </p:nvGraphicFramePr>
        <p:xfrm>
          <a:off x="571472" y="1214422"/>
          <a:ext cx="8353425" cy="4010025"/>
        </p:xfrm>
        <a:graphic>
          <a:graphicData uri="http://schemas.openxmlformats.org/drawingml/2006/compatibility">
            <com:legacyDrawing xmlns:com="http://schemas.openxmlformats.org/drawingml/2006/compatibility" spid="_x0000_s38914"/>
          </a:graphicData>
        </a:graphic>
      </p:graphicFrame>
      <p:sp>
        <p:nvSpPr>
          <p:cNvPr id="191490" name="Rectangle 2"/>
          <p:cNvSpPr>
            <a:spLocks noGrp="1" noChangeArrowheads="1"/>
          </p:cNvSpPr>
          <p:nvPr>
            <p:ph type="title"/>
          </p:nvPr>
        </p:nvSpPr>
        <p:spPr>
          <a:xfrm>
            <a:off x="468313" y="260350"/>
            <a:ext cx="8229600" cy="739758"/>
          </a:xfrm>
        </p:spPr>
        <p:txBody>
          <a:bodyPr/>
          <a:lstStyle/>
          <a:p>
            <a:r>
              <a:rPr lang="th-TH" sz="5400" dirty="0" smtClean="0">
                <a:latin typeface="Browallia New" pitchFamily="34" charset="-34"/>
                <a:cs typeface="Browallia New" pitchFamily="34" charset="-34"/>
              </a:rPr>
              <a:t>หากมีปัจจัยเสี่ยงอื่นๆร่วมด้วย...</a:t>
            </a:r>
            <a:endParaRPr lang="en-US" sz="5400" dirty="0">
              <a:latin typeface="Browallia New" pitchFamily="34" charset="-34"/>
              <a:cs typeface="Browallia New" pitchFamily="34" charset="-34"/>
            </a:endParaRPr>
          </a:p>
        </p:txBody>
      </p:sp>
      <p:sp>
        <p:nvSpPr>
          <p:cNvPr id="191491" name="Text Box 3"/>
          <p:cNvSpPr txBox="1">
            <a:spLocks noChangeArrowheads="1"/>
          </p:cNvSpPr>
          <p:nvPr/>
        </p:nvSpPr>
        <p:spPr bwMode="auto">
          <a:xfrm>
            <a:off x="139700" y="6146800"/>
            <a:ext cx="7932762" cy="526298"/>
          </a:xfrm>
          <a:prstGeom prst="rect">
            <a:avLst/>
          </a:prstGeom>
          <a:noFill/>
          <a:ln w="28575" algn="ctr">
            <a:noFill/>
            <a:miter lim="800000"/>
            <a:headEnd/>
            <a:tailEnd/>
          </a:ln>
          <a:effectLst/>
        </p:spPr>
        <p:txBody>
          <a:bodyPr wrap="square" lIns="0" tIns="0" rIns="0" bIns="0" anchor="b">
            <a:spAutoFit/>
          </a:bodyPr>
          <a:lstStyle/>
          <a:p>
            <a:pPr>
              <a:lnSpc>
                <a:spcPct val="95000"/>
              </a:lnSpc>
            </a:pPr>
            <a:r>
              <a:rPr lang="en-US" sz="1200" b="1" i="1" baseline="30000" dirty="0"/>
              <a:t>a </a:t>
            </a:r>
            <a:r>
              <a:rPr lang="en-US" sz="1200" b="1" i="1" dirty="0"/>
              <a:t>All rates were age-adjusted by 10-year age groups to the US white male population in 1980. Hypercholesterolemia defined as cholesterol </a:t>
            </a:r>
            <a:r>
              <a:rPr lang="en-US" sz="1200" b="1" i="1" dirty="0">
                <a:sym typeface="Symbol" pitchFamily="18" charset="2"/>
              </a:rPr>
              <a:t></a:t>
            </a:r>
            <a:r>
              <a:rPr lang="en-US" sz="1200" b="1" i="1" dirty="0"/>
              <a:t>250 mg/</a:t>
            </a:r>
            <a:r>
              <a:rPr lang="en-US" sz="1200" b="1" i="1" dirty="0" err="1"/>
              <a:t>dL</a:t>
            </a:r>
            <a:r>
              <a:rPr lang="en-US" sz="1200" b="1" i="1" dirty="0"/>
              <a:t>. Hypertension defined as a diastolic blood pressure </a:t>
            </a:r>
            <a:r>
              <a:rPr lang="en-US" sz="1200" b="1" i="1" dirty="0">
                <a:sym typeface="Symbol" pitchFamily="18" charset="2"/>
              </a:rPr>
              <a:t></a:t>
            </a:r>
            <a:r>
              <a:rPr lang="en-US" sz="1200" b="1" i="1" dirty="0"/>
              <a:t>90 mm Hg. Burns. </a:t>
            </a:r>
            <a:r>
              <a:rPr lang="en-US" sz="1200" b="1" i="1" dirty="0" err="1"/>
              <a:t>Prog</a:t>
            </a:r>
            <a:r>
              <a:rPr lang="en-US" sz="1200" b="1" i="1" dirty="0"/>
              <a:t> </a:t>
            </a:r>
            <a:r>
              <a:rPr lang="en-US" sz="1200" b="1" i="1" dirty="0" err="1"/>
              <a:t>Cardiovasc</a:t>
            </a:r>
            <a:r>
              <a:rPr lang="en-US" sz="1200" b="1" i="1" dirty="0"/>
              <a:t> Dis. 2003;46(1): 11-29; Source: Pooling Project Research Group, 1978.</a:t>
            </a:r>
          </a:p>
        </p:txBody>
      </p:sp>
      <p:sp>
        <p:nvSpPr>
          <p:cNvPr id="191492" name="Text Box 4"/>
          <p:cNvSpPr txBox="1">
            <a:spLocks noChangeArrowheads="1"/>
          </p:cNvSpPr>
          <p:nvPr/>
        </p:nvSpPr>
        <p:spPr bwMode="auto">
          <a:xfrm>
            <a:off x="4149725" y="4940300"/>
            <a:ext cx="1565283" cy="661988"/>
          </a:xfrm>
          <a:prstGeom prst="rect">
            <a:avLst/>
          </a:prstGeom>
          <a:noFill/>
          <a:ln w="28575" algn="ctr">
            <a:noFill/>
            <a:miter lim="800000"/>
            <a:headEnd/>
            <a:tailEnd/>
          </a:ln>
          <a:effectLst/>
        </p:spPr>
        <p:txBody>
          <a:bodyPr wrap="square" lIns="0" tIns="0" rIns="0" bIns="0">
            <a:spAutoFit/>
          </a:bodyPr>
          <a:lstStyle/>
          <a:p>
            <a:pPr algn="ctr">
              <a:lnSpc>
                <a:spcPct val="90000"/>
              </a:lnSpc>
            </a:pPr>
            <a:r>
              <a:rPr lang="en-US" sz="1600" b="1" dirty="0">
                <a:effectLst>
                  <a:outerShdw blurRad="38100" dist="38100" dir="2700000" algn="tl">
                    <a:srgbClr val="000000">
                      <a:alpha val="43137"/>
                    </a:srgbClr>
                  </a:outerShdw>
                </a:effectLst>
                <a:latin typeface="Arial Narrow" pitchFamily="34" charset="0"/>
              </a:rPr>
              <a:t>Smoking </a:t>
            </a:r>
            <a:r>
              <a:rPr lang="en-US" sz="1600" b="1" dirty="0" smtClean="0">
                <a:effectLst>
                  <a:outerShdw blurRad="38100" dist="38100" dir="2700000" algn="tl">
                    <a:srgbClr val="000000">
                      <a:alpha val="43137"/>
                    </a:srgbClr>
                  </a:outerShdw>
                </a:effectLst>
                <a:latin typeface="Arial Narrow" pitchFamily="34" charset="0"/>
              </a:rPr>
              <a:t> +</a:t>
            </a:r>
            <a:r>
              <a:rPr lang="en-US" sz="1600" b="1" dirty="0">
                <a:effectLst>
                  <a:outerShdw blurRad="38100" dist="38100" dir="2700000" algn="tl">
                    <a:srgbClr val="000000">
                      <a:alpha val="43137"/>
                    </a:srgbClr>
                  </a:outerShdw>
                </a:effectLst>
                <a:latin typeface="Arial Narrow" pitchFamily="34" charset="0"/>
              </a:rPr>
              <a:t/>
            </a:r>
            <a:br>
              <a:rPr lang="en-US" sz="1600" b="1" dirty="0">
                <a:effectLst>
                  <a:outerShdw blurRad="38100" dist="38100" dir="2700000" algn="tl">
                    <a:srgbClr val="000000">
                      <a:alpha val="43137"/>
                    </a:srgbClr>
                  </a:outerShdw>
                </a:effectLst>
                <a:latin typeface="Arial Narrow" pitchFamily="34" charset="0"/>
              </a:rPr>
            </a:br>
            <a:r>
              <a:rPr lang="en-US" sz="1600" b="1" dirty="0" smtClean="0">
                <a:effectLst>
                  <a:outerShdw blurRad="38100" dist="38100" dir="2700000" algn="tl">
                    <a:srgbClr val="000000">
                      <a:alpha val="43137"/>
                    </a:srgbClr>
                  </a:outerShdw>
                </a:effectLst>
                <a:latin typeface="Arial Narrow" pitchFamily="34" charset="0"/>
              </a:rPr>
              <a:t>Cholesterol</a:t>
            </a:r>
            <a:r>
              <a:rPr lang="en-US" sz="1600" b="1" dirty="0">
                <a:effectLst>
                  <a:outerShdw blurRad="38100" dist="38100" dir="2700000" algn="tl">
                    <a:srgbClr val="000000">
                      <a:alpha val="43137"/>
                    </a:srgbClr>
                  </a:outerShdw>
                </a:effectLst>
                <a:latin typeface="Arial Narrow" pitchFamily="34" charset="0"/>
              </a:rPr>
              <a:t/>
            </a:r>
            <a:br>
              <a:rPr lang="en-US" sz="1600" b="1" dirty="0">
                <a:effectLst>
                  <a:outerShdw blurRad="38100" dist="38100" dir="2700000" algn="tl">
                    <a:srgbClr val="000000">
                      <a:alpha val="43137"/>
                    </a:srgbClr>
                  </a:outerShdw>
                </a:effectLst>
                <a:latin typeface="Arial Narrow" pitchFamily="34" charset="0"/>
              </a:rPr>
            </a:br>
            <a:r>
              <a:rPr lang="en-US" sz="1600" b="1" dirty="0">
                <a:effectLst>
                  <a:outerShdw blurRad="38100" dist="38100" dir="2700000" algn="tl">
                    <a:srgbClr val="000000">
                      <a:alpha val="43137"/>
                    </a:srgbClr>
                  </a:outerShdw>
                </a:effectLst>
                <a:latin typeface="Arial Narrow" pitchFamily="34" charset="0"/>
              </a:rPr>
              <a:t>or </a:t>
            </a:r>
            <a:r>
              <a:rPr lang="en-US" sz="1600" b="1" dirty="0" smtClean="0">
                <a:effectLst>
                  <a:outerShdw blurRad="38100" dist="38100" dir="2700000" algn="tl">
                    <a:srgbClr val="000000">
                      <a:alpha val="43137"/>
                    </a:srgbClr>
                  </a:outerShdw>
                </a:effectLst>
                <a:latin typeface="Arial Narrow" pitchFamily="34" charset="0"/>
              </a:rPr>
              <a:t>HTN</a:t>
            </a:r>
            <a:endParaRPr lang="en-US" sz="1600" b="1" dirty="0">
              <a:effectLst>
                <a:outerShdw blurRad="38100" dist="38100" dir="2700000" algn="tl">
                  <a:srgbClr val="000000">
                    <a:alpha val="43137"/>
                  </a:srgbClr>
                </a:outerShdw>
              </a:effectLst>
              <a:latin typeface="Arial Narrow" pitchFamily="34" charset="0"/>
            </a:endParaRPr>
          </a:p>
        </p:txBody>
      </p:sp>
      <p:sp>
        <p:nvSpPr>
          <p:cNvPr id="191493" name="Text Box 5"/>
          <p:cNvSpPr txBox="1">
            <a:spLocks noChangeArrowheads="1"/>
          </p:cNvSpPr>
          <p:nvPr/>
        </p:nvSpPr>
        <p:spPr bwMode="auto">
          <a:xfrm>
            <a:off x="3286116" y="5786454"/>
            <a:ext cx="3479800" cy="244475"/>
          </a:xfrm>
          <a:prstGeom prst="rect">
            <a:avLst/>
          </a:prstGeom>
          <a:noFill/>
          <a:ln w="28575" algn="ctr">
            <a:noFill/>
            <a:miter lim="800000"/>
            <a:headEnd/>
            <a:tailEnd/>
          </a:ln>
          <a:effectLst/>
        </p:spPr>
        <p:txBody>
          <a:bodyPr lIns="0" tIns="0" rIns="0" bIns="0" anchor="b">
            <a:spAutoFit/>
          </a:bodyPr>
          <a:lstStyle/>
          <a:p>
            <a:pPr algn="ctr"/>
            <a:r>
              <a:rPr lang="en-US" sz="1600" b="1" dirty="0">
                <a:effectLst>
                  <a:outerShdw blurRad="38100" dist="38100" dir="2700000" algn="tl">
                    <a:srgbClr val="000000">
                      <a:alpha val="43137"/>
                    </a:srgbClr>
                  </a:outerShdw>
                </a:effectLst>
                <a:latin typeface="Arial Narrow" pitchFamily="34" charset="0"/>
              </a:rPr>
              <a:t>Risk Factor Status at Entry Into the Study</a:t>
            </a:r>
          </a:p>
        </p:txBody>
      </p:sp>
      <p:sp>
        <p:nvSpPr>
          <p:cNvPr id="191494" name="Text Box 6"/>
          <p:cNvSpPr txBox="1">
            <a:spLocks noChangeArrowheads="1"/>
          </p:cNvSpPr>
          <p:nvPr/>
        </p:nvSpPr>
        <p:spPr bwMode="auto">
          <a:xfrm>
            <a:off x="5643570" y="4857760"/>
            <a:ext cx="1684357" cy="664797"/>
          </a:xfrm>
          <a:prstGeom prst="rect">
            <a:avLst/>
          </a:prstGeom>
          <a:noFill/>
          <a:ln w="28575" algn="ctr">
            <a:noFill/>
            <a:miter lim="800000"/>
            <a:headEnd/>
            <a:tailEnd/>
          </a:ln>
          <a:effectLst/>
        </p:spPr>
        <p:txBody>
          <a:bodyPr wrap="square" lIns="0" tIns="0" rIns="0" bIns="0">
            <a:spAutoFit/>
          </a:bodyPr>
          <a:lstStyle/>
          <a:p>
            <a:pPr algn="ctr">
              <a:lnSpc>
                <a:spcPct val="90000"/>
              </a:lnSpc>
            </a:pPr>
            <a:r>
              <a:rPr lang="en-US" sz="1600" b="1" dirty="0">
                <a:effectLst>
                  <a:outerShdw blurRad="38100" dist="38100" dir="2700000" algn="tl">
                    <a:srgbClr val="000000">
                      <a:alpha val="43137"/>
                    </a:srgbClr>
                  </a:outerShdw>
                </a:effectLst>
                <a:latin typeface="Arial Narrow" pitchFamily="34" charset="0"/>
              </a:rPr>
              <a:t/>
            </a:r>
            <a:br>
              <a:rPr lang="en-US" sz="1600" b="1" dirty="0">
                <a:effectLst>
                  <a:outerShdw blurRad="38100" dist="38100" dir="2700000" algn="tl">
                    <a:srgbClr val="000000">
                      <a:alpha val="43137"/>
                    </a:srgbClr>
                  </a:outerShdw>
                </a:effectLst>
                <a:latin typeface="Arial Narrow" pitchFamily="34" charset="0"/>
              </a:rPr>
            </a:br>
            <a:r>
              <a:rPr lang="en-US" sz="1600" b="1" dirty="0">
                <a:effectLst>
                  <a:outerShdw blurRad="38100" dist="38100" dir="2700000" algn="tl">
                    <a:srgbClr val="000000">
                      <a:alpha val="43137"/>
                    </a:srgbClr>
                  </a:outerShdw>
                </a:effectLst>
                <a:latin typeface="Arial Narrow" pitchFamily="34" charset="0"/>
              </a:rPr>
              <a:t>Cholesterol </a:t>
            </a:r>
            <a:endParaRPr lang="en-US" sz="1600" b="1" dirty="0" smtClean="0">
              <a:effectLst>
                <a:outerShdw blurRad="38100" dist="38100" dir="2700000" algn="tl">
                  <a:srgbClr val="000000">
                    <a:alpha val="43137"/>
                  </a:srgbClr>
                </a:outerShdw>
              </a:effectLst>
              <a:latin typeface="Arial Narrow" pitchFamily="34" charset="0"/>
            </a:endParaRPr>
          </a:p>
          <a:p>
            <a:pPr algn="ctr">
              <a:lnSpc>
                <a:spcPct val="90000"/>
              </a:lnSpc>
            </a:pPr>
            <a:r>
              <a:rPr lang="en-US" sz="1600" b="1" dirty="0" smtClean="0">
                <a:effectLst>
                  <a:outerShdw blurRad="38100" dist="38100" dir="2700000" algn="tl">
                    <a:srgbClr val="000000">
                      <a:alpha val="43137"/>
                    </a:srgbClr>
                  </a:outerShdw>
                </a:effectLst>
                <a:latin typeface="Arial Narrow" pitchFamily="34" charset="0"/>
              </a:rPr>
              <a:t>+ HTN</a:t>
            </a:r>
            <a:endParaRPr lang="en-US" sz="1600" b="1" dirty="0">
              <a:effectLst>
                <a:outerShdw blurRad="38100" dist="38100" dir="2700000" algn="tl">
                  <a:srgbClr val="000000">
                    <a:alpha val="43137"/>
                  </a:srgbClr>
                </a:outerShdw>
              </a:effectLst>
              <a:latin typeface="Arial Narrow" pitchFamily="34" charset="0"/>
            </a:endParaRPr>
          </a:p>
        </p:txBody>
      </p:sp>
      <p:sp>
        <p:nvSpPr>
          <p:cNvPr id="191495" name="Text Box 7"/>
          <p:cNvSpPr txBox="1">
            <a:spLocks noChangeArrowheads="1"/>
          </p:cNvSpPr>
          <p:nvPr/>
        </p:nvSpPr>
        <p:spPr bwMode="auto">
          <a:xfrm>
            <a:off x="7246937" y="5072074"/>
            <a:ext cx="1897063" cy="443198"/>
          </a:xfrm>
          <a:prstGeom prst="rect">
            <a:avLst/>
          </a:prstGeom>
          <a:noFill/>
          <a:ln w="28575" algn="ctr">
            <a:noFill/>
            <a:miter lim="800000"/>
            <a:headEnd/>
            <a:tailEnd/>
          </a:ln>
          <a:effectLst/>
        </p:spPr>
        <p:txBody>
          <a:bodyPr lIns="0" tIns="0" rIns="0" bIns="0">
            <a:spAutoFit/>
          </a:bodyPr>
          <a:lstStyle/>
          <a:p>
            <a:pPr algn="ctr">
              <a:lnSpc>
                <a:spcPct val="90000"/>
              </a:lnSpc>
            </a:pPr>
            <a:r>
              <a:rPr lang="en-US" sz="1600" b="1" dirty="0">
                <a:effectLst>
                  <a:outerShdw blurRad="38100" dist="38100" dir="2700000" algn="tl">
                    <a:srgbClr val="000000">
                      <a:alpha val="43137"/>
                    </a:srgbClr>
                  </a:outerShdw>
                </a:effectLst>
                <a:latin typeface="Arial Narrow" pitchFamily="34" charset="0"/>
              </a:rPr>
              <a:t>All 3 Risk </a:t>
            </a:r>
            <a:endParaRPr lang="en-US" sz="1600" b="1" dirty="0" smtClean="0">
              <a:effectLst>
                <a:outerShdw blurRad="38100" dist="38100" dir="2700000" algn="tl">
                  <a:srgbClr val="000000">
                    <a:alpha val="43137"/>
                  </a:srgbClr>
                </a:outerShdw>
              </a:effectLst>
              <a:latin typeface="Arial Narrow" pitchFamily="34" charset="0"/>
            </a:endParaRPr>
          </a:p>
          <a:p>
            <a:pPr algn="ctr">
              <a:lnSpc>
                <a:spcPct val="90000"/>
              </a:lnSpc>
            </a:pPr>
            <a:r>
              <a:rPr lang="en-US" sz="1600" b="1" dirty="0" smtClean="0">
                <a:effectLst>
                  <a:outerShdw blurRad="38100" dist="38100" dir="2700000" algn="tl">
                    <a:srgbClr val="000000">
                      <a:alpha val="43137"/>
                    </a:srgbClr>
                  </a:outerShdw>
                </a:effectLst>
                <a:latin typeface="Arial Narrow" pitchFamily="34" charset="0"/>
              </a:rPr>
              <a:t>Factors </a:t>
            </a:r>
            <a:endParaRPr lang="en-US" sz="1600" b="1" dirty="0">
              <a:effectLst>
                <a:outerShdw blurRad="38100" dist="38100" dir="2700000" algn="tl">
                  <a:srgbClr val="000000">
                    <a:alpha val="43137"/>
                  </a:srgbClr>
                </a:outerShdw>
              </a:effectLst>
              <a:latin typeface="Arial Narrow" pitchFamily="34" charset="0"/>
            </a:endParaRPr>
          </a:p>
        </p:txBody>
      </p:sp>
      <p:sp>
        <p:nvSpPr>
          <p:cNvPr id="191496" name="Text Box 8"/>
          <p:cNvSpPr txBox="1">
            <a:spLocks noChangeArrowheads="1"/>
          </p:cNvSpPr>
          <p:nvPr/>
        </p:nvSpPr>
        <p:spPr bwMode="auto">
          <a:xfrm>
            <a:off x="2570163" y="4940300"/>
            <a:ext cx="1716085" cy="664797"/>
          </a:xfrm>
          <a:prstGeom prst="rect">
            <a:avLst/>
          </a:prstGeom>
          <a:noFill/>
          <a:ln w="28575" algn="ctr">
            <a:noFill/>
            <a:miter lim="800000"/>
            <a:headEnd/>
            <a:tailEnd/>
          </a:ln>
          <a:effectLst/>
        </p:spPr>
        <p:txBody>
          <a:bodyPr wrap="square" lIns="0" tIns="0" rIns="0" bIns="0">
            <a:spAutoFit/>
          </a:bodyPr>
          <a:lstStyle/>
          <a:p>
            <a:pPr algn="ctr">
              <a:lnSpc>
                <a:spcPct val="90000"/>
              </a:lnSpc>
            </a:pPr>
            <a:r>
              <a:rPr lang="en-US" sz="1600" b="1" dirty="0">
                <a:effectLst>
                  <a:outerShdw blurRad="38100" dist="38100" dir="2700000" algn="tl">
                    <a:srgbClr val="000000">
                      <a:alpha val="43137"/>
                    </a:srgbClr>
                  </a:outerShdw>
                </a:effectLst>
                <a:latin typeface="Arial Narrow" pitchFamily="34" charset="0"/>
              </a:rPr>
              <a:t>Smoking, </a:t>
            </a:r>
            <a:endParaRPr lang="en-US" sz="1600" b="1" dirty="0" smtClean="0">
              <a:effectLst>
                <a:outerShdw blurRad="38100" dist="38100" dir="2700000" algn="tl">
                  <a:srgbClr val="000000">
                    <a:alpha val="43137"/>
                  </a:srgbClr>
                </a:outerShdw>
              </a:effectLst>
              <a:latin typeface="Arial Narrow" pitchFamily="34" charset="0"/>
            </a:endParaRPr>
          </a:p>
          <a:p>
            <a:pPr algn="ctr">
              <a:lnSpc>
                <a:spcPct val="90000"/>
              </a:lnSpc>
            </a:pPr>
            <a:r>
              <a:rPr lang="en-US" sz="1600" b="1" dirty="0" smtClean="0">
                <a:effectLst>
                  <a:outerShdw blurRad="38100" dist="38100" dir="2700000" algn="tl">
                    <a:srgbClr val="000000">
                      <a:alpha val="43137"/>
                    </a:srgbClr>
                  </a:outerShdw>
                </a:effectLst>
                <a:latin typeface="Arial Narrow" pitchFamily="34" charset="0"/>
              </a:rPr>
              <a:t>Cholesterol</a:t>
            </a:r>
            <a:r>
              <a:rPr lang="en-US" sz="1600" b="1" dirty="0">
                <a:effectLst>
                  <a:outerShdw blurRad="38100" dist="38100" dir="2700000" algn="tl">
                    <a:srgbClr val="000000">
                      <a:alpha val="43137"/>
                    </a:srgbClr>
                  </a:outerShdw>
                </a:effectLst>
                <a:latin typeface="Arial Narrow" pitchFamily="34" charset="0"/>
              </a:rPr>
              <a:t>, </a:t>
            </a:r>
            <a:endParaRPr lang="en-US" sz="1600" b="1" dirty="0" smtClean="0">
              <a:effectLst>
                <a:outerShdw blurRad="38100" dist="38100" dir="2700000" algn="tl">
                  <a:srgbClr val="000000">
                    <a:alpha val="43137"/>
                  </a:srgbClr>
                </a:outerShdw>
              </a:effectLst>
              <a:latin typeface="Arial Narrow" pitchFamily="34" charset="0"/>
            </a:endParaRPr>
          </a:p>
          <a:p>
            <a:pPr algn="ctr">
              <a:lnSpc>
                <a:spcPct val="90000"/>
              </a:lnSpc>
            </a:pPr>
            <a:r>
              <a:rPr lang="en-US" sz="1600" b="1" dirty="0" smtClean="0">
                <a:effectLst>
                  <a:outerShdw blurRad="38100" dist="38100" dir="2700000" algn="tl">
                    <a:srgbClr val="000000">
                      <a:alpha val="43137"/>
                    </a:srgbClr>
                  </a:outerShdw>
                </a:effectLst>
                <a:latin typeface="Arial Narrow" pitchFamily="34" charset="0"/>
              </a:rPr>
              <a:t>or HTN alone</a:t>
            </a:r>
            <a:endParaRPr lang="en-US" sz="1600" b="1" dirty="0">
              <a:effectLst>
                <a:outerShdw blurRad="38100" dist="38100" dir="2700000" algn="tl">
                  <a:srgbClr val="000000">
                    <a:alpha val="43137"/>
                  </a:srgbClr>
                </a:outerShdw>
              </a:effectLst>
              <a:latin typeface="Arial Narrow" pitchFamily="34" charset="0"/>
            </a:endParaRPr>
          </a:p>
        </p:txBody>
      </p:sp>
      <p:sp>
        <p:nvSpPr>
          <p:cNvPr id="191497" name="Text Box 9"/>
          <p:cNvSpPr txBox="1">
            <a:spLocks noChangeArrowheads="1"/>
          </p:cNvSpPr>
          <p:nvPr/>
        </p:nvSpPr>
        <p:spPr bwMode="auto">
          <a:xfrm>
            <a:off x="1285852" y="4929198"/>
            <a:ext cx="1270000" cy="441325"/>
          </a:xfrm>
          <a:prstGeom prst="rect">
            <a:avLst/>
          </a:prstGeom>
          <a:noFill/>
          <a:ln w="28575" algn="ctr">
            <a:noFill/>
            <a:miter lim="800000"/>
            <a:headEnd/>
            <a:tailEnd/>
          </a:ln>
          <a:effectLst/>
        </p:spPr>
        <p:txBody>
          <a:bodyPr lIns="0" tIns="0" rIns="0" bIns="0">
            <a:spAutoFit/>
          </a:bodyPr>
          <a:lstStyle/>
          <a:p>
            <a:pPr algn="ctr">
              <a:lnSpc>
                <a:spcPct val="90000"/>
              </a:lnSpc>
            </a:pPr>
            <a:r>
              <a:rPr lang="en-US" sz="1600" b="1" dirty="0">
                <a:effectLst>
                  <a:outerShdw blurRad="38100" dist="38100" dir="2700000" algn="tl">
                    <a:srgbClr val="000000">
                      <a:alpha val="43137"/>
                    </a:srgbClr>
                  </a:outerShdw>
                </a:effectLst>
                <a:latin typeface="Arial Narrow" pitchFamily="34" charset="0"/>
              </a:rPr>
              <a:t>No Risk</a:t>
            </a:r>
            <a:br>
              <a:rPr lang="en-US" sz="1600" b="1" dirty="0">
                <a:effectLst>
                  <a:outerShdw blurRad="38100" dist="38100" dir="2700000" algn="tl">
                    <a:srgbClr val="000000">
                      <a:alpha val="43137"/>
                    </a:srgbClr>
                  </a:outerShdw>
                </a:effectLst>
                <a:latin typeface="Arial Narrow" pitchFamily="34" charset="0"/>
              </a:rPr>
            </a:br>
            <a:r>
              <a:rPr lang="en-US" sz="1600" b="1" dirty="0">
                <a:effectLst>
                  <a:outerShdw blurRad="38100" dist="38100" dir="2700000" algn="tl">
                    <a:srgbClr val="000000">
                      <a:alpha val="43137"/>
                    </a:srgbClr>
                  </a:outerShdw>
                </a:effectLst>
                <a:latin typeface="Arial Narrow" pitchFamily="34" charset="0"/>
              </a:rPr>
              <a:t>Factors</a:t>
            </a:r>
          </a:p>
        </p:txBody>
      </p:sp>
      <p:sp>
        <p:nvSpPr>
          <p:cNvPr id="191498" name="Text Box 10"/>
          <p:cNvSpPr txBox="1">
            <a:spLocks noChangeArrowheads="1"/>
          </p:cNvSpPr>
          <p:nvPr/>
        </p:nvSpPr>
        <p:spPr bwMode="auto">
          <a:xfrm rot="-5400000">
            <a:off x="-683448" y="3040846"/>
            <a:ext cx="2355850" cy="274638"/>
          </a:xfrm>
          <a:prstGeom prst="rect">
            <a:avLst/>
          </a:prstGeom>
          <a:noFill/>
          <a:ln w="28575" algn="ctr">
            <a:noFill/>
            <a:miter lim="800000"/>
            <a:headEnd/>
            <a:tailEnd/>
          </a:ln>
          <a:effectLst/>
        </p:spPr>
        <p:txBody>
          <a:bodyPr lIns="0" tIns="0" rIns="0" bIns="0" anchor="b">
            <a:spAutoFit/>
          </a:bodyPr>
          <a:lstStyle/>
          <a:p>
            <a:pPr algn="ctr"/>
            <a:r>
              <a:rPr lang="en-US" sz="1800" b="1" dirty="0">
                <a:effectLst>
                  <a:outerShdw blurRad="38100" dist="38100" dir="2700000" algn="tl">
                    <a:srgbClr val="000000">
                      <a:alpha val="43137"/>
                    </a:srgbClr>
                  </a:outerShdw>
                </a:effectLst>
                <a:latin typeface="Arial Narrow" pitchFamily="34" charset="0"/>
              </a:rPr>
              <a:t>Rates per 1000</a:t>
            </a:r>
            <a:r>
              <a:rPr lang="en-US" sz="1800" b="1" baseline="30000" dirty="0">
                <a:effectLst>
                  <a:outerShdw blurRad="38100" dist="38100" dir="2700000" algn="tl">
                    <a:srgbClr val="000000">
                      <a:alpha val="43137"/>
                    </a:srgbClr>
                  </a:outerShdw>
                </a:effectLst>
                <a:latin typeface="Arial Narrow" pitchFamily="34" charset="0"/>
              </a:rPr>
              <a:t>a</a:t>
            </a:r>
            <a:endParaRPr lang="en-US" sz="1800" b="1" dirty="0">
              <a:effectLst>
                <a:outerShdw blurRad="38100" dist="38100" dir="2700000" algn="tl">
                  <a:srgbClr val="000000">
                    <a:alpha val="43137"/>
                  </a:srgbClr>
                </a:outerShdw>
              </a:effectLst>
              <a:latin typeface="Arial Narrow" pitchFamily="34" charset="0"/>
            </a:endParaRPr>
          </a:p>
        </p:txBody>
      </p:sp>
      <p:sp>
        <p:nvSpPr>
          <p:cNvPr id="191500" name="Freeform 12"/>
          <p:cNvSpPr>
            <a:spLocks/>
          </p:cNvSpPr>
          <p:nvPr/>
        </p:nvSpPr>
        <p:spPr bwMode="auto">
          <a:xfrm>
            <a:off x="1285852" y="3429000"/>
            <a:ext cx="7559675" cy="1254125"/>
          </a:xfrm>
          <a:custGeom>
            <a:avLst/>
            <a:gdLst/>
            <a:ahLst/>
            <a:cxnLst>
              <a:cxn ang="0">
                <a:pos x="0" y="790"/>
              </a:cxn>
              <a:cxn ang="0">
                <a:pos x="948" y="790"/>
              </a:cxn>
              <a:cxn ang="0">
                <a:pos x="946" y="522"/>
              </a:cxn>
              <a:cxn ang="0">
                <a:pos x="1912" y="522"/>
              </a:cxn>
              <a:cxn ang="0">
                <a:pos x="1912" y="258"/>
              </a:cxn>
              <a:cxn ang="0">
                <a:pos x="3832" y="258"/>
              </a:cxn>
              <a:cxn ang="0">
                <a:pos x="3832" y="0"/>
              </a:cxn>
              <a:cxn ang="0">
                <a:pos x="4762" y="0"/>
              </a:cxn>
            </a:cxnLst>
            <a:rect l="0" t="0" r="r" b="b"/>
            <a:pathLst>
              <a:path w="4762" h="790">
                <a:moveTo>
                  <a:pt x="0" y="790"/>
                </a:moveTo>
                <a:lnTo>
                  <a:pt x="948" y="790"/>
                </a:lnTo>
                <a:lnTo>
                  <a:pt x="946" y="522"/>
                </a:lnTo>
                <a:lnTo>
                  <a:pt x="1912" y="522"/>
                </a:lnTo>
                <a:lnTo>
                  <a:pt x="1912" y="258"/>
                </a:lnTo>
                <a:lnTo>
                  <a:pt x="3832" y="258"/>
                </a:lnTo>
                <a:lnTo>
                  <a:pt x="3832" y="0"/>
                </a:lnTo>
                <a:lnTo>
                  <a:pt x="4762" y="0"/>
                </a:lnTo>
              </a:path>
            </a:pathLst>
          </a:custGeom>
          <a:noFill/>
          <a:ln w="38100" cap="flat" cmpd="sng">
            <a:solidFill>
              <a:schemeClr val="tx2"/>
            </a:solidFill>
            <a:prstDash val="solid"/>
            <a:round/>
            <a:headEnd type="none" w="med" len="med"/>
            <a:tailEnd type="none" w="med" len="med"/>
          </a:ln>
          <a:effectLst/>
        </p:spPr>
        <p:txBody>
          <a:bodyPr/>
          <a:lstStyle/>
          <a:p>
            <a:endParaRPr lang="th-T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ttp://images.myfri3nd.com/club/424/424/webboard/7048/2010-08-23/40629/images/40629_headline.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descr="http://www.geekologie.com/2009/10/20/beating-heart.gif"/>
          <p:cNvPicPr>
            <a:picLocks noChangeAspect="1" noChangeArrowheads="1" noCrop="1"/>
          </p:cNvPicPr>
          <p:nvPr/>
        </p:nvPicPr>
        <p:blipFill>
          <a:blip r:embed="rId2" cstate="email"/>
          <a:srcRect/>
          <a:stretch>
            <a:fillRect/>
          </a:stretch>
        </p:blipFill>
        <p:spPr bwMode="auto">
          <a:xfrm>
            <a:off x="6786578" y="1785926"/>
            <a:ext cx="1627808" cy="2828909"/>
          </a:xfrm>
          <a:prstGeom prst="rect">
            <a:avLst/>
          </a:prstGeom>
          <a:ln>
            <a:noFill/>
          </a:ln>
          <a:effectLst>
            <a:softEdge rad="112500"/>
          </a:effectLst>
        </p:spPr>
      </p:pic>
      <p:sp>
        <p:nvSpPr>
          <p:cNvPr id="2" name="Title 1"/>
          <p:cNvSpPr>
            <a:spLocks noGrp="1"/>
          </p:cNvSpPr>
          <p:nvPr>
            <p:ph type="title"/>
          </p:nvPr>
        </p:nvSpPr>
        <p:spPr>
          <a:xfrm>
            <a:off x="468313" y="260350"/>
            <a:ext cx="8229600" cy="882634"/>
          </a:xfrm>
        </p:spPr>
        <p:txBody>
          <a:bodyPr/>
          <a:lstStyle/>
          <a:p>
            <a:r>
              <a:rPr lang="th-TH" dirty="0" smtClean="0">
                <a:latin typeface="Browallia New" pitchFamily="34" charset="-34"/>
                <a:cs typeface="Browallia New" pitchFamily="34" charset="-34"/>
              </a:rPr>
              <a:t>โดยสรุป...บุหรี่ กับ โรคหัวใจขาดเลือด</a:t>
            </a:r>
            <a:endParaRPr lang="th-TH" dirty="0">
              <a:latin typeface="Browallia New" pitchFamily="34" charset="-34"/>
              <a:cs typeface="Browallia New" pitchFamily="34" charset="-34"/>
            </a:endParaRPr>
          </a:p>
        </p:txBody>
      </p:sp>
      <p:sp>
        <p:nvSpPr>
          <p:cNvPr id="3" name="Content Placeholder 2"/>
          <p:cNvSpPr>
            <a:spLocks noGrp="1"/>
          </p:cNvSpPr>
          <p:nvPr>
            <p:ph idx="1"/>
          </p:nvPr>
        </p:nvSpPr>
        <p:spPr>
          <a:xfrm>
            <a:off x="285720" y="1285860"/>
            <a:ext cx="8643998" cy="4537075"/>
          </a:xfrm>
        </p:spPr>
        <p:txBody>
          <a:bodyPr/>
          <a:lstStyle/>
          <a:p>
            <a:r>
              <a:rPr lang="th-TH" sz="3600" dirty="0" smtClean="0">
                <a:latin typeface="Browallia New" pitchFamily="34" charset="-34"/>
                <a:cs typeface="Browallia New" pitchFamily="34" charset="-34"/>
              </a:rPr>
              <a:t>บุหรี่ เป็นปัจจัยหลัก ที่สำคัญในการเกิดโรค </a:t>
            </a:r>
            <a:r>
              <a:rPr lang="en-US" sz="3600" dirty="0" smtClean="0">
                <a:latin typeface="Browallia New" pitchFamily="34" charset="-34"/>
                <a:cs typeface="Browallia New" pitchFamily="34" charset="-34"/>
              </a:rPr>
              <a:t>CAD </a:t>
            </a:r>
            <a:r>
              <a:rPr lang="th-TH" sz="3600" dirty="0" smtClean="0">
                <a:latin typeface="Browallia New" pitchFamily="34" charset="-34"/>
                <a:cs typeface="Browallia New" pitchFamily="34" charset="-34"/>
              </a:rPr>
              <a:t>โดยผ่านกลไก</a:t>
            </a:r>
          </a:p>
          <a:p>
            <a:pPr lvl="1"/>
            <a:r>
              <a:rPr lang="en-US" sz="2400" dirty="0" smtClean="0"/>
              <a:t>Endothelial dysfunction</a:t>
            </a:r>
          </a:p>
          <a:p>
            <a:pPr lvl="1"/>
            <a:r>
              <a:rPr lang="en-US" sz="2400" dirty="0" smtClean="0">
                <a:latin typeface="Arial"/>
                <a:cs typeface="Arial"/>
              </a:rPr>
              <a:t>↑</a:t>
            </a:r>
            <a:r>
              <a:rPr lang="en-US" sz="2400" dirty="0" err="1" smtClean="0"/>
              <a:t>thrombogenicity</a:t>
            </a:r>
            <a:endParaRPr lang="en-US" sz="2400" dirty="0" smtClean="0"/>
          </a:p>
          <a:p>
            <a:pPr lvl="1"/>
            <a:r>
              <a:rPr lang="en-US" sz="2400" dirty="0" smtClean="0">
                <a:latin typeface="Arial"/>
                <a:cs typeface="Arial"/>
              </a:rPr>
              <a:t>↑</a:t>
            </a:r>
            <a:r>
              <a:rPr lang="en-US" sz="2400" dirty="0" smtClean="0"/>
              <a:t>WBC counts</a:t>
            </a:r>
          </a:p>
          <a:p>
            <a:pPr lvl="1"/>
            <a:r>
              <a:rPr lang="en-US" sz="2400" dirty="0" smtClean="0">
                <a:latin typeface="Arial"/>
                <a:cs typeface="Arial"/>
              </a:rPr>
              <a:t>↑</a:t>
            </a:r>
            <a:r>
              <a:rPr lang="en-US" sz="2400" dirty="0" smtClean="0"/>
              <a:t>oxidative stress</a:t>
            </a:r>
          </a:p>
          <a:p>
            <a:r>
              <a:rPr lang="th-TH" sz="3600" dirty="0" smtClean="0">
                <a:latin typeface="Browallia New" pitchFamily="34" charset="-34"/>
                <a:cs typeface="Browallia New" pitchFamily="34" charset="-34"/>
              </a:rPr>
              <a:t>บุหรี่ สามารถร่วมกับปัจจัยเสริมอื่นๆในการเพิ่มความเสี่ยงในการเกิดโรค </a:t>
            </a:r>
            <a:r>
              <a:rPr lang="en-US" sz="3600" dirty="0" smtClean="0">
                <a:latin typeface="Browallia New" pitchFamily="34" charset="-34"/>
                <a:cs typeface="Browallia New" pitchFamily="34" charset="-34"/>
              </a:rPr>
              <a:t>CAD </a:t>
            </a:r>
            <a:r>
              <a:rPr lang="th-TH" sz="3600" dirty="0" smtClean="0">
                <a:latin typeface="Browallia New" pitchFamily="34" charset="-34"/>
                <a:cs typeface="Browallia New" pitchFamily="34" charset="-34"/>
              </a:rPr>
              <a:t>ได้</a:t>
            </a:r>
          </a:p>
          <a:p>
            <a:r>
              <a:rPr lang="th-TH" sz="3600" dirty="0" smtClean="0">
                <a:latin typeface="Browallia New" pitchFamily="34" charset="-34"/>
                <a:cs typeface="Browallia New" pitchFamily="34" charset="-34"/>
              </a:rPr>
              <a:t>บุหรี่ สามารถเพิ่มโอกาสเสียชีวิตจากโรค </a:t>
            </a:r>
            <a:r>
              <a:rPr lang="en-US" sz="3600" dirty="0" smtClean="0">
                <a:latin typeface="Browallia New" pitchFamily="34" charset="-34"/>
                <a:cs typeface="Browallia New" pitchFamily="34" charset="-34"/>
              </a:rPr>
              <a:t>CAD </a:t>
            </a:r>
            <a:r>
              <a:rPr lang="th-TH" sz="3600" dirty="0" smtClean="0">
                <a:latin typeface="Browallia New" pitchFamily="34" charset="-34"/>
                <a:cs typeface="Browallia New" pitchFamily="34" charset="-34"/>
              </a:rPr>
              <a:t>ได้</a:t>
            </a:r>
            <a:endParaRPr lang="th-TH" sz="3600" dirty="0">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smtClean="0">
                <a:latin typeface="Browallia New" pitchFamily="34" charset="-34"/>
                <a:cs typeface="Browallia New" pitchFamily="34" charset="-34"/>
              </a:rPr>
              <a:t>หากที่ทำงานไม่ปลอดบุหรี่ </a:t>
            </a:r>
            <a:endParaRPr lang="th-TH" sz="5400" dirty="0">
              <a:latin typeface="Browallia New" pitchFamily="34" charset="-34"/>
              <a:cs typeface="Browallia New" pitchFamily="34" charset="-34"/>
            </a:endParaRPr>
          </a:p>
        </p:txBody>
      </p:sp>
      <p:pic>
        <p:nvPicPr>
          <p:cNvPr id="4" name="Content Placeholder 3" descr="smoke 1st &amp; 2nd hand.jpg"/>
          <p:cNvPicPr>
            <a:picLocks noGrp="1" noChangeAspect="1"/>
          </p:cNvPicPr>
          <p:nvPr>
            <p:ph idx="1"/>
          </p:nvPr>
        </p:nvPicPr>
        <p:blipFill>
          <a:blip r:embed="rId2" cstate="email"/>
          <a:stretch>
            <a:fillRect/>
          </a:stretch>
        </p:blipFill>
        <p:spPr>
          <a:xfrm>
            <a:off x="1571604" y="1500174"/>
            <a:ext cx="6370665" cy="4777998"/>
          </a:xfrm>
          <a:prstGeom prst="rect">
            <a:avLst/>
          </a:prstGeom>
          <a:ln>
            <a:noFill/>
          </a:ln>
          <a:effectLst>
            <a:softEdge rad="112500"/>
          </a:effectLst>
        </p:spPr>
      </p:pic>
      <p:pic>
        <p:nvPicPr>
          <p:cNvPr id="5" name="Picture 4" descr="Non-smoking sign.jpg"/>
          <p:cNvPicPr>
            <a:picLocks noChangeAspect="1"/>
          </p:cNvPicPr>
          <p:nvPr/>
        </p:nvPicPr>
        <p:blipFill>
          <a:blip r:embed="rId3" cstate="email"/>
          <a:stretch>
            <a:fillRect/>
          </a:stretch>
        </p:blipFill>
        <p:spPr>
          <a:xfrm>
            <a:off x="5143504" y="1714488"/>
            <a:ext cx="864046" cy="8572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0" y="0"/>
            <a:ext cx="9144000" cy="1125538"/>
          </a:xfrm>
          <a:ln/>
        </p:spPr>
        <p:txBody>
          <a:bodyPr/>
          <a:lstStyle/>
          <a:p>
            <a:pPr>
              <a:lnSpc>
                <a:spcPct val="80000"/>
              </a:lnSpc>
            </a:pPr>
            <a:r>
              <a:rPr lang="th-TH" sz="5000">
                <a:latin typeface="Browallia New" pitchFamily="34" charset="-34"/>
                <a:cs typeface="Browallia New" pitchFamily="34" charset="-34"/>
              </a:rPr>
              <a:t>ควันมือสอง</a:t>
            </a:r>
            <a:r>
              <a:rPr lang="en-US" sz="5000">
                <a:latin typeface="Browallia New" pitchFamily="34" charset="-34"/>
                <a:cs typeface="Browallia New" pitchFamily="34" charset="-34"/>
              </a:rPr>
              <a:t> </a:t>
            </a:r>
            <a:r>
              <a:rPr lang="en-US" sz="5000">
                <a:latin typeface="Browallia New" pitchFamily="34" charset="-34"/>
              </a:rPr>
              <a:t>↑</a:t>
            </a:r>
            <a:r>
              <a:rPr lang="th-TH" sz="5000">
                <a:latin typeface="Browallia New" pitchFamily="34" charset="-34"/>
                <a:cs typeface="Browallia New" pitchFamily="34" charset="-34"/>
              </a:rPr>
              <a:t>ความเสี่ยง</a:t>
            </a:r>
            <a:br>
              <a:rPr lang="th-TH" sz="5000">
                <a:latin typeface="Browallia New" pitchFamily="34" charset="-34"/>
                <a:cs typeface="Browallia New" pitchFamily="34" charset="-34"/>
              </a:rPr>
            </a:br>
            <a:r>
              <a:rPr lang="th-TH" sz="5000">
                <a:latin typeface="Browallia New" pitchFamily="34" charset="-34"/>
                <a:cs typeface="Browallia New" pitchFamily="34" charset="-34"/>
              </a:rPr>
              <a:t>โรคหลอดเลือดหัวใจตีบ</a:t>
            </a:r>
            <a:endParaRPr lang="en-US" sz="5000">
              <a:latin typeface="Browallia New" pitchFamily="34" charset="-34"/>
              <a:cs typeface="Browallia New" pitchFamily="34" charset="-34"/>
            </a:endParaRPr>
          </a:p>
        </p:txBody>
      </p:sp>
      <p:sp>
        <p:nvSpPr>
          <p:cNvPr id="1460227" name="Text Box 3"/>
          <p:cNvSpPr txBox="1">
            <a:spLocks noChangeArrowheads="1"/>
          </p:cNvSpPr>
          <p:nvPr/>
        </p:nvSpPr>
        <p:spPr bwMode="auto">
          <a:xfrm>
            <a:off x="327025" y="5857892"/>
            <a:ext cx="8816975" cy="738664"/>
          </a:xfrm>
          <a:prstGeom prst="rect">
            <a:avLst/>
          </a:prstGeom>
          <a:noFill/>
          <a:ln w="9525">
            <a:noFill/>
            <a:miter lim="800000"/>
            <a:headEnd/>
            <a:tailEnd/>
          </a:ln>
          <a:effectLst/>
        </p:spPr>
        <p:txBody>
          <a:bodyPr lIns="0" tIns="0" rIns="0" bIns="0" anchor="b">
            <a:spAutoFit/>
          </a:bodyPr>
          <a:lstStyle/>
          <a:p>
            <a:r>
              <a:rPr lang="en-US" sz="1200" b="1" baseline="30000" dirty="0" err="1" smtClean="0">
                <a:effectLst>
                  <a:outerShdw blurRad="38100" dist="38100" dir="2700000" algn="tl">
                    <a:srgbClr val="C0C0C0"/>
                  </a:outerShdw>
                </a:effectLst>
              </a:rPr>
              <a:t>a</a:t>
            </a:r>
            <a:r>
              <a:rPr lang="en-US" sz="1200" b="1" dirty="0" err="1" smtClean="0">
                <a:effectLst>
                  <a:outerShdw blurRad="38100" dist="38100" dir="2700000" algn="tl">
                    <a:srgbClr val="C0C0C0"/>
                  </a:outerShdw>
                </a:effectLst>
              </a:rPr>
              <a:t>Light</a:t>
            </a:r>
            <a:r>
              <a:rPr lang="en-US" sz="1200" b="1" dirty="0" smtClean="0">
                <a:effectLst>
                  <a:outerShdw blurRad="38100" dist="38100" dir="2700000" algn="tl">
                    <a:srgbClr val="C0C0C0"/>
                  </a:outerShdw>
                </a:effectLst>
              </a:rPr>
              <a:t> </a:t>
            </a:r>
            <a:r>
              <a:rPr lang="en-US" sz="1200" b="1" dirty="0">
                <a:effectLst>
                  <a:outerShdw blurRad="38100" dist="38100" dir="2700000" algn="tl">
                    <a:srgbClr val="C0C0C0"/>
                  </a:outerShdw>
                </a:effectLst>
              </a:rPr>
              <a:t>active refers to men smoking 1-9 cigarettes a day.</a:t>
            </a:r>
            <a:r>
              <a:rPr lang="en-US" sz="1200" b="1" baseline="30000" dirty="0">
                <a:effectLst>
                  <a:outerShdw blurRad="38100" dist="38100" dir="2700000" algn="tl">
                    <a:srgbClr val="C0C0C0"/>
                  </a:outerShdw>
                </a:effectLst>
              </a:rPr>
              <a:t> </a:t>
            </a:r>
            <a:r>
              <a:rPr lang="en-US" sz="1200" b="1" baseline="30000" dirty="0" err="1">
                <a:effectLst>
                  <a:outerShdw blurRad="38100" dist="38100" dir="2700000" algn="tl">
                    <a:srgbClr val="C0C0C0"/>
                  </a:outerShdw>
                </a:effectLst>
              </a:rPr>
              <a:t>b</a:t>
            </a:r>
            <a:r>
              <a:rPr lang="en-US" sz="1200" b="1" dirty="0" err="1">
                <a:effectLst>
                  <a:outerShdw blurRad="38100" dist="38100" dir="2700000" algn="tl">
                    <a:srgbClr val="C0C0C0"/>
                  </a:outerShdw>
                </a:effectLst>
              </a:rPr>
              <a:t>Heavy</a:t>
            </a:r>
            <a:r>
              <a:rPr lang="en-US" sz="1200" b="1" dirty="0">
                <a:effectLst>
                  <a:outerShdw blurRad="38100" dist="38100" dir="2700000" algn="tl">
                    <a:srgbClr val="C0C0C0"/>
                  </a:outerShdw>
                </a:effectLst>
              </a:rPr>
              <a:t> passive refers to upper three quarters of </a:t>
            </a:r>
            <a:r>
              <a:rPr lang="en-US" sz="1200" b="1" dirty="0" err="1">
                <a:effectLst>
                  <a:outerShdw blurRad="38100" dist="38100" dir="2700000" algn="tl">
                    <a:srgbClr val="C0C0C0"/>
                  </a:outerShdw>
                </a:effectLst>
              </a:rPr>
              <a:t>cotinine</a:t>
            </a:r>
            <a:r>
              <a:rPr lang="en-US" sz="1200" b="1" dirty="0">
                <a:effectLst>
                  <a:outerShdw blurRad="38100" dist="38100" dir="2700000" algn="tl">
                    <a:srgbClr val="C0C0C0"/>
                  </a:outerShdw>
                </a:effectLst>
              </a:rPr>
              <a:t> concentration combined (0.8 to 14.0 </a:t>
            </a:r>
            <a:r>
              <a:rPr lang="en-US" sz="1200" b="1" dirty="0" err="1">
                <a:effectLst>
                  <a:outerShdw blurRad="38100" dist="38100" dir="2700000" algn="tl">
                    <a:srgbClr val="C0C0C0"/>
                  </a:outerShdw>
                </a:effectLst>
              </a:rPr>
              <a:t>ng</a:t>
            </a:r>
            <a:r>
              <a:rPr lang="en-US" sz="1200" b="1" dirty="0">
                <a:effectLst>
                  <a:outerShdw blurRad="38100" dist="38100" dir="2700000" algn="tl">
                    <a:srgbClr val="C0C0C0"/>
                  </a:outerShdw>
                </a:effectLst>
              </a:rPr>
              <a:t>/</a:t>
            </a:r>
            <a:r>
              <a:rPr lang="en-US" sz="1200" b="1" dirty="0" err="1">
                <a:effectLst>
                  <a:outerShdw blurRad="38100" dist="38100" dir="2700000" algn="tl">
                    <a:srgbClr val="C0C0C0"/>
                  </a:outerShdw>
                </a:effectLst>
              </a:rPr>
              <a:t>mL</a:t>
            </a:r>
            <a:r>
              <a:rPr lang="en-US" sz="1200" b="1" dirty="0">
                <a:effectLst>
                  <a:outerShdw blurRad="38100" dist="38100" dir="2700000" algn="tl">
                    <a:srgbClr val="C0C0C0"/>
                  </a:outerShdw>
                </a:effectLst>
              </a:rPr>
              <a:t>).</a:t>
            </a:r>
            <a:r>
              <a:rPr lang="en-US" sz="1200" b="1" baseline="30000" dirty="0">
                <a:effectLst>
                  <a:outerShdw blurRad="38100" dist="38100" dir="2700000" algn="tl">
                    <a:srgbClr val="C0C0C0"/>
                  </a:outerShdw>
                </a:effectLst>
              </a:rPr>
              <a:t> </a:t>
            </a:r>
            <a:r>
              <a:rPr lang="en-US" sz="1200" b="1" baseline="30000" dirty="0" err="1">
                <a:effectLst>
                  <a:outerShdw blurRad="38100" dist="38100" dir="2700000" algn="tl">
                    <a:srgbClr val="C0C0C0"/>
                  </a:outerShdw>
                </a:effectLst>
              </a:rPr>
              <a:t>c</a:t>
            </a:r>
            <a:r>
              <a:rPr lang="en-US" sz="1200" b="1" dirty="0" err="1">
                <a:effectLst>
                  <a:outerShdw blurRad="38100" dist="38100" dir="2700000" algn="tl">
                    <a:srgbClr val="C0C0C0"/>
                  </a:outerShdw>
                </a:effectLst>
              </a:rPr>
              <a:t>Light</a:t>
            </a:r>
            <a:r>
              <a:rPr lang="en-US" sz="1200" b="1" dirty="0">
                <a:effectLst>
                  <a:outerShdw blurRad="38100" dist="38100" dir="2700000" algn="tl">
                    <a:srgbClr val="C0C0C0"/>
                  </a:outerShdw>
                </a:effectLst>
              </a:rPr>
              <a:t> passive refers to lowest quarter of </a:t>
            </a:r>
            <a:r>
              <a:rPr lang="en-US" sz="1200" b="1" dirty="0" err="1">
                <a:effectLst>
                  <a:outerShdw blurRad="38100" dist="38100" dir="2700000" algn="tl">
                    <a:srgbClr val="C0C0C0"/>
                  </a:outerShdw>
                </a:effectLst>
              </a:rPr>
              <a:t>cotinine</a:t>
            </a:r>
            <a:r>
              <a:rPr lang="en-US" sz="1200" b="1" dirty="0">
                <a:effectLst>
                  <a:outerShdw blurRad="38100" dist="38100" dir="2700000" algn="tl">
                    <a:srgbClr val="C0C0C0"/>
                  </a:outerShdw>
                </a:effectLst>
              </a:rPr>
              <a:t> concentration among nonsmokers (0-0.07 </a:t>
            </a:r>
            <a:r>
              <a:rPr lang="en-US" sz="1200" b="1" dirty="0" err="1">
                <a:effectLst>
                  <a:outerShdw blurRad="38100" dist="38100" dir="2700000" algn="tl">
                    <a:srgbClr val="C0C0C0"/>
                  </a:outerShdw>
                </a:effectLst>
              </a:rPr>
              <a:t>ng</a:t>
            </a:r>
            <a:r>
              <a:rPr lang="en-US" sz="1200" b="1" dirty="0">
                <a:effectLst>
                  <a:outerShdw blurRad="38100" dist="38100" dir="2700000" algn="tl">
                    <a:srgbClr val="C0C0C0"/>
                  </a:outerShdw>
                </a:effectLst>
              </a:rPr>
              <a:t>/</a:t>
            </a:r>
            <a:r>
              <a:rPr lang="en-US" sz="1200" b="1" dirty="0" err="1">
                <a:effectLst>
                  <a:outerShdw blurRad="38100" dist="38100" dir="2700000" algn="tl">
                    <a:srgbClr val="C0C0C0"/>
                  </a:outerShdw>
                </a:effectLst>
              </a:rPr>
              <a:t>mL</a:t>
            </a:r>
            <a:r>
              <a:rPr lang="en-US" sz="1200" b="1" dirty="0">
                <a:effectLst>
                  <a:outerShdw blurRad="38100" dist="38100" dir="2700000" algn="tl">
                    <a:srgbClr val="C0C0C0"/>
                  </a:outerShdw>
                </a:effectLst>
              </a:rPr>
              <a:t>). </a:t>
            </a:r>
          </a:p>
          <a:p>
            <a:r>
              <a:rPr lang="en-US" sz="1200" b="1" dirty="0" err="1">
                <a:effectLst>
                  <a:outerShdw blurRad="38100" dist="38100" dir="2700000" algn="tl">
                    <a:srgbClr val="C0C0C0"/>
                  </a:outerShdw>
                </a:effectLst>
              </a:rPr>
              <a:t>Whincup</a:t>
            </a:r>
            <a:r>
              <a:rPr lang="en-US" sz="1200" b="1" dirty="0">
                <a:effectLst>
                  <a:outerShdw blurRad="38100" dist="38100" dir="2700000" algn="tl">
                    <a:srgbClr val="C0C0C0"/>
                  </a:outerShdw>
                </a:effectLst>
              </a:rPr>
              <a:t> et al. </a:t>
            </a:r>
            <a:r>
              <a:rPr lang="en-US" sz="1200" b="1" i="1" dirty="0">
                <a:effectLst>
                  <a:outerShdw blurRad="38100" dist="38100" dir="2700000" algn="tl">
                    <a:srgbClr val="C0C0C0"/>
                  </a:outerShdw>
                </a:effectLst>
              </a:rPr>
              <a:t>BMJ.</a:t>
            </a:r>
            <a:r>
              <a:rPr lang="en-US" sz="1200" b="1" dirty="0">
                <a:effectLst>
                  <a:outerShdw blurRad="38100" dist="38100" dir="2700000" algn="tl">
                    <a:srgbClr val="C0C0C0"/>
                  </a:outerShdw>
                </a:effectLst>
              </a:rPr>
              <a:t> 2004;329:200-205.</a:t>
            </a:r>
          </a:p>
        </p:txBody>
      </p:sp>
      <p:sp>
        <p:nvSpPr>
          <p:cNvPr id="1460228" name="Rectangle 4"/>
          <p:cNvSpPr>
            <a:spLocks noChangeArrowheads="1"/>
          </p:cNvSpPr>
          <p:nvPr/>
        </p:nvSpPr>
        <p:spPr bwMode="auto">
          <a:xfrm>
            <a:off x="468313" y="1196975"/>
            <a:ext cx="8424862" cy="614363"/>
          </a:xfrm>
          <a:prstGeom prst="rect">
            <a:avLst/>
          </a:prstGeom>
          <a:solidFill>
            <a:srgbClr val="CC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285750" indent="-285750">
              <a:lnSpc>
                <a:spcPct val="95000"/>
              </a:lnSpc>
              <a:spcBef>
                <a:spcPct val="15000"/>
              </a:spcBef>
              <a:buClr>
                <a:srgbClr val="FF9900"/>
              </a:buClr>
              <a:buSzPct val="125000"/>
              <a:buFont typeface="Wingdings" pitchFamily="2" charset="2"/>
              <a:buNone/>
            </a:pPr>
            <a:r>
              <a:rPr lang="th-TH" sz="3600" b="1">
                <a:solidFill>
                  <a:schemeClr val="bg1"/>
                </a:solidFill>
                <a:effectLst>
                  <a:outerShdw blurRad="38100" dist="38100" dir="2700000" algn="tl">
                    <a:srgbClr val="000000"/>
                  </a:outerShdw>
                </a:effectLst>
                <a:latin typeface="Browallia New" pitchFamily="34" charset="-34"/>
                <a:cs typeface="Browallia New" pitchFamily="34" charset="-34"/>
              </a:rPr>
              <a:t>การได้รับควันมือสองเพิ่มความเสี่ยงเกิดโรคหัวใจได้ถึง</a:t>
            </a:r>
            <a:r>
              <a:rPr lang="en-US" sz="3600" b="1">
                <a:solidFill>
                  <a:schemeClr val="bg1"/>
                </a:solidFill>
                <a:effectLst>
                  <a:outerShdw blurRad="38100" dist="38100" dir="2700000" algn="tl">
                    <a:srgbClr val="000000"/>
                  </a:outerShdw>
                </a:effectLst>
                <a:latin typeface="Browallia New" pitchFamily="34" charset="-34"/>
                <a:cs typeface="Browallia New" pitchFamily="34" charset="-34"/>
              </a:rPr>
              <a:t> 30%</a:t>
            </a:r>
          </a:p>
        </p:txBody>
      </p:sp>
      <p:sp>
        <p:nvSpPr>
          <p:cNvPr id="1460229" name="Freeform 5"/>
          <p:cNvSpPr>
            <a:spLocks/>
          </p:cNvSpPr>
          <p:nvPr/>
        </p:nvSpPr>
        <p:spPr bwMode="auto">
          <a:xfrm>
            <a:off x="1263650" y="2320925"/>
            <a:ext cx="6223000" cy="2295525"/>
          </a:xfrm>
          <a:custGeom>
            <a:avLst/>
            <a:gdLst/>
            <a:ahLst/>
            <a:cxnLst>
              <a:cxn ang="0">
                <a:pos x="58" y="1424"/>
              </a:cxn>
              <a:cxn ang="0">
                <a:pos x="256" y="1408"/>
              </a:cxn>
              <a:cxn ang="0">
                <a:pos x="312" y="1366"/>
              </a:cxn>
              <a:cxn ang="0">
                <a:pos x="410" y="1348"/>
              </a:cxn>
              <a:cxn ang="0">
                <a:pos x="580" y="1330"/>
              </a:cxn>
              <a:cxn ang="0">
                <a:pos x="624" y="1298"/>
              </a:cxn>
              <a:cxn ang="0">
                <a:pos x="724" y="1262"/>
              </a:cxn>
              <a:cxn ang="0">
                <a:pos x="768" y="1242"/>
              </a:cxn>
              <a:cxn ang="0">
                <a:pos x="814" y="1222"/>
              </a:cxn>
              <a:cxn ang="0">
                <a:pos x="860" y="1190"/>
              </a:cxn>
              <a:cxn ang="0">
                <a:pos x="952" y="1176"/>
              </a:cxn>
              <a:cxn ang="0">
                <a:pos x="1004" y="1158"/>
              </a:cxn>
              <a:cxn ang="0">
                <a:pos x="1102" y="1148"/>
              </a:cxn>
              <a:cxn ang="0">
                <a:pos x="1170" y="1116"/>
              </a:cxn>
              <a:cxn ang="0">
                <a:pos x="1242" y="1104"/>
              </a:cxn>
              <a:cxn ang="0">
                <a:pos x="1260" y="1064"/>
              </a:cxn>
              <a:cxn ang="0">
                <a:pos x="1360" y="1042"/>
              </a:cxn>
              <a:cxn ang="0">
                <a:pos x="1398" y="1008"/>
              </a:cxn>
              <a:cxn ang="0">
                <a:pos x="1532" y="984"/>
              </a:cxn>
              <a:cxn ang="0">
                <a:pos x="1594" y="952"/>
              </a:cxn>
              <a:cxn ang="0">
                <a:pos x="1634" y="916"/>
              </a:cxn>
              <a:cxn ang="0">
                <a:pos x="1676" y="888"/>
              </a:cxn>
              <a:cxn ang="0">
                <a:pos x="1706" y="832"/>
              </a:cxn>
              <a:cxn ang="0">
                <a:pos x="1774" y="808"/>
              </a:cxn>
              <a:cxn ang="0">
                <a:pos x="1824" y="780"/>
              </a:cxn>
              <a:cxn ang="0">
                <a:pos x="1850" y="748"/>
              </a:cxn>
              <a:cxn ang="0">
                <a:pos x="1972" y="726"/>
              </a:cxn>
              <a:cxn ang="0">
                <a:pos x="2046" y="704"/>
              </a:cxn>
              <a:cxn ang="0">
                <a:pos x="2132" y="686"/>
              </a:cxn>
              <a:cxn ang="0">
                <a:pos x="2152" y="654"/>
              </a:cxn>
              <a:cxn ang="0">
                <a:pos x="2294" y="638"/>
              </a:cxn>
              <a:cxn ang="0">
                <a:pos x="2348" y="606"/>
              </a:cxn>
              <a:cxn ang="0">
                <a:pos x="2438" y="592"/>
              </a:cxn>
              <a:cxn ang="0">
                <a:pos x="2498" y="544"/>
              </a:cxn>
              <a:cxn ang="0">
                <a:pos x="2624" y="530"/>
              </a:cxn>
              <a:cxn ang="0">
                <a:pos x="2678" y="486"/>
              </a:cxn>
              <a:cxn ang="0">
                <a:pos x="2778" y="466"/>
              </a:cxn>
              <a:cxn ang="0">
                <a:pos x="2848" y="444"/>
              </a:cxn>
              <a:cxn ang="0">
                <a:pos x="2944" y="424"/>
              </a:cxn>
              <a:cxn ang="0">
                <a:pos x="2998" y="388"/>
              </a:cxn>
              <a:cxn ang="0">
                <a:pos x="3056" y="360"/>
              </a:cxn>
              <a:cxn ang="0">
                <a:pos x="3214" y="354"/>
              </a:cxn>
              <a:cxn ang="0">
                <a:pos x="3262" y="308"/>
              </a:cxn>
              <a:cxn ang="0">
                <a:pos x="3332" y="296"/>
              </a:cxn>
              <a:cxn ang="0">
                <a:pos x="3368" y="274"/>
              </a:cxn>
              <a:cxn ang="0">
                <a:pos x="3452" y="254"/>
              </a:cxn>
              <a:cxn ang="0">
                <a:pos x="3480" y="224"/>
              </a:cxn>
              <a:cxn ang="0">
                <a:pos x="3554" y="198"/>
              </a:cxn>
              <a:cxn ang="0">
                <a:pos x="3592" y="168"/>
              </a:cxn>
              <a:cxn ang="0">
                <a:pos x="3674" y="156"/>
              </a:cxn>
              <a:cxn ang="0">
                <a:pos x="3718" y="138"/>
              </a:cxn>
              <a:cxn ang="0">
                <a:pos x="3776" y="122"/>
              </a:cxn>
              <a:cxn ang="0">
                <a:pos x="3804" y="90"/>
              </a:cxn>
              <a:cxn ang="0">
                <a:pos x="3874" y="56"/>
              </a:cxn>
              <a:cxn ang="0">
                <a:pos x="3920" y="0"/>
              </a:cxn>
            </a:cxnLst>
            <a:rect l="0" t="0" r="r" b="b"/>
            <a:pathLst>
              <a:path w="3920" h="1446">
                <a:moveTo>
                  <a:pt x="0" y="1444"/>
                </a:moveTo>
                <a:lnTo>
                  <a:pt x="58" y="1446"/>
                </a:lnTo>
                <a:lnTo>
                  <a:pt x="58" y="1424"/>
                </a:lnTo>
                <a:lnTo>
                  <a:pt x="142" y="1424"/>
                </a:lnTo>
                <a:lnTo>
                  <a:pt x="144" y="1406"/>
                </a:lnTo>
                <a:lnTo>
                  <a:pt x="256" y="1408"/>
                </a:lnTo>
                <a:lnTo>
                  <a:pt x="256" y="1396"/>
                </a:lnTo>
                <a:lnTo>
                  <a:pt x="306" y="1392"/>
                </a:lnTo>
                <a:lnTo>
                  <a:pt x="312" y="1366"/>
                </a:lnTo>
                <a:lnTo>
                  <a:pt x="354" y="1370"/>
                </a:lnTo>
                <a:lnTo>
                  <a:pt x="350" y="1348"/>
                </a:lnTo>
                <a:lnTo>
                  <a:pt x="410" y="1348"/>
                </a:lnTo>
                <a:lnTo>
                  <a:pt x="412" y="1336"/>
                </a:lnTo>
                <a:lnTo>
                  <a:pt x="534" y="1336"/>
                </a:lnTo>
                <a:lnTo>
                  <a:pt x="580" y="1330"/>
                </a:lnTo>
                <a:lnTo>
                  <a:pt x="578" y="1312"/>
                </a:lnTo>
                <a:lnTo>
                  <a:pt x="622" y="1306"/>
                </a:lnTo>
                <a:lnTo>
                  <a:pt x="624" y="1298"/>
                </a:lnTo>
                <a:lnTo>
                  <a:pt x="714" y="1298"/>
                </a:lnTo>
                <a:lnTo>
                  <a:pt x="708" y="1262"/>
                </a:lnTo>
                <a:lnTo>
                  <a:pt x="724" y="1262"/>
                </a:lnTo>
                <a:lnTo>
                  <a:pt x="720" y="1256"/>
                </a:lnTo>
                <a:lnTo>
                  <a:pt x="764" y="1256"/>
                </a:lnTo>
                <a:lnTo>
                  <a:pt x="768" y="1242"/>
                </a:lnTo>
                <a:lnTo>
                  <a:pt x="802" y="1244"/>
                </a:lnTo>
                <a:lnTo>
                  <a:pt x="804" y="1220"/>
                </a:lnTo>
                <a:lnTo>
                  <a:pt x="814" y="1222"/>
                </a:lnTo>
                <a:lnTo>
                  <a:pt x="818" y="1210"/>
                </a:lnTo>
                <a:lnTo>
                  <a:pt x="864" y="1212"/>
                </a:lnTo>
                <a:lnTo>
                  <a:pt x="860" y="1190"/>
                </a:lnTo>
                <a:lnTo>
                  <a:pt x="908" y="1188"/>
                </a:lnTo>
                <a:lnTo>
                  <a:pt x="908" y="1174"/>
                </a:lnTo>
                <a:lnTo>
                  <a:pt x="952" y="1176"/>
                </a:lnTo>
                <a:lnTo>
                  <a:pt x="956" y="1164"/>
                </a:lnTo>
                <a:lnTo>
                  <a:pt x="992" y="1168"/>
                </a:lnTo>
                <a:lnTo>
                  <a:pt x="1004" y="1158"/>
                </a:lnTo>
                <a:lnTo>
                  <a:pt x="1078" y="1156"/>
                </a:lnTo>
                <a:lnTo>
                  <a:pt x="1076" y="1146"/>
                </a:lnTo>
                <a:lnTo>
                  <a:pt x="1102" y="1148"/>
                </a:lnTo>
                <a:lnTo>
                  <a:pt x="1106" y="1136"/>
                </a:lnTo>
                <a:lnTo>
                  <a:pt x="1168" y="1136"/>
                </a:lnTo>
                <a:lnTo>
                  <a:pt x="1170" y="1116"/>
                </a:lnTo>
                <a:lnTo>
                  <a:pt x="1216" y="1114"/>
                </a:lnTo>
                <a:lnTo>
                  <a:pt x="1220" y="1104"/>
                </a:lnTo>
                <a:lnTo>
                  <a:pt x="1242" y="1104"/>
                </a:lnTo>
                <a:lnTo>
                  <a:pt x="1244" y="1082"/>
                </a:lnTo>
                <a:lnTo>
                  <a:pt x="1260" y="1086"/>
                </a:lnTo>
                <a:lnTo>
                  <a:pt x="1260" y="1064"/>
                </a:lnTo>
                <a:lnTo>
                  <a:pt x="1326" y="1060"/>
                </a:lnTo>
                <a:lnTo>
                  <a:pt x="1328" y="1040"/>
                </a:lnTo>
                <a:lnTo>
                  <a:pt x="1360" y="1042"/>
                </a:lnTo>
                <a:lnTo>
                  <a:pt x="1362" y="1030"/>
                </a:lnTo>
                <a:lnTo>
                  <a:pt x="1396" y="1028"/>
                </a:lnTo>
                <a:lnTo>
                  <a:pt x="1398" y="1008"/>
                </a:lnTo>
                <a:lnTo>
                  <a:pt x="1462" y="1002"/>
                </a:lnTo>
                <a:lnTo>
                  <a:pt x="1468" y="984"/>
                </a:lnTo>
                <a:lnTo>
                  <a:pt x="1532" y="984"/>
                </a:lnTo>
                <a:lnTo>
                  <a:pt x="1536" y="964"/>
                </a:lnTo>
                <a:lnTo>
                  <a:pt x="1552" y="952"/>
                </a:lnTo>
                <a:lnTo>
                  <a:pt x="1594" y="952"/>
                </a:lnTo>
                <a:lnTo>
                  <a:pt x="1594" y="930"/>
                </a:lnTo>
                <a:lnTo>
                  <a:pt x="1630" y="930"/>
                </a:lnTo>
                <a:lnTo>
                  <a:pt x="1634" y="916"/>
                </a:lnTo>
                <a:lnTo>
                  <a:pt x="1634" y="902"/>
                </a:lnTo>
                <a:lnTo>
                  <a:pt x="1666" y="902"/>
                </a:lnTo>
                <a:lnTo>
                  <a:pt x="1676" y="888"/>
                </a:lnTo>
                <a:lnTo>
                  <a:pt x="1678" y="870"/>
                </a:lnTo>
                <a:lnTo>
                  <a:pt x="1708" y="870"/>
                </a:lnTo>
                <a:lnTo>
                  <a:pt x="1706" y="832"/>
                </a:lnTo>
                <a:lnTo>
                  <a:pt x="1738" y="832"/>
                </a:lnTo>
                <a:lnTo>
                  <a:pt x="1734" y="814"/>
                </a:lnTo>
                <a:lnTo>
                  <a:pt x="1774" y="808"/>
                </a:lnTo>
                <a:lnTo>
                  <a:pt x="1774" y="792"/>
                </a:lnTo>
                <a:lnTo>
                  <a:pt x="1794" y="780"/>
                </a:lnTo>
                <a:lnTo>
                  <a:pt x="1824" y="780"/>
                </a:lnTo>
                <a:lnTo>
                  <a:pt x="1822" y="760"/>
                </a:lnTo>
                <a:lnTo>
                  <a:pt x="1846" y="760"/>
                </a:lnTo>
                <a:lnTo>
                  <a:pt x="1850" y="748"/>
                </a:lnTo>
                <a:lnTo>
                  <a:pt x="1934" y="744"/>
                </a:lnTo>
                <a:lnTo>
                  <a:pt x="1930" y="726"/>
                </a:lnTo>
                <a:lnTo>
                  <a:pt x="1972" y="726"/>
                </a:lnTo>
                <a:lnTo>
                  <a:pt x="1976" y="716"/>
                </a:lnTo>
                <a:lnTo>
                  <a:pt x="2046" y="714"/>
                </a:lnTo>
                <a:lnTo>
                  <a:pt x="2046" y="704"/>
                </a:lnTo>
                <a:lnTo>
                  <a:pt x="2084" y="708"/>
                </a:lnTo>
                <a:lnTo>
                  <a:pt x="2092" y="686"/>
                </a:lnTo>
                <a:lnTo>
                  <a:pt x="2132" y="686"/>
                </a:lnTo>
                <a:lnTo>
                  <a:pt x="2140" y="670"/>
                </a:lnTo>
                <a:lnTo>
                  <a:pt x="2156" y="670"/>
                </a:lnTo>
                <a:lnTo>
                  <a:pt x="2152" y="654"/>
                </a:lnTo>
                <a:lnTo>
                  <a:pt x="2214" y="652"/>
                </a:lnTo>
                <a:lnTo>
                  <a:pt x="2218" y="642"/>
                </a:lnTo>
                <a:lnTo>
                  <a:pt x="2294" y="638"/>
                </a:lnTo>
                <a:lnTo>
                  <a:pt x="2296" y="620"/>
                </a:lnTo>
                <a:lnTo>
                  <a:pt x="2346" y="618"/>
                </a:lnTo>
                <a:lnTo>
                  <a:pt x="2348" y="606"/>
                </a:lnTo>
                <a:lnTo>
                  <a:pt x="2396" y="606"/>
                </a:lnTo>
                <a:lnTo>
                  <a:pt x="2402" y="594"/>
                </a:lnTo>
                <a:lnTo>
                  <a:pt x="2438" y="592"/>
                </a:lnTo>
                <a:lnTo>
                  <a:pt x="2444" y="564"/>
                </a:lnTo>
                <a:lnTo>
                  <a:pt x="2496" y="566"/>
                </a:lnTo>
                <a:lnTo>
                  <a:pt x="2498" y="544"/>
                </a:lnTo>
                <a:lnTo>
                  <a:pt x="2542" y="544"/>
                </a:lnTo>
                <a:lnTo>
                  <a:pt x="2544" y="530"/>
                </a:lnTo>
                <a:lnTo>
                  <a:pt x="2624" y="530"/>
                </a:lnTo>
                <a:lnTo>
                  <a:pt x="2626" y="514"/>
                </a:lnTo>
                <a:lnTo>
                  <a:pt x="2678" y="514"/>
                </a:lnTo>
                <a:lnTo>
                  <a:pt x="2678" y="486"/>
                </a:lnTo>
                <a:lnTo>
                  <a:pt x="2710" y="492"/>
                </a:lnTo>
                <a:lnTo>
                  <a:pt x="2706" y="470"/>
                </a:lnTo>
                <a:lnTo>
                  <a:pt x="2778" y="466"/>
                </a:lnTo>
                <a:lnTo>
                  <a:pt x="2782" y="456"/>
                </a:lnTo>
                <a:lnTo>
                  <a:pt x="2848" y="456"/>
                </a:lnTo>
                <a:lnTo>
                  <a:pt x="2848" y="444"/>
                </a:lnTo>
                <a:lnTo>
                  <a:pt x="2906" y="444"/>
                </a:lnTo>
                <a:lnTo>
                  <a:pt x="2904" y="422"/>
                </a:lnTo>
                <a:lnTo>
                  <a:pt x="2944" y="424"/>
                </a:lnTo>
                <a:lnTo>
                  <a:pt x="2934" y="402"/>
                </a:lnTo>
                <a:lnTo>
                  <a:pt x="2960" y="392"/>
                </a:lnTo>
                <a:lnTo>
                  <a:pt x="2998" y="388"/>
                </a:lnTo>
                <a:lnTo>
                  <a:pt x="2998" y="372"/>
                </a:lnTo>
                <a:lnTo>
                  <a:pt x="3054" y="370"/>
                </a:lnTo>
                <a:lnTo>
                  <a:pt x="3056" y="360"/>
                </a:lnTo>
                <a:lnTo>
                  <a:pt x="3152" y="360"/>
                </a:lnTo>
                <a:lnTo>
                  <a:pt x="3156" y="352"/>
                </a:lnTo>
                <a:lnTo>
                  <a:pt x="3214" y="354"/>
                </a:lnTo>
                <a:lnTo>
                  <a:pt x="3212" y="330"/>
                </a:lnTo>
                <a:lnTo>
                  <a:pt x="3256" y="330"/>
                </a:lnTo>
                <a:lnTo>
                  <a:pt x="3262" y="308"/>
                </a:lnTo>
                <a:lnTo>
                  <a:pt x="3302" y="308"/>
                </a:lnTo>
                <a:lnTo>
                  <a:pt x="3302" y="298"/>
                </a:lnTo>
                <a:lnTo>
                  <a:pt x="3332" y="296"/>
                </a:lnTo>
                <a:lnTo>
                  <a:pt x="3330" y="288"/>
                </a:lnTo>
                <a:lnTo>
                  <a:pt x="3368" y="286"/>
                </a:lnTo>
                <a:lnTo>
                  <a:pt x="3368" y="274"/>
                </a:lnTo>
                <a:lnTo>
                  <a:pt x="3430" y="274"/>
                </a:lnTo>
                <a:lnTo>
                  <a:pt x="3424" y="256"/>
                </a:lnTo>
                <a:lnTo>
                  <a:pt x="3452" y="254"/>
                </a:lnTo>
                <a:lnTo>
                  <a:pt x="3458" y="242"/>
                </a:lnTo>
                <a:lnTo>
                  <a:pt x="3478" y="240"/>
                </a:lnTo>
                <a:lnTo>
                  <a:pt x="3480" y="224"/>
                </a:lnTo>
                <a:lnTo>
                  <a:pt x="3526" y="222"/>
                </a:lnTo>
                <a:lnTo>
                  <a:pt x="3520" y="200"/>
                </a:lnTo>
                <a:lnTo>
                  <a:pt x="3554" y="198"/>
                </a:lnTo>
                <a:lnTo>
                  <a:pt x="3552" y="192"/>
                </a:lnTo>
                <a:lnTo>
                  <a:pt x="3592" y="188"/>
                </a:lnTo>
                <a:lnTo>
                  <a:pt x="3592" y="168"/>
                </a:lnTo>
                <a:lnTo>
                  <a:pt x="3632" y="166"/>
                </a:lnTo>
                <a:lnTo>
                  <a:pt x="3632" y="156"/>
                </a:lnTo>
                <a:lnTo>
                  <a:pt x="3674" y="156"/>
                </a:lnTo>
                <a:lnTo>
                  <a:pt x="3676" y="146"/>
                </a:lnTo>
                <a:lnTo>
                  <a:pt x="3716" y="148"/>
                </a:lnTo>
                <a:lnTo>
                  <a:pt x="3718" y="138"/>
                </a:lnTo>
                <a:lnTo>
                  <a:pt x="3752" y="136"/>
                </a:lnTo>
                <a:lnTo>
                  <a:pt x="3764" y="128"/>
                </a:lnTo>
                <a:lnTo>
                  <a:pt x="3776" y="122"/>
                </a:lnTo>
                <a:lnTo>
                  <a:pt x="3774" y="104"/>
                </a:lnTo>
                <a:lnTo>
                  <a:pt x="3802" y="110"/>
                </a:lnTo>
                <a:lnTo>
                  <a:pt x="3804" y="90"/>
                </a:lnTo>
                <a:lnTo>
                  <a:pt x="3860" y="92"/>
                </a:lnTo>
                <a:lnTo>
                  <a:pt x="3860" y="68"/>
                </a:lnTo>
                <a:lnTo>
                  <a:pt x="3874" y="56"/>
                </a:lnTo>
                <a:lnTo>
                  <a:pt x="3900" y="60"/>
                </a:lnTo>
                <a:lnTo>
                  <a:pt x="3902" y="2"/>
                </a:lnTo>
                <a:lnTo>
                  <a:pt x="3920" y="0"/>
                </a:lnTo>
              </a:path>
            </a:pathLst>
          </a:custGeom>
          <a:noFill/>
          <a:ln w="38100" cap="flat" cmpd="sng">
            <a:solidFill>
              <a:srgbClr val="FF9933"/>
            </a:solidFill>
            <a:prstDash val="solid"/>
            <a:round/>
            <a:headEnd type="none" w="med" len="med"/>
            <a:tailEnd type="none" w="med" len="med"/>
          </a:ln>
          <a:effectLst/>
        </p:spPr>
        <p:txBody>
          <a:bodyPr/>
          <a:lstStyle/>
          <a:p>
            <a:endParaRPr lang="th-TH"/>
          </a:p>
        </p:txBody>
      </p:sp>
      <p:sp>
        <p:nvSpPr>
          <p:cNvPr id="1460230" name="Freeform 6"/>
          <p:cNvSpPr>
            <a:spLocks/>
          </p:cNvSpPr>
          <p:nvPr/>
        </p:nvSpPr>
        <p:spPr bwMode="auto">
          <a:xfrm>
            <a:off x="1241425" y="2166938"/>
            <a:ext cx="6240463" cy="2452687"/>
          </a:xfrm>
          <a:custGeom>
            <a:avLst/>
            <a:gdLst/>
            <a:ahLst/>
            <a:cxnLst>
              <a:cxn ang="0">
                <a:pos x="68" y="1545"/>
              </a:cxn>
              <a:cxn ang="0">
                <a:pos x="156" y="1521"/>
              </a:cxn>
              <a:cxn ang="0">
                <a:pos x="332" y="1497"/>
              </a:cxn>
              <a:cxn ang="0">
                <a:pos x="392" y="1465"/>
              </a:cxn>
              <a:cxn ang="0">
                <a:pos x="676" y="1429"/>
              </a:cxn>
              <a:cxn ang="0">
                <a:pos x="700" y="1333"/>
              </a:cxn>
              <a:cxn ang="0">
                <a:pos x="964" y="1297"/>
              </a:cxn>
              <a:cxn ang="0">
                <a:pos x="1028" y="1253"/>
              </a:cxn>
              <a:cxn ang="0">
                <a:pos x="1067" y="1205"/>
              </a:cxn>
              <a:cxn ang="0">
                <a:pos x="1272" y="1155"/>
              </a:cxn>
              <a:cxn ang="0">
                <a:pos x="1304" y="1121"/>
              </a:cxn>
              <a:cxn ang="0">
                <a:pos x="1760" y="1081"/>
              </a:cxn>
              <a:cxn ang="0">
                <a:pos x="1819" y="1026"/>
              </a:cxn>
              <a:cxn ang="0">
                <a:pos x="1846" y="984"/>
              </a:cxn>
              <a:cxn ang="0">
                <a:pos x="1927" y="945"/>
              </a:cxn>
              <a:cxn ang="0">
                <a:pos x="2029" y="891"/>
              </a:cxn>
              <a:cxn ang="0">
                <a:pos x="2101" y="804"/>
              </a:cxn>
              <a:cxn ang="0">
                <a:pos x="2137" y="765"/>
              </a:cxn>
              <a:cxn ang="0">
                <a:pos x="2179" y="714"/>
              </a:cxn>
              <a:cxn ang="0">
                <a:pos x="2224" y="675"/>
              </a:cxn>
              <a:cxn ang="0">
                <a:pos x="2281" y="627"/>
              </a:cxn>
              <a:cxn ang="0">
                <a:pos x="2695" y="573"/>
              </a:cxn>
              <a:cxn ang="0">
                <a:pos x="2791" y="534"/>
              </a:cxn>
              <a:cxn ang="0">
                <a:pos x="2974" y="495"/>
              </a:cxn>
              <a:cxn ang="0">
                <a:pos x="3106" y="447"/>
              </a:cxn>
              <a:cxn ang="0">
                <a:pos x="3139" y="396"/>
              </a:cxn>
              <a:cxn ang="0">
                <a:pos x="3178" y="300"/>
              </a:cxn>
              <a:cxn ang="0">
                <a:pos x="3367" y="249"/>
              </a:cxn>
              <a:cxn ang="0">
                <a:pos x="3490" y="204"/>
              </a:cxn>
              <a:cxn ang="0">
                <a:pos x="3640" y="153"/>
              </a:cxn>
              <a:cxn ang="0">
                <a:pos x="3664" y="99"/>
              </a:cxn>
              <a:cxn ang="0">
                <a:pos x="3802" y="54"/>
              </a:cxn>
              <a:cxn ang="0">
                <a:pos x="3931" y="0"/>
              </a:cxn>
            </a:cxnLst>
            <a:rect l="0" t="0" r="r" b="b"/>
            <a:pathLst>
              <a:path w="3931" h="1545">
                <a:moveTo>
                  <a:pt x="0" y="1541"/>
                </a:moveTo>
                <a:lnTo>
                  <a:pt x="68" y="1545"/>
                </a:lnTo>
                <a:lnTo>
                  <a:pt x="68" y="1521"/>
                </a:lnTo>
                <a:lnTo>
                  <a:pt x="156" y="1521"/>
                </a:lnTo>
                <a:lnTo>
                  <a:pt x="156" y="1497"/>
                </a:lnTo>
                <a:lnTo>
                  <a:pt x="332" y="1497"/>
                </a:lnTo>
                <a:lnTo>
                  <a:pt x="332" y="1465"/>
                </a:lnTo>
                <a:lnTo>
                  <a:pt x="392" y="1465"/>
                </a:lnTo>
                <a:lnTo>
                  <a:pt x="392" y="1429"/>
                </a:lnTo>
                <a:lnTo>
                  <a:pt x="676" y="1429"/>
                </a:lnTo>
                <a:lnTo>
                  <a:pt x="676" y="1333"/>
                </a:lnTo>
                <a:lnTo>
                  <a:pt x="700" y="1333"/>
                </a:lnTo>
                <a:lnTo>
                  <a:pt x="700" y="1297"/>
                </a:lnTo>
                <a:lnTo>
                  <a:pt x="964" y="1297"/>
                </a:lnTo>
                <a:lnTo>
                  <a:pt x="964" y="1253"/>
                </a:lnTo>
                <a:lnTo>
                  <a:pt x="1028" y="1253"/>
                </a:lnTo>
                <a:lnTo>
                  <a:pt x="1036" y="1223"/>
                </a:lnTo>
                <a:lnTo>
                  <a:pt x="1067" y="1205"/>
                </a:lnTo>
                <a:lnTo>
                  <a:pt x="1096" y="1155"/>
                </a:lnTo>
                <a:lnTo>
                  <a:pt x="1272" y="1155"/>
                </a:lnTo>
                <a:lnTo>
                  <a:pt x="1272" y="1121"/>
                </a:lnTo>
                <a:lnTo>
                  <a:pt x="1304" y="1121"/>
                </a:lnTo>
                <a:lnTo>
                  <a:pt x="1304" y="1081"/>
                </a:lnTo>
                <a:lnTo>
                  <a:pt x="1760" y="1081"/>
                </a:lnTo>
                <a:lnTo>
                  <a:pt x="1759" y="1032"/>
                </a:lnTo>
                <a:lnTo>
                  <a:pt x="1819" y="1026"/>
                </a:lnTo>
                <a:lnTo>
                  <a:pt x="1819" y="990"/>
                </a:lnTo>
                <a:lnTo>
                  <a:pt x="1846" y="984"/>
                </a:lnTo>
                <a:lnTo>
                  <a:pt x="1849" y="951"/>
                </a:lnTo>
                <a:lnTo>
                  <a:pt x="1927" y="945"/>
                </a:lnTo>
                <a:lnTo>
                  <a:pt x="1933" y="900"/>
                </a:lnTo>
                <a:lnTo>
                  <a:pt x="2029" y="891"/>
                </a:lnTo>
                <a:lnTo>
                  <a:pt x="2032" y="822"/>
                </a:lnTo>
                <a:lnTo>
                  <a:pt x="2101" y="804"/>
                </a:lnTo>
                <a:lnTo>
                  <a:pt x="2101" y="768"/>
                </a:lnTo>
                <a:lnTo>
                  <a:pt x="2137" y="765"/>
                </a:lnTo>
                <a:lnTo>
                  <a:pt x="2131" y="720"/>
                </a:lnTo>
                <a:lnTo>
                  <a:pt x="2179" y="714"/>
                </a:lnTo>
                <a:lnTo>
                  <a:pt x="2185" y="678"/>
                </a:lnTo>
                <a:lnTo>
                  <a:pt x="2224" y="675"/>
                </a:lnTo>
                <a:lnTo>
                  <a:pt x="2224" y="630"/>
                </a:lnTo>
                <a:lnTo>
                  <a:pt x="2281" y="627"/>
                </a:lnTo>
                <a:lnTo>
                  <a:pt x="2281" y="576"/>
                </a:lnTo>
                <a:lnTo>
                  <a:pt x="2695" y="573"/>
                </a:lnTo>
                <a:lnTo>
                  <a:pt x="2704" y="540"/>
                </a:lnTo>
                <a:lnTo>
                  <a:pt x="2791" y="534"/>
                </a:lnTo>
                <a:lnTo>
                  <a:pt x="2794" y="498"/>
                </a:lnTo>
                <a:lnTo>
                  <a:pt x="2974" y="495"/>
                </a:lnTo>
                <a:lnTo>
                  <a:pt x="2974" y="447"/>
                </a:lnTo>
                <a:lnTo>
                  <a:pt x="3106" y="447"/>
                </a:lnTo>
                <a:lnTo>
                  <a:pt x="3103" y="402"/>
                </a:lnTo>
                <a:lnTo>
                  <a:pt x="3139" y="396"/>
                </a:lnTo>
                <a:lnTo>
                  <a:pt x="3139" y="306"/>
                </a:lnTo>
                <a:lnTo>
                  <a:pt x="3178" y="300"/>
                </a:lnTo>
                <a:lnTo>
                  <a:pt x="3181" y="255"/>
                </a:lnTo>
                <a:lnTo>
                  <a:pt x="3367" y="249"/>
                </a:lnTo>
                <a:lnTo>
                  <a:pt x="3367" y="210"/>
                </a:lnTo>
                <a:lnTo>
                  <a:pt x="3490" y="204"/>
                </a:lnTo>
                <a:lnTo>
                  <a:pt x="3490" y="162"/>
                </a:lnTo>
                <a:lnTo>
                  <a:pt x="3640" y="153"/>
                </a:lnTo>
                <a:lnTo>
                  <a:pt x="3640" y="99"/>
                </a:lnTo>
                <a:lnTo>
                  <a:pt x="3664" y="99"/>
                </a:lnTo>
                <a:lnTo>
                  <a:pt x="3667" y="57"/>
                </a:lnTo>
                <a:lnTo>
                  <a:pt x="3802" y="54"/>
                </a:lnTo>
                <a:lnTo>
                  <a:pt x="3805" y="0"/>
                </a:lnTo>
                <a:lnTo>
                  <a:pt x="3931" y="0"/>
                </a:lnTo>
              </a:path>
            </a:pathLst>
          </a:custGeom>
          <a:noFill/>
          <a:ln w="38100" cap="flat" cmpd="sng">
            <a:solidFill>
              <a:srgbClr val="CC0000"/>
            </a:solidFill>
            <a:prstDash val="solid"/>
            <a:round/>
            <a:headEnd type="none" w="med" len="med"/>
            <a:tailEnd type="none" w="med" len="med"/>
          </a:ln>
          <a:effectLst/>
        </p:spPr>
        <p:txBody>
          <a:bodyPr/>
          <a:lstStyle/>
          <a:p>
            <a:endParaRPr lang="th-TH"/>
          </a:p>
        </p:txBody>
      </p:sp>
      <p:sp>
        <p:nvSpPr>
          <p:cNvPr id="1460231" name="Text Box 7"/>
          <p:cNvSpPr txBox="1">
            <a:spLocks noChangeArrowheads="1"/>
          </p:cNvSpPr>
          <p:nvPr/>
        </p:nvSpPr>
        <p:spPr bwMode="auto">
          <a:xfrm>
            <a:off x="2952750" y="5130800"/>
            <a:ext cx="2667000" cy="369332"/>
          </a:xfrm>
          <a:prstGeom prst="rect">
            <a:avLst/>
          </a:prstGeom>
          <a:noFill/>
          <a:ln w="9525">
            <a:noFill/>
            <a:miter lim="800000"/>
            <a:headEnd/>
            <a:tailEnd/>
          </a:ln>
          <a:effectLst/>
        </p:spPr>
        <p:txBody>
          <a:bodyPr lIns="0" tIns="0" rIns="0" bIns="0">
            <a:spAutoFit/>
          </a:bodyPr>
          <a:lstStyle/>
          <a:p>
            <a:pPr algn="ctr">
              <a:spcBef>
                <a:spcPct val="50000"/>
              </a:spcBef>
            </a:pPr>
            <a:r>
              <a:rPr lang="th-TH" sz="2400" b="1" dirty="0">
                <a:effectLst>
                  <a:outerShdw blurRad="38100" dist="38100" dir="2700000" algn="tl">
                    <a:srgbClr val="000000">
                      <a:alpha val="43137"/>
                    </a:srgbClr>
                  </a:outerShdw>
                </a:effectLst>
                <a:latin typeface="Browallia New" pitchFamily="34" charset="-34"/>
                <a:cs typeface="Browallia New" pitchFamily="34" charset="-34"/>
              </a:rPr>
              <a:t>จำนวนปีที่ติดตาม</a:t>
            </a:r>
            <a:endParaRPr lang="en-US" sz="2400" b="1" dirty="0">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1460232" name="Text Box 8"/>
          <p:cNvSpPr txBox="1">
            <a:spLocks noChangeArrowheads="1"/>
          </p:cNvSpPr>
          <p:nvPr/>
        </p:nvSpPr>
        <p:spPr bwMode="auto">
          <a:xfrm rot="16200000">
            <a:off x="-1117599" y="3109912"/>
            <a:ext cx="3124200" cy="365125"/>
          </a:xfrm>
          <a:prstGeom prst="rect">
            <a:avLst/>
          </a:prstGeom>
          <a:noFill/>
          <a:ln w="9525">
            <a:noFill/>
            <a:miter lim="800000"/>
            <a:headEnd/>
            <a:tailEnd/>
          </a:ln>
          <a:effectLst/>
        </p:spPr>
        <p:txBody>
          <a:bodyPr lIns="0" tIns="0" rIns="0" bIns="0">
            <a:spAutoFit/>
          </a:bodyPr>
          <a:lstStyle/>
          <a:p>
            <a:pPr algn="ctr">
              <a:spcBef>
                <a:spcPct val="50000"/>
              </a:spcBef>
            </a:pPr>
            <a:r>
              <a:rPr lang="th-TH" sz="2400" b="1">
                <a:latin typeface="Browallia New" pitchFamily="34" charset="-34"/>
                <a:cs typeface="Browallia New" pitchFamily="34" charset="-34"/>
              </a:rPr>
              <a:t>สัดส่วนการเกิดโรคหัวใจตีบ</a:t>
            </a:r>
            <a:endParaRPr lang="en-US" sz="2400" b="1">
              <a:latin typeface="Browallia New" pitchFamily="34" charset="-34"/>
              <a:cs typeface="Browallia New" pitchFamily="34" charset="-34"/>
            </a:endParaRPr>
          </a:p>
        </p:txBody>
      </p:sp>
      <p:sp>
        <p:nvSpPr>
          <p:cNvPr id="1460233" name="Line 9"/>
          <p:cNvSpPr>
            <a:spLocks noChangeShapeType="1"/>
          </p:cNvSpPr>
          <p:nvPr/>
        </p:nvSpPr>
        <p:spPr bwMode="auto">
          <a:xfrm>
            <a:off x="1247775" y="1976438"/>
            <a:ext cx="0" cy="2679700"/>
          </a:xfrm>
          <a:prstGeom prst="line">
            <a:avLst/>
          </a:prstGeom>
          <a:noFill/>
          <a:ln w="28575">
            <a:solidFill>
              <a:schemeClr val="tx1"/>
            </a:solidFill>
            <a:round/>
            <a:headEnd/>
            <a:tailEnd/>
          </a:ln>
          <a:effectLst/>
        </p:spPr>
        <p:txBody>
          <a:bodyPr/>
          <a:lstStyle/>
          <a:p>
            <a:endParaRPr lang="th-TH"/>
          </a:p>
        </p:txBody>
      </p:sp>
      <p:sp>
        <p:nvSpPr>
          <p:cNvPr id="1460234" name="Line 10"/>
          <p:cNvSpPr>
            <a:spLocks noChangeShapeType="1"/>
          </p:cNvSpPr>
          <p:nvPr/>
        </p:nvSpPr>
        <p:spPr bwMode="auto">
          <a:xfrm>
            <a:off x="1247775" y="4643438"/>
            <a:ext cx="6400800" cy="0"/>
          </a:xfrm>
          <a:prstGeom prst="line">
            <a:avLst/>
          </a:prstGeom>
          <a:noFill/>
          <a:ln w="28575">
            <a:solidFill>
              <a:schemeClr val="tx1"/>
            </a:solidFill>
            <a:round/>
            <a:headEnd/>
            <a:tailEnd/>
          </a:ln>
          <a:effectLst/>
        </p:spPr>
        <p:txBody>
          <a:bodyPr/>
          <a:lstStyle/>
          <a:p>
            <a:endParaRPr lang="th-TH"/>
          </a:p>
        </p:txBody>
      </p:sp>
      <p:grpSp>
        <p:nvGrpSpPr>
          <p:cNvPr id="2" name="Group 11"/>
          <p:cNvGrpSpPr>
            <a:grpSpLocks/>
          </p:cNvGrpSpPr>
          <p:nvPr/>
        </p:nvGrpSpPr>
        <p:grpSpPr bwMode="auto">
          <a:xfrm>
            <a:off x="1133475" y="4795838"/>
            <a:ext cx="6654800" cy="274637"/>
            <a:chOff x="948" y="2811"/>
            <a:chExt cx="4192" cy="173"/>
          </a:xfrm>
        </p:grpSpPr>
        <p:sp>
          <p:nvSpPr>
            <p:cNvPr id="1460236" name="Text Box 12"/>
            <p:cNvSpPr txBox="1">
              <a:spLocks noChangeArrowheads="1"/>
            </p:cNvSpPr>
            <p:nvPr/>
          </p:nvSpPr>
          <p:spPr bwMode="auto">
            <a:xfrm>
              <a:off x="948" y="2811"/>
              <a:ext cx="144" cy="173"/>
            </a:xfrm>
            <a:prstGeom prst="rect">
              <a:avLst/>
            </a:prstGeom>
            <a:noFill/>
            <a:ln w="9525">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C0C0C0"/>
                    </a:outerShdw>
                  </a:effectLst>
                </a:rPr>
                <a:t>0</a:t>
              </a:r>
            </a:p>
          </p:txBody>
        </p:sp>
        <p:sp>
          <p:nvSpPr>
            <p:cNvPr id="1460237" name="Text Box 13"/>
            <p:cNvSpPr txBox="1">
              <a:spLocks noChangeArrowheads="1"/>
            </p:cNvSpPr>
            <p:nvPr/>
          </p:nvSpPr>
          <p:spPr bwMode="auto">
            <a:xfrm>
              <a:off x="1953" y="2811"/>
              <a:ext cx="144" cy="173"/>
            </a:xfrm>
            <a:prstGeom prst="rect">
              <a:avLst/>
            </a:prstGeom>
            <a:noFill/>
            <a:ln w="9525">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C0C0C0"/>
                    </a:outerShdw>
                  </a:effectLst>
                </a:rPr>
                <a:t>5</a:t>
              </a:r>
            </a:p>
          </p:txBody>
        </p:sp>
        <p:sp>
          <p:nvSpPr>
            <p:cNvPr id="1460238" name="Text Box 14"/>
            <p:cNvSpPr txBox="1">
              <a:spLocks noChangeArrowheads="1"/>
            </p:cNvSpPr>
            <p:nvPr/>
          </p:nvSpPr>
          <p:spPr bwMode="auto">
            <a:xfrm>
              <a:off x="2934" y="2811"/>
              <a:ext cx="192" cy="173"/>
            </a:xfrm>
            <a:prstGeom prst="rect">
              <a:avLst/>
            </a:prstGeom>
            <a:noFill/>
            <a:ln w="9525">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C0C0C0"/>
                    </a:outerShdw>
                  </a:effectLst>
                </a:rPr>
                <a:t>10</a:t>
              </a:r>
            </a:p>
          </p:txBody>
        </p:sp>
        <p:sp>
          <p:nvSpPr>
            <p:cNvPr id="1460239" name="Text Box 15"/>
            <p:cNvSpPr txBox="1">
              <a:spLocks noChangeArrowheads="1"/>
            </p:cNvSpPr>
            <p:nvPr/>
          </p:nvSpPr>
          <p:spPr bwMode="auto">
            <a:xfrm>
              <a:off x="3939" y="2811"/>
              <a:ext cx="192" cy="173"/>
            </a:xfrm>
            <a:prstGeom prst="rect">
              <a:avLst/>
            </a:prstGeom>
            <a:noFill/>
            <a:ln w="9525">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C0C0C0"/>
                    </a:outerShdw>
                  </a:effectLst>
                </a:rPr>
                <a:t>15</a:t>
              </a:r>
            </a:p>
          </p:txBody>
        </p:sp>
        <p:sp>
          <p:nvSpPr>
            <p:cNvPr id="1460240" name="Text Box 16"/>
            <p:cNvSpPr txBox="1">
              <a:spLocks noChangeArrowheads="1"/>
            </p:cNvSpPr>
            <p:nvPr/>
          </p:nvSpPr>
          <p:spPr bwMode="auto">
            <a:xfrm>
              <a:off x="4948" y="2811"/>
              <a:ext cx="192" cy="173"/>
            </a:xfrm>
            <a:prstGeom prst="rect">
              <a:avLst/>
            </a:prstGeom>
            <a:noFill/>
            <a:ln w="9525">
              <a:noFill/>
              <a:miter lim="800000"/>
              <a:headEnd/>
              <a:tailEnd/>
            </a:ln>
            <a:effectLst/>
          </p:spPr>
          <p:txBody>
            <a:bodyPr lIns="0" tIns="0" rIns="0" bIns="0">
              <a:spAutoFit/>
            </a:bodyPr>
            <a:lstStyle/>
            <a:p>
              <a:pPr algn="ctr">
                <a:spcBef>
                  <a:spcPct val="50000"/>
                </a:spcBef>
              </a:pPr>
              <a:r>
                <a:rPr lang="en-US" sz="1800" b="1">
                  <a:effectLst>
                    <a:outerShdw blurRad="38100" dist="38100" dir="2700000" algn="tl">
                      <a:srgbClr val="C0C0C0"/>
                    </a:outerShdw>
                  </a:effectLst>
                </a:rPr>
                <a:t>20</a:t>
              </a:r>
            </a:p>
          </p:txBody>
        </p:sp>
      </p:grpSp>
      <p:grpSp>
        <p:nvGrpSpPr>
          <p:cNvPr id="3" name="Group 17"/>
          <p:cNvGrpSpPr>
            <a:grpSpLocks/>
          </p:cNvGrpSpPr>
          <p:nvPr/>
        </p:nvGrpSpPr>
        <p:grpSpPr bwMode="auto">
          <a:xfrm>
            <a:off x="609600" y="1838325"/>
            <a:ext cx="457200" cy="2941638"/>
            <a:chOff x="618" y="948"/>
            <a:chExt cx="288" cy="1853"/>
          </a:xfrm>
        </p:grpSpPr>
        <p:sp>
          <p:nvSpPr>
            <p:cNvPr id="1460242" name="Text Box 18"/>
            <p:cNvSpPr txBox="1">
              <a:spLocks noChangeArrowheads="1"/>
            </p:cNvSpPr>
            <p:nvPr/>
          </p:nvSpPr>
          <p:spPr bwMode="auto">
            <a:xfrm>
              <a:off x="762" y="2628"/>
              <a:ext cx="144" cy="173"/>
            </a:xfrm>
            <a:prstGeom prst="rect">
              <a:avLst/>
            </a:prstGeom>
            <a:noFill/>
            <a:ln w="9525">
              <a:noFill/>
              <a:miter lim="800000"/>
              <a:headEnd/>
              <a:tailEnd/>
            </a:ln>
            <a:effectLst/>
          </p:spPr>
          <p:txBody>
            <a:bodyPr lIns="0" tIns="0" rIns="0" bIns="0" anchor="ctr">
              <a:spAutoFit/>
            </a:bodyPr>
            <a:lstStyle/>
            <a:p>
              <a:pPr algn="r">
                <a:spcBef>
                  <a:spcPct val="50000"/>
                </a:spcBef>
              </a:pPr>
              <a:r>
                <a:rPr lang="en-US" sz="1800" b="1">
                  <a:effectLst>
                    <a:outerShdw blurRad="38100" dist="38100" dir="2700000" algn="tl">
                      <a:srgbClr val="C0C0C0"/>
                    </a:outerShdw>
                  </a:effectLst>
                </a:rPr>
                <a:t>0</a:t>
              </a:r>
            </a:p>
          </p:txBody>
        </p:sp>
        <p:sp>
          <p:nvSpPr>
            <p:cNvPr id="1460243" name="Text Box 19"/>
            <p:cNvSpPr txBox="1">
              <a:spLocks noChangeArrowheads="1"/>
            </p:cNvSpPr>
            <p:nvPr/>
          </p:nvSpPr>
          <p:spPr bwMode="auto">
            <a:xfrm>
              <a:off x="618" y="2209"/>
              <a:ext cx="288" cy="172"/>
            </a:xfrm>
            <a:prstGeom prst="rect">
              <a:avLst/>
            </a:prstGeom>
            <a:noFill/>
            <a:ln w="9525">
              <a:noFill/>
              <a:miter lim="800000"/>
              <a:headEnd/>
              <a:tailEnd/>
            </a:ln>
            <a:effectLst/>
          </p:spPr>
          <p:txBody>
            <a:bodyPr lIns="0" tIns="0" rIns="0" bIns="0" anchor="ctr">
              <a:spAutoFit/>
            </a:bodyPr>
            <a:lstStyle/>
            <a:p>
              <a:pPr algn="r">
                <a:spcBef>
                  <a:spcPct val="50000"/>
                </a:spcBef>
              </a:pPr>
              <a:r>
                <a:rPr lang="en-US" sz="1800" b="1">
                  <a:effectLst>
                    <a:outerShdw blurRad="38100" dist="38100" dir="2700000" algn="tl">
                      <a:srgbClr val="C0C0C0"/>
                    </a:outerShdw>
                  </a:effectLst>
                </a:rPr>
                <a:t>0.05</a:t>
              </a:r>
            </a:p>
          </p:txBody>
        </p:sp>
        <p:sp>
          <p:nvSpPr>
            <p:cNvPr id="1460244" name="Text Box 20"/>
            <p:cNvSpPr txBox="1">
              <a:spLocks noChangeArrowheads="1"/>
            </p:cNvSpPr>
            <p:nvPr/>
          </p:nvSpPr>
          <p:spPr bwMode="auto">
            <a:xfrm>
              <a:off x="618" y="1787"/>
              <a:ext cx="288" cy="175"/>
            </a:xfrm>
            <a:prstGeom prst="rect">
              <a:avLst/>
            </a:prstGeom>
            <a:noFill/>
            <a:ln w="9525">
              <a:noFill/>
              <a:miter lim="800000"/>
              <a:headEnd/>
              <a:tailEnd/>
            </a:ln>
            <a:effectLst/>
          </p:spPr>
          <p:txBody>
            <a:bodyPr lIns="0" tIns="0" rIns="0" bIns="0" anchor="ctr">
              <a:spAutoFit/>
            </a:bodyPr>
            <a:lstStyle/>
            <a:p>
              <a:pPr algn="r">
                <a:spcBef>
                  <a:spcPct val="50000"/>
                </a:spcBef>
              </a:pPr>
              <a:r>
                <a:rPr lang="en-US" sz="1800" b="1">
                  <a:effectLst>
                    <a:outerShdw blurRad="38100" dist="38100" dir="2700000" algn="tl">
                      <a:srgbClr val="C0C0C0"/>
                    </a:outerShdw>
                  </a:effectLst>
                </a:rPr>
                <a:t>0.10</a:t>
              </a:r>
            </a:p>
          </p:txBody>
        </p:sp>
        <p:sp>
          <p:nvSpPr>
            <p:cNvPr id="1460245" name="Text Box 21"/>
            <p:cNvSpPr txBox="1">
              <a:spLocks noChangeArrowheads="1"/>
            </p:cNvSpPr>
            <p:nvPr/>
          </p:nvSpPr>
          <p:spPr bwMode="auto">
            <a:xfrm>
              <a:off x="618" y="1367"/>
              <a:ext cx="288" cy="173"/>
            </a:xfrm>
            <a:prstGeom prst="rect">
              <a:avLst/>
            </a:prstGeom>
            <a:noFill/>
            <a:ln w="9525">
              <a:noFill/>
              <a:miter lim="800000"/>
              <a:headEnd/>
              <a:tailEnd/>
            </a:ln>
            <a:effectLst/>
          </p:spPr>
          <p:txBody>
            <a:bodyPr lIns="0" tIns="0" rIns="0" bIns="0" anchor="ctr">
              <a:spAutoFit/>
            </a:bodyPr>
            <a:lstStyle/>
            <a:p>
              <a:pPr algn="r">
                <a:spcBef>
                  <a:spcPct val="50000"/>
                </a:spcBef>
              </a:pPr>
              <a:r>
                <a:rPr lang="en-US" sz="1800" b="1">
                  <a:effectLst>
                    <a:outerShdw blurRad="38100" dist="38100" dir="2700000" algn="tl">
                      <a:srgbClr val="C0C0C0"/>
                    </a:outerShdw>
                  </a:effectLst>
                </a:rPr>
                <a:t>0.15</a:t>
              </a:r>
            </a:p>
          </p:txBody>
        </p:sp>
        <p:sp>
          <p:nvSpPr>
            <p:cNvPr id="1460246" name="Text Box 22"/>
            <p:cNvSpPr txBox="1">
              <a:spLocks noChangeArrowheads="1"/>
            </p:cNvSpPr>
            <p:nvPr/>
          </p:nvSpPr>
          <p:spPr bwMode="auto">
            <a:xfrm>
              <a:off x="618" y="948"/>
              <a:ext cx="288" cy="173"/>
            </a:xfrm>
            <a:prstGeom prst="rect">
              <a:avLst/>
            </a:prstGeom>
            <a:noFill/>
            <a:ln w="9525">
              <a:noFill/>
              <a:miter lim="800000"/>
              <a:headEnd/>
              <a:tailEnd/>
            </a:ln>
            <a:effectLst/>
          </p:spPr>
          <p:txBody>
            <a:bodyPr lIns="0" tIns="0" rIns="0" bIns="0" anchor="ctr">
              <a:spAutoFit/>
            </a:bodyPr>
            <a:lstStyle/>
            <a:p>
              <a:pPr algn="r">
                <a:spcBef>
                  <a:spcPct val="50000"/>
                </a:spcBef>
              </a:pPr>
              <a:r>
                <a:rPr lang="en-US" sz="1800" b="1">
                  <a:effectLst>
                    <a:outerShdw blurRad="38100" dist="38100" dir="2700000" algn="tl">
                      <a:srgbClr val="C0C0C0"/>
                    </a:outerShdw>
                  </a:effectLst>
                </a:rPr>
                <a:t>0.20</a:t>
              </a:r>
            </a:p>
          </p:txBody>
        </p:sp>
      </p:grpSp>
      <p:grpSp>
        <p:nvGrpSpPr>
          <p:cNvPr id="4" name="Group 23"/>
          <p:cNvGrpSpPr>
            <a:grpSpLocks/>
          </p:cNvGrpSpPr>
          <p:nvPr/>
        </p:nvGrpSpPr>
        <p:grpSpPr bwMode="auto">
          <a:xfrm>
            <a:off x="1155700" y="1985963"/>
            <a:ext cx="92075" cy="2657475"/>
            <a:chOff x="962" y="1041"/>
            <a:chExt cx="58" cy="1674"/>
          </a:xfrm>
        </p:grpSpPr>
        <p:sp>
          <p:nvSpPr>
            <p:cNvPr id="1460248" name="Line 24"/>
            <p:cNvSpPr>
              <a:spLocks noChangeShapeType="1"/>
            </p:cNvSpPr>
            <p:nvPr/>
          </p:nvSpPr>
          <p:spPr bwMode="auto">
            <a:xfrm>
              <a:off x="962" y="1041"/>
              <a:ext cx="58" cy="0"/>
            </a:xfrm>
            <a:prstGeom prst="line">
              <a:avLst/>
            </a:prstGeom>
            <a:noFill/>
            <a:ln w="28575">
              <a:solidFill>
                <a:schemeClr val="tx1"/>
              </a:solidFill>
              <a:round/>
              <a:headEnd/>
              <a:tailEnd/>
            </a:ln>
            <a:effectLst/>
          </p:spPr>
          <p:txBody>
            <a:bodyPr/>
            <a:lstStyle/>
            <a:p>
              <a:endParaRPr lang="th-TH"/>
            </a:p>
          </p:txBody>
        </p:sp>
        <p:sp>
          <p:nvSpPr>
            <p:cNvPr id="1460249" name="Line 25"/>
            <p:cNvSpPr>
              <a:spLocks noChangeShapeType="1"/>
            </p:cNvSpPr>
            <p:nvPr/>
          </p:nvSpPr>
          <p:spPr bwMode="auto">
            <a:xfrm>
              <a:off x="962" y="1459"/>
              <a:ext cx="58" cy="0"/>
            </a:xfrm>
            <a:prstGeom prst="line">
              <a:avLst/>
            </a:prstGeom>
            <a:noFill/>
            <a:ln w="28575">
              <a:solidFill>
                <a:schemeClr val="tx1"/>
              </a:solidFill>
              <a:round/>
              <a:headEnd/>
              <a:tailEnd/>
            </a:ln>
            <a:effectLst/>
          </p:spPr>
          <p:txBody>
            <a:bodyPr/>
            <a:lstStyle/>
            <a:p>
              <a:endParaRPr lang="th-TH"/>
            </a:p>
          </p:txBody>
        </p:sp>
        <p:sp>
          <p:nvSpPr>
            <p:cNvPr id="1460250" name="Line 26"/>
            <p:cNvSpPr>
              <a:spLocks noChangeShapeType="1"/>
            </p:cNvSpPr>
            <p:nvPr/>
          </p:nvSpPr>
          <p:spPr bwMode="auto">
            <a:xfrm>
              <a:off x="962" y="1878"/>
              <a:ext cx="58" cy="0"/>
            </a:xfrm>
            <a:prstGeom prst="line">
              <a:avLst/>
            </a:prstGeom>
            <a:noFill/>
            <a:ln w="28575">
              <a:solidFill>
                <a:schemeClr val="tx1"/>
              </a:solidFill>
              <a:round/>
              <a:headEnd/>
              <a:tailEnd/>
            </a:ln>
            <a:effectLst/>
          </p:spPr>
          <p:txBody>
            <a:bodyPr/>
            <a:lstStyle/>
            <a:p>
              <a:endParaRPr lang="th-TH"/>
            </a:p>
          </p:txBody>
        </p:sp>
        <p:sp>
          <p:nvSpPr>
            <p:cNvPr id="1460251" name="Line 27"/>
            <p:cNvSpPr>
              <a:spLocks noChangeShapeType="1"/>
            </p:cNvSpPr>
            <p:nvPr/>
          </p:nvSpPr>
          <p:spPr bwMode="auto">
            <a:xfrm>
              <a:off x="962" y="2296"/>
              <a:ext cx="58" cy="0"/>
            </a:xfrm>
            <a:prstGeom prst="line">
              <a:avLst/>
            </a:prstGeom>
            <a:noFill/>
            <a:ln w="28575">
              <a:solidFill>
                <a:schemeClr val="tx1"/>
              </a:solidFill>
              <a:round/>
              <a:headEnd/>
              <a:tailEnd/>
            </a:ln>
            <a:effectLst/>
          </p:spPr>
          <p:txBody>
            <a:bodyPr/>
            <a:lstStyle/>
            <a:p>
              <a:endParaRPr lang="th-TH"/>
            </a:p>
          </p:txBody>
        </p:sp>
        <p:sp>
          <p:nvSpPr>
            <p:cNvPr id="1460252" name="Line 28"/>
            <p:cNvSpPr>
              <a:spLocks noChangeShapeType="1"/>
            </p:cNvSpPr>
            <p:nvPr/>
          </p:nvSpPr>
          <p:spPr bwMode="auto">
            <a:xfrm>
              <a:off x="962" y="2715"/>
              <a:ext cx="58" cy="0"/>
            </a:xfrm>
            <a:prstGeom prst="line">
              <a:avLst/>
            </a:prstGeom>
            <a:noFill/>
            <a:ln w="28575">
              <a:solidFill>
                <a:schemeClr val="tx1"/>
              </a:solidFill>
              <a:round/>
              <a:headEnd/>
              <a:tailEnd/>
            </a:ln>
            <a:effectLst/>
          </p:spPr>
          <p:txBody>
            <a:bodyPr/>
            <a:lstStyle/>
            <a:p>
              <a:endParaRPr lang="th-TH"/>
            </a:p>
          </p:txBody>
        </p:sp>
      </p:grpSp>
      <p:grpSp>
        <p:nvGrpSpPr>
          <p:cNvPr id="5" name="Group 29"/>
          <p:cNvGrpSpPr>
            <a:grpSpLocks/>
          </p:cNvGrpSpPr>
          <p:nvPr/>
        </p:nvGrpSpPr>
        <p:grpSpPr bwMode="auto">
          <a:xfrm>
            <a:off x="1247775" y="4646613"/>
            <a:ext cx="6388100" cy="92075"/>
            <a:chOff x="1020" y="2717"/>
            <a:chExt cx="4024" cy="58"/>
          </a:xfrm>
        </p:grpSpPr>
        <p:sp>
          <p:nvSpPr>
            <p:cNvPr id="1460254" name="Line 30"/>
            <p:cNvSpPr>
              <a:spLocks noChangeShapeType="1"/>
            </p:cNvSpPr>
            <p:nvPr/>
          </p:nvSpPr>
          <p:spPr bwMode="auto">
            <a:xfrm>
              <a:off x="1020" y="2717"/>
              <a:ext cx="0" cy="58"/>
            </a:xfrm>
            <a:prstGeom prst="line">
              <a:avLst/>
            </a:prstGeom>
            <a:noFill/>
            <a:ln w="28575">
              <a:solidFill>
                <a:schemeClr val="tx1"/>
              </a:solidFill>
              <a:round/>
              <a:headEnd/>
              <a:tailEnd/>
            </a:ln>
            <a:effectLst/>
          </p:spPr>
          <p:txBody>
            <a:bodyPr/>
            <a:lstStyle/>
            <a:p>
              <a:endParaRPr lang="th-TH"/>
            </a:p>
          </p:txBody>
        </p:sp>
        <p:sp>
          <p:nvSpPr>
            <p:cNvPr id="1460255" name="Line 31"/>
            <p:cNvSpPr>
              <a:spLocks noChangeShapeType="1"/>
            </p:cNvSpPr>
            <p:nvPr/>
          </p:nvSpPr>
          <p:spPr bwMode="auto">
            <a:xfrm>
              <a:off x="5044" y="2717"/>
              <a:ext cx="0" cy="58"/>
            </a:xfrm>
            <a:prstGeom prst="line">
              <a:avLst/>
            </a:prstGeom>
            <a:noFill/>
            <a:ln w="28575">
              <a:solidFill>
                <a:schemeClr val="tx1"/>
              </a:solidFill>
              <a:round/>
              <a:headEnd/>
              <a:tailEnd/>
            </a:ln>
            <a:effectLst/>
          </p:spPr>
          <p:txBody>
            <a:bodyPr/>
            <a:lstStyle/>
            <a:p>
              <a:endParaRPr lang="th-TH"/>
            </a:p>
          </p:txBody>
        </p:sp>
        <p:sp>
          <p:nvSpPr>
            <p:cNvPr id="1460256" name="Line 32"/>
            <p:cNvSpPr>
              <a:spLocks noChangeShapeType="1"/>
            </p:cNvSpPr>
            <p:nvPr/>
          </p:nvSpPr>
          <p:spPr bwMode="auto">
            <a:xfrm>
              <a:off x="4038" y="2717"/>
              <a:ext cx="0" cy="58"/>
            </a:xfrm>
            <a:prstGeom prst="line">
              <a:avLst/>
            </a:prstGeom>
            <a:noFill/>
            <a:ln w="28575">
              <a:solidFill>
                <a:schemeClr val="tx1"/>
              </a:solidFill>
              <a:round/>
              <a:headEnd/>
              <a:tailEnd/>
            </a:ln>
            <a:effectLst/>
          </p:spPr>
          <p:txBody>
            <a:bodyPr/>
            <a:lstStyle/>
            <a:p>
              <a:endParaRPr lang="th-TH"/>
            </a:p>
          </p:txBody>
        </p:sp>
        <p:sp>
          <p:nvSpPr>
            <p:cNvPr id="1460257" name="Line 33"/>
            <p:cNvSpPr>
              <a:spLocks noChangeShapeType="1"/>
            </p:cNvSpPr>
            <p:nvPr/>
          </p:nvSpPr>
          <p:spPr bwMode="auto">
            <a:xfrm>
              <a:off x="3032" y="2717"/>
              <a:ext cx="0" cy="58"/>
            </a:xfrm>
            <a:prstGeom prst="line">
              <a:avLst/>
            </a:prstGeom>
            <a:noFill/>
            <a:ln w="28575">
              <a:solidFill>
                <a:schemeClr val="tx1"/>
              </a:solidFill>
              <a:round/>
              <a:headEnd/>
              <a:tailEnd/>
            </a:ln>
            <a:effectLst/>
          </p:spPr>
          <p:txBody>
            <a:bodyPr/>
            <a:lstStyle/>
            <a:p>
              <a:endParaRPr lang="th-TH"/>
            </a:p>
          </p:txBody>
        </p:sp>
        <p:sp>
          <p:nvSpPr>
            <p:cNvPr id="1460258" name="Line 34"/>
            <p:cNvSpPr>
              <a:spLocks noChangeShapeType="1"/>
            </p:cNvSpPr>
            <p:nvPr/>
          </p:nvSpPr>
          <p:spPr bwMode="auto">
            <a:xfrm>
              <a:off x="2026" y="2717"/>
              <a:ext cx="0" cy="58"/>
            </a:xfrm>
            <a:prstGeom prst="line">
              <a:avLst/>
            </a:prstGeom>
            <a:noFill/>
            <a:ln w="28575">
              <a:solidFill>
                <a:schemeClr val="tx1"/>
              </a:solidFill>
              <a:round/>
              <a:headEnd/>
              <a:tailEnd/>
            </a:ln>
            <a:effectLst/>
          </p:spPr>
          <p:txBody>
            <a:bodyPr/>
            <a:lstStyle/>
            <a:p>
              <a:endParaRPr lang="th-TH"/>
            </a:p>
          </p:txBody>
        </p:sp>
      </p:grpSp>
      <p:sp>
        <p:nvSpPr>
          <p:cNvPr id="1460259" name="Freeform 35"/>
          <p:cNvSpPr>
            <a:spLocks/>
          </p:cNvSpPr>
          <p:nvPr/>
        </p:nvSpPr>
        <p:spPr bwMode="auto">
          <a:xfrm>
            <a:off x="1266825" y="3275013"/>
            <a:ext cx="6229350" cy="1476375"/>
          </a:xfrm>
          <a:custGeom>
            <a:avLst/>
            <a:gdLst/>
            <a:ahLst/>
            <a:cxnLst>
              <a:cxn ang="0">
                <a:pos x="330" y="930"/>
              </a:cxn>
              <a:cxn ang="0">
                <a:pos x="636" y="917"/>
              </a:cxn>
              <a:cxn ang="0">
                <a:pos x="720" y="896"/>
              </a:cxn>
              <a:cxn ang="0">
                <a:pos x="833" y="872"/>
              </a:cxn>
              <a:cxn ang="0">
                <a:pos x="1170" y="852"/>
              </a:cxn>
              <a:cxn ang="0">
                <a:pos x="1242" y="843"/>
              </a:cxn>
              <a:cxn ang="0">
                <a:pos x="1298" y="828"/>
              </a:cxn>
              <a:cxn ang="0">
                <a:pos x="1340" y="810"/>
              </a:cxn>
              <a:cxn ang="0">
                <a:pos x="1452" y="797"/>
              </a:cxn>
              <a:cxn ang="0">
                <a:pos x="1487" y="786"/>
              </a:cxn>
              <a:cxn ang="0">
                <a:pos x="1553" y="774"/>
              </a:cxn>
              <a:cxn ang="0">
                <a:pos x="1593" y="743"/>
              </a:cxn>
              <a:cxn ang="0">
                <a:pos x="1721" y="722"/>
              </a:cxn>
              <a:cxn ang="0">
                <a:pos x="1778" y="710"/>
              </a:cxn>
              <a:cxn ang="0">
                <a:pos x="1820" y="698"/>
              </a:cxn>
              <a:cxn ang="0">
                <a:pos x="1845" y="668"/>
              </a:cxn>
              <a:cxn ang="0">
                <a:pos x="1862" y="650"/>
              </a:cxn>
              <a:cxn ang="0">
                <a:pos x="2045" y="626"/>
              </a:cxn>
              <a:cxn ang="0">
                <a:pos x="2298" y="597"/>
              </a:cxn>
              <a:cxn ang="0">
                <a:pos x="2354" y="582"/>
              </a:cxn>
              <a:cxn ang="0">
                <a:pos x="2396" y="563"/>
              </a:cxn>
              <a:cxn ang="0">
                <a:pos x="2423" y="549"/>
              </a:cxn>
              <a:cxn ang="0">
                <a:pos x="2495" y="528"/>
              </a:cxn>
              <a:cxn ang="0">
                <a:pos x="2528" y="518"/>
              </a:cxn>
              <a:cxn ang="0">
                <a:pos x="2562" y="507"/>
              </a:cxn>
              <a:cxn ang="0">
                <a:pos x="2585" y="480"/>
              </a:cxn>
              <a:cxn ang="0">
                <a:pos x="2607" y="464"/>
              </a:cxn>
              <a:cxn ang="0">
                <a:pos x="2646" y="441"/>
              </a:cxn>
              <a:cxn ang="0">
                <a:pos x="2676" y="431"/>
              </a:cxn>
              <a:cxn ang="0">
                <a:pos x="2720" y="420"/>
              </a:cxn>
              <a:cxn ang="0">
                <a:pos x="2862" y="401"/>
              </a:cxn>
              <a:cxn ang="0">
                <a:pos x="2886" y="377"/>
              </a:cxn>
              <a:cxn ang="0">
                <a:pos x="2946" y="368"/>
              </a:cxn>
              <a:cxn ang="0">
                <a:pos x="3056" y="354"/>
              </a:cxn>
              <a:cxn ang="0">
                <a:pos x="3072" y="312"/>
              </a:cxn>
              <a:cxn ang="0">
                <a:pos x="3180" y="282"/>
              </a:cxn>
              <a:cxn ang="0">
                <a:pos x="3197" y="260"/>
              </a:cxn>
              <a:cxn ang="0">
                <a:pos x="3225" y="248"/>
              </a:cxn>
              <a:cxn ang="0">
                <a:pos x="3324" y="228"/>
              </a:cxn>
              <a:cxn ang="0">
                <a:pos x="3353" y="195"/>
              </a:cxn>
              <a:cxn ang="0">
                <a:pos x="3381" y="183"/>
              </a:cxn>
              <a:cxn ang="0">
                <a:pos x="3509" y="161"/>
              </a:cxn>
              <a:cxn ang="0">
                <a:pos x="3549" y="131"/>
              </a:cxn>
              <a:cxn ang="0">
                <a:pos x="3579" y="117"/>
              </a:cxn>
              <a:cxn ang="0">
                <a:pos x="3704" y="87"/>
              </a:cxn>
              <a:cxn ang="0">
                <a:pos x="3720" y="77"/>
              </a:cxn>
              <a:cxn ang="0">
                <a:pos x="3756" y="53"/>
              </a:cxn>
              <a:cxn ang="0">
                <a:pos x="3789" y="41"/>
              </a:cxn>
              <a:cxn ang="0">
                <a:pos x="3845" y="0"/>
              </a:cxn>
            </a:cxnLst>
            <a:rect l="0" t="0" r="r" b="b"/>
            <a:pathLst>
              <a:path w="3924" h="930">
                <a:moveTo>
                  <a:pt x="0" y="927"/>
                </a:moveTo>
                <a:lnTo>
                  <a:pt x="330" y="930"/>
                </a:lnTo>
                <a:lnTo>
                  <a:pt x="327" y="918"/>
                </a:lnTo>
                <a:lnTo>
                  <a:pt x="636" y="917"/>
                </a:lnTo>
                <a:lnTo>
                  <a:pt x="635" y="894"/>
                </a:lnTo>
                <a:lnTo>
                  <a:pt x="720" y="896"/>
                </a:lnTo>
                <a:lnTo>
                  <a:pt x="722" y="872"/>
                </a:lnTo>
                <a:lnTo>
                  <a:pt x="833" y="872"/>
                </a:lnTo>
                <a:lnTo>
                  <a:pt x="833" y="852"/>
                </a:lnTo>
                <a:lnTo>
                  <a:pt x="1170" y="852"/>
                </a:lnTo>
                <a:lnTo>
                  <a:pt x="1170" y="842"/>
                </a:lnTo>
                <a:lnTo>
                  <a:pt x="1242" y="843"/>
                </a:lnTo>
                <a:lnTo>
                  <a:pt x="1241" y="830"/>
                </a:lnTo>
                <a:lnTo>
                  <a:pt x="1298" y="828"/>
                </a:lnTo>
                <a:lnTo>
                  <a:pt x="1296" y="809"/>
                </a:lnTo>
                <a:lnTo>
                  <a:pt x="1340" y="810"/>
                </a:lnTo>
                <a:lnTo>
                  <a:pt x="1340" y="797"/>
                </a:lnTo>
                <a:lnTo>
                  <a:pt x="1452" y="797"/>
                </a:lnTo>
                <a:lnTo>
                  <a:pt x="1451" y="786"/>
                </a:lnTo>
                <a:lnTo>
                  <a:pt x="1487" y="786"/>
                </a:lnTo>
                <a:lnTo>
                  <a:pt x="1488" y="774"/>
                </a:lnTo>
                <a:lnTo>
                  <a:pt x="1553" y="774"/>
                </a:lnTo>
                <a:lnTo>
                  <a:pt x="1551" y="744"/>
                </a:lnTo>
                <a:lnTo>
                  <a:pt x="1593" y="743"/>
                </a:lnTo>
                <a:lnTo>
                  <a:pt x="1596" y="722"/>
                </a:lnTo>
                <a:lnTo>
                  <a:pt x="1721" y="722"/>
                </a:lnTo>
                <a:lnTo>
                  <a:pt x="1721" y="710"/>
                </a:lnTo>
                <a:lnTo>
                  <a:pt x="1778" y="710"/>
                </a:lnTo>
                <a:lnTo>
                  <a:pt x="1776" y="699"/>
                </a:lnTo>
                <a:lnTo>
                  <a:pt x="1820" y="698"/>
                </a:lnTo>
                <a:lnTo>
                  <a:pt x="1818" y="668"/>
                </a:lnTo>
                <a:lnTo>
                  <a:pt x="1845" y="668"/>
                </a:lnTo>
                <a:lnTo>
                  <a:pt x="1841" y="650"/>
                </a:lnTo>
                <a:lnTo>
                  <a:pt x="1862" y="650"/>
                </a:lnTo>
                <a:lnTo>
                  <a:pt x="1862" y="626"/>
                </a:lnTo>
                <a:lnTo>
                  <a:pt x="2045" y="626"/>
                </a:lnTo>
                <a:lnTo>
                  <a:pt x="2043" y="596"/>
                </a:lnTo>
                <a:lnTo>
                  <a:pt x="2298" y="597"/>
                </a:lnTo>
                <a:lnTo>
                  <a:pt x="2297" y="582"/>
                </a:lnTo>
                <a:lnTo>
                  <a:pt x="2354" y="582"/>
                </a:lnTo>
                <a:lnTo>
                  <a:pt x="2354" y="561"/>
                </a:lnTo>
                <a:lnTo>
                  <a:pt x="2396" y="563"/>
                </a:lnTo>
                <a:lnTo>
                  <a:pt x="2394" y="548"/>
                </a:lnTo>
                <a:lnTo>
                  <a:pt x="2423" y="549"/>
                </a:lnTo>
                <a:lnTo>
                  <a:pt x="2424" y="530"/>
                </a:lnTo>
                <a:lnTo>
                  <a:pt x="2495" y="528"/>
                </a:lnTo>
                <a:lnTo>
                  <a:pt x="2496" y="516"/>
                </a:lnTo>
                <a:lnTo>
                  <a:pt x="2528" y="518"/>
                </a:lnTo>
                <a:lnTo>
                  <a:pt x="2523" y="506"/>
                </a:lnTo>
                <a:lnTo>
                  <a:pt x="2562" y="507"/>
                </a:lnTo>
                <a:lnTo>
                  <a:pt x="2562" y="483"/>
                </a:lnTo>
                <a:lnTo>
                  <a:pt x="2585" y="480"/>
                </a:lnTo>
                <a:lnTo>
                  <a:pt x="2607" y="474"/>
                </a:lnTo>
                <a:lnTo>
                  <a:pt x="2607" y="464"/>
                </a:lnTo>
                <a:lnTo>
                  <a:pt x="2651" y="464"/>
                </a:lnTo>
                <a:lnTo>
                  <a:pt x="2646" y="441"/>
                </a:lnTo>
                <a:lnTo>
                  <a:pt x="2676" y="443"/>
                </a:lnTo>
                <a:lnTo>
                  <a:pt x="2676" y="431"/>
                </a:lnTo>
                <a:lnTo>
                  <a:pt x="2720" y="432"/>
                </a:lnTo>
                <a:lnTo>
                  <a:pt x="2720" y="420"/>
                </a:lnTo>
                <a:lnTo>
                  <a:pt x="2864" y="420"/>
                </a:lnTo>
                <a:lnTo>
                  <a:pt x="2862" y="401"/>
                </a:lnTo>
                <a:lnTo>
                  <a:pt x="2886" y="398"/>
                </a:lnTo>
                <a:lnTo>
                  <a:pt x="2886" y="377"/>
                </a:lnTo>
                <a:lnTo>
                  <a:pt x="2900" y="368"/>
                </a:lnTo>
                <a:lnTo>
                  <a:pt x="2946" y="368"/>
                </a:lnTo>
                <a:lnTo>
                  <a:pt x="2948" y="354"/>
                </a:lnTo>
                <a:lnTo>
                  <a:pt x="3056" y="354"/>
                </a:lnTo>
                <a:lnTo>
                  <a:pt x="3056" y="324"/>
                </a:lnTo>
                <a:lnTo>
                  <a:pt x="3072" y="312"/>
                </a:lnTo>
                <a:lnTo>
                  <a:pt x="3180" y="312"/>
                </a:lnTo>
                <a:lnTo>
                  <a:pt x="3180" y="282"/>
                </a:lnTo>
                <a:lnTo>
                  <a:pt x="3197" y="282"/>
                </a:lnTo>
                <a:lnTo>
                  <a:pt x="3197" y="260"/>
                </a:lnTo>
                <a:lnTo>
                  <a:pt x="3225" y="261"/>
                </a:lnTo>
                <a:lnTo>
                  <a:pt x="3225" y="248"/>
                </a:lnTo>
                <a:lnTo>
                  <a:pt x="3324" y="248"/>
                </a:lnTo>
                <a:lnTo>
                  <a:pt x="3324" y="228"/>
                </a:lnTo>
                <a:lnTo>
                  <a:pt x="3354" y="227"/>
                </a:lnTo>
                <a:lnTo>
                  <a:pt x="3353" y="195"/>
                </a:lnTo>
                <a:lnTo>
                  <a:pt x="3381" y="194"/>
                </a:lnTo>
                <a:lnTo>
                  <a:pt x="3381" y="183"/>
                </a:lnTo>
                <a:lnTo>
                  <a:pt x="3506" y="183"/>
                </a:lnTo>
                <a:lnTo>
                  <a:pt x="3509" y="161"/>
                </a:lnTo>
                <a:lnTo>
                  <a:pt x="3548" y="161"/>
                </a:lnTo>
                <a:lnTo>
                  <a:pt x="3549" y="131"/>
                </a:lnTo>
                <a:lnTo>
                  <a:pt x="3575" y="128"/>
                </a:lnTo>
                <a:lnTo>
                  <a:pt x="3579" y="117"/>
                </a:lnTo>
                <a:lnTo>
                  <a:pt x="3699" y="117"/>
                </a:lnTo>
                <a:lnTo>
                  <a:pt x="3704" y="87"/>
                </a:lnTo>
                <a:lnTo>
                  <a:pt x="3719" y="89"/>
                </a:lnTo>
                <a:lnTo>
                  <a:pt x="3720" y="77"/>
                </a:lnTo>
                <a:lnTo>
                  <a:pt x="3761" y="75"/>
                </a:lnTo>
                <a:lnTo>
                  <a:pt x="3756" y="53"/>
                </a:lnTo>
                <a:lnTo>
                  <a:pt x="3789" y="56"/>
                </a:lnTo>
                <a:lnTo>
                  <a:pt x="3789" y="41"/>
                </a:lnTo>
                <a:lnTo>
                  <a:pt x="3843" y="44"/>
                </a:lnTo>
                <a:lnTo>
                  <a:pt x="3845" y="0"/>
                </a:lnTo>
                <a:lnTo>
                  <a:pt x="3924" y="0"/>
                </a:lnTo>
              </a:path>
            </a:pathLst>
          </a:custGeom>
          <a:noFill/>
          <a:ln w="38100" cap="flat" cmpd="sng">
            <a:solidFill>
              <a:srgbClr val="000099"/>
            </a:solidFill>
            <a:prstDash val="solid"/>
            <a:round/>
            <a:headEnd type="none" w="med" len="med"/>
            <a:tailEnd type="none" w="med" len="med"/>
          </a:ln>
          <a:effectLst/>
        </p:spPr>
        <p:txBody>
          <a:bodyPr/>
          <a:lstStyle/>
          <a:p>
            <a:endParaRPr lang="th-TH"/>
          </a:p>
        </p:txBody>
      </p:sp>
      <p:sp>
        <p:nvSpPr>
          <p:cNvPr id="1460260" name="Text Box 36"/>
          <p:cNvSpPr txBox="1">
            <a:spLocks noChangeArrowheads="1"/>
          </p:cNvSpPr>
          <p:nvPr/>
        </p:nvSpPr>
        <p:spPr bwMode="auto">
          <a:xfrm>
            <a:off x="5195888" y="2216150"/>
            <a:ext cx="1612900" cy="427038"/>
          </a:xfrm>
          <a:prstGeom prst="rect">
            <a:avLst/>
          </a:prstGeom>
          <a:noFill/>
          <a:ln w="28575" algn="ctr">
            <a:noFill/>
            <a:miter lim="800000"/>
            <a:headEnd/>
            <a:tailEnd/>
          </a:ln>
          <a:effectLst/>
        </p:spPr>
        <p:txBody>
          <a:bodyPr lIns="0" tIns="0" rIns="0" bIns="0">
            <a:spAutoFit/>
          </a:bodyPr>
          <a:lstStyle/>
          <a:p>
            <a:pPr algn="ctr">
              <a:spcBef>
                <a:spcPct val="50000"/>
              </a:spcBef>
            </a:pPr>
            <a:r>
              <a:rPr lang="th-TH" b="1">
                <a:effectLst>
                  <a:outerShdw blurRad="38100" dist="38100" dir="2700000" algn="tl">
                    <a:srgbClr val="C0C0C0"/>
                  </a:outerShdw>
                </a:effectLst>
                <a:latin typeface="Browallia New" pitchFamily="34" charset="-34"/>
                <a:cs typeface="Browallia New" pitchFamily="34" charset="-34"/>
              </a:rPr>
              <a:t>สูบไม่จัด</a:t>
            </a:r>
            <a:endParaRPr lang="en-US" b="1" baseline="30000">
              <a:effectLst>
                <a:outerShdw blurRad="38100" dist="38100" dir="2700000" algn="tl">
                  <a:srgbClr val="C0C0C0"/>
                </a:outerShdw>
              </a:effectLst>
              <a:latin typeface="Browallia New" pitchFamily="34" charset="-34"/>
              <a:cs typeface="Browallia New" pitchFamily="34" charset="-34"/>
            </a:endParaRPr>
          </a:p>
        </p:txBody>
      </p:sp>
      <p:sp>
        <p:nvSpPr>
          <p:cNvPr id="1460261" name="Text Box 37"/>
          <p:cNvSpPr txBox="1">
            <a:spLocks noChangeArrowheads="1"/>
          </p:cNvSpPr>
          <p:nvPr/>
        </p:nvSpPr>
        <p:spPr bwMode="auto">
          <a:xfrm>
            <a:off x="6804025" y="2565400"/>
            <a:ext cx="2120900" cy="365125"/>
          </a:xfrm>
          <a:prstGeom prst="rect">
            <a:avLst/>
          </a:prstGeom>
          <a:noFill/>
          <a:ln w="28575" algn="ctr">
            <a:noFill/>
            <a:miter lim="800000"/>
            <a:headEnd/>
            <a:tailEnd/>
          </a:ln>
          <a:effectLst/>
        </p:spPr>
        <p:txBody>
          <a:bodyPr lIns="0" tIns="0" rIns="0" bIns="0">
            <a:spAutoFit/>
          </a:bodyPr>
          <a:lstStyle/>
          <a:p>
            <a:pPr>
              <a:spcBef>
                <a:spcPct val="50000"/>
              </a:spcBef>
            </a:pPr>
            <a:r>
              <a:rPr lang="th-TH" sz="2400" b="1">
                <a:latin typeface="Browallia New" pitchFamily="34" charset="-34"/>
                <a:cs typeface="Browallia New" pitchFamily="34" charset="-34"/>
              </a:rPr>
              <a:t>รับควันมือสองประจำ</a:t>
            </a:r>
            <a:endParaRPr lang="en-US" sz="2400" b="1" baseline="30000">
              <a:latin typeface="Browallia New" pitchFamily="34" charset="-34"/>
              <a:cs typeface="Browallia New" pitchFamily="34" charset="-34"/>
            </a:endParaRPr>
          </a:p>
        </p:txBody>
      </p:sp>
      <p:sp>
        <p:nvSpPr>
          <p:cNvPr id="1460262" name="Text Box 38"/>
          <p:cNvSpPr txBox="1">
            <a:spLocks noChangeArrowheads="1"/>
          </p:cNvSpPr>
          <p:nvPr/>
        </p:nvSpPr>
        <p:spPr bwMode="auto">
          <a:xfrm>
            <a:off x="6000750" y="3871913"/>
            <a:ext cx="2120900" cy="365125"/>
          </a:xfrm>
          <a:prstGeom prst="rect">
            <a:avLst/>
          </a:prstGeom>
          <a:noFill/>
          <a:ln w="28575" algn="ctr">
            <a:noFill/>
            <a:miter lim="800000"/>
            <a:headEnd/>
            <a:tailEnd/>
          </a:ln>
          <a:effectLst/>
        </p:spPr>
        <p:txBody>
          <a:bodyPr lIns="0" tIns="0" rIns="0" bIns="0">
            <a:spAutoFit/>
          </a:bodyPr>
          <a:lstStyle/>
          <a:p>
            <a:pPr algn="ctr">
              <a:spcBef>
                <a:spcPct val="50000"/>
              </a:spcBef>
            </a:pPr>
            <a:r>
              <a:rPr lang="th-TH" sz="2400" b="1">
                <a:effectLst>
                  <a:outerShdw blurRad="38100" dist="38100" dir="2700000" algn="tl">
                    <a:srgbClr val="C0C0C0"/>
                  </a:outerShdw>
                </a:effectLst>
                <a:latin typeface="Browallia New" pitchFamily="34" charset="-34"/>
                <a:cs typeface="Browallia New" pitchFamily="34" charset="-34"/>
              </a:rPr>
              <a:t>รับควันมือสองไม่มาก</a:t>
            </a:r>
            <a:endParaRPr lang="en-US" sz="2400" b="1" baseline="30000">
              <a:effectLst>
                <a:outerShdw blurRad="38100" dist="38100" dir="2700000" algn="tl">
                  <a:srgbClr val="C0C0C0"/>
                </a:outerShdw>
              </a:effectLst>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500034" y="214290"/>
            <a:ext cx="8229600" cy="1081088"/>
          </a:xfrm>
        </p:spPr>
        <p:txBody>
          <a:bodyPr/>
          <a:lstStyle/>
          <a:p>
            <a:r>
              <a:rPr lang="th-TH" sz="4800" dirty="0" smtClean="0">
                <a:latin typeface="Browallia New" pitchFamily="34" charset="-34"/>
                <a:cs typeface="Browallia New" pitchFamily="34" charset="-34"/>
              </a:rPr>
              <a:t>ควันบุหรี่มือสอง กับ ความเสี่ยงของ </a:t>
            </a:r>
            <a:r>
              <a:rPr lang="en-US" sz="4800" dirty="0" smtClean="0">
                <a:latin typeface="Browallia New" pitchFamily="34" charset="-34"/>
                <a:cs typeface="Browallia New" pitchFamily="34" charset="-34"/>
              </a:rPr>
              <a:t>AMI</a:t>
            </a:r>
            <a:endParaRPr lang="en-US" sz="4800" dirty="0">
              <a:latin typeface="Browallia New" pitchFamily="34" charset="-34"/>
              <a:cs typeface="Browallia New" pitchFamily="34" charset="-34"/>
            </a:endParaRPr>
          </a:p>
        </p:txBody>
      </p:sp>
      <p:sp>
        <p:nvSpPr>
          <p:cNvPr id="247812" name="Text Box 4"/>
          <p:cNvSpPr txBox="1">
            <a:spLocks noChangeArrowheads="1"/>
          </p:cNvSpPr>
          <p:nvPr/>
        </p:nvSpPr>
        <p:spPr bwMode="auto">
          <a:xfrm>
            <a:off x="174625" y="6169025"/>
            <a:ext cx="7613650" cy="553998"/>
          </a:xfrm>
          <a:prstGeom prst="rect">
            <a:avLst/>
          </a:prstGeom>
          <a:noFill/>
          <a:ln w="28575" algn="ctr">
            <a:noFill/>
            <a:miter lim="800000"/>
            <a:headEnd/>
            <a:tailEnd/>
          </a:ln>
          <a:effectLst/>
        </p:spPr>
        <p:txBody>
          <a:bodyPr lIns="0" tIns="0" rIns="0" bIns="0" anchor="b">
            <a:spAutoFit/>
          </a:bodyPr>
          <a:lstStyle/>
          <a:p>
            <a:r>
              <a:rPr lang="en-US" sz="1200" b="1" i="1" baseline="30000" dirty="0" err="1">
                <a:effectLst>
                  <a:outerShdw blurRad="38100" dist="38100" dir="2700000" algn="tl">
                    <a:srgbClr val="000000">
                      <a:alpha val="43137"/>
                    </a:srgbClr>
                  </a:outerShdw>
                </a:effectLst>
              </a:rPr>
              <a:t>a</a:t>
            </a:r>
            <a:r>
              <a:rPr lang="en-US" sz="1200" b="1" i="1" dirty="0" err="1">
                <a:effectLst>
                  <a:outerShdw blurRad="38100" dist="38100" dir="2700000" algn="tl">
                    <a:srgbClr val="000000">
                      <a:alpha val="43137"/>
                    </a:srgbClr>
                  </a:outerShdw>
                </a:effectLst>
              </a:rPr>
              <a:t>The</a:t>
            </a:r>
            <a:r>
              <a:rPr lang="en-US" sz="1200" b="1" i="1" dirty="0">
                <a:effectLst>
                  <a:outerShdw blurRad="38100" dist="38100" dir="2700000" algn="tl">
                    <a:srgbClr val="000000">
                      <a:alpha val="43137"/>
                    </a:srgbClr>
                  </a:outerShdw>
                </a:effectLst>
              </a:rPr>
              <a:t> ratio of the odds of development of disease in exposed persons to the odds of development of disease in </a:t>
            </a:r>
            <a:r>
              <a:rPr lang="en-US" sz="1200" b="1" i="1" dirty="0" err="1">
                <a:effectLst>
                  <a:outerShdw blurRad="38100" dist="38100" dir="2700000" algn="tl">
                    <a:srgbClr val="000000">
                      <a:alpha val="43137"/>
                    </a:srgbClr>
                  </a:outerShdw>
                </a:effectLst>
              </a:rPr>
              <a:t>nonexposed</a:t>
            </a:r>
            <a:r>
              <a:rPr lang="en-US" sz="1200" b="1" i="1" dirty="0">
                <a:effectLst>
                  <a:outerShdw blurRad="38100" dist="38100" dir="2700000" algn="tl">
                    <a:srgbClr val="000000">
                      <a:alpha val="43137"/>
                    </a:srgbClr>
                  </a:outerShdw>
                </a:effectLst>
              </a:rPr>
              <a:t> persons. Adjusted for age, sex, region, physical activity, and consumption of fruits, vegetables, and alcohol. Adapted from </a:t>
            </a:r>
            <a:r>
              <a:rPr lang="en-US" sz="1200" b="1" i="1" dirty="0" err="1">
                <a:effectLst>
                  <a:outerShdw blurRad="38100" dist="38100" dir="2700000" algn="tl">
                    <a:srgbClr val="000000">
                      <a:alpha val="43137"/>
                    </a:srgbClr>
                  </a:outerShdw>
                </a:effectLst>
              </a:rPr>
              <a:t>Teo</a:t>
            </a:r>
            <a:r>
              <a:rPr lang="en-US" sz="1200" b="1" i="1" dirty="0">
                <a:effectLst>
                  <a:outerShdw blurRad="38100" dist="38100" dir="2700000" algn="tl">
                    <a:srgbClr val="000000">
                      <a:alpha val="43137"/>
                    </a:srgbClr>
                  </a:outerShdw>
                </a:effectLst>
              </a:rPr>
              <a:t> et al. Lancet. 2006;368:647-658.</a:t>
            </a:r>
          </a:p>
        </p:txBody>
      </p:sp>
      <p:sp>
        <p:nvSpPr>
          <p:cNvPr id="247813" name="Text Box 5"/>
          <p:cNvSpPr txBox="1">
            <a:spLocks noChangeArrowheads="1"/>
          </p:cNvSpPr>
          <p:nvPr/>
        </p:nvSpPr>
        <p:spPr bwMode="auto">
          <a:xfrm>
            <a:off x="4446579" y="2724144"/>
            <a:ext cx="1724025" cy="396875"/>
          </a:xfrm>
          <a:prstGeom prst="rect">
            <a:avLst/>
          </a:prstGeom>
          <a:noFill/>
          <a:ln w="28575" algn="ctr">
            <a:noFill/>
            <a:miter lim="800000"/>
            <a:headEnd/>
            <a:tailEnd/>
          </a:ln>
          <a:effectLst/>
        </p:spPr>
        <p:txBody>
          <a:bodyPr wrap="none" anchor="b">
            <a:spAutoFit/>
          </a:bodyPr>
          <a:lstStyle/>
          <a:p>
            <a:pPr algn="ctr"/>
            <a:r>
              <a:rPr lang="en-US" sz="2000" b="1" dirty="0">
                <a:effectLst>
                  <a:outerShdw blurRad="38100" dist="38100" dir="2700000" algn="tl">
                    <a:srgbClr val="000000"/>
                  </a:outerShdw>
                </a:effectLst>
              </a:rPr>
              <a:t>Nonsmokers</a:t>
            </a:r>
          </a:p>
        </p:txBody>
      </p:sp>
      <p:sp>
        <p:nvSpPr>
          <p:cNvPr id="247814" name="Text Box 6"/>
          <p:cNvSpPr txBox="1">
            <a:spLocks noChangeArrowheads="1"/>
          </p:cNvSpPr>
          <p:nvPr/>
        </p:nvSpPr>
        <p:spPr bwMode="auto">
          <a:xfrm rot="-5400000">
            <a:off x="-596936" y="3052752"/>
            <a:ext cx="2452687" cy="366712"/>
          </a:xfrm>
          <a:prstGeom prst="rect">
            <a:avLst/>
          </a:prstGeom>
          <a:noFill/>
          <a:ln w="28575" algn="ctr">
            <a:noFill/>
            <a:miter lim="800000"/>
            <a:headEnd/>
            <a:tailEnd/>
          </a:ln>
          <a:effectLst/>
        </p:spPr>
        <p:txBody>
          <a:bodyPr wrap="none" anchor="b">
            <a:spAutoFit/>
          </a:bodyPr>
          <a:lstStyle/>
          <a:p>
            <a:pPr algn="ctr"/>
            <a:r>
              <a:rPr lang="en-US" sz="1800" b="1" dirty="0">
                <a:effectLst>
                  <a:outerShdw blurRad="38100" dist="38100" dir="2700000" algn="tl">
                    <a:srgbClr val="000000"/>
                  </a:outerShdw>
                </a:effectLst>
              </a:rPr>
              <a:t>Odds Ratio (95% CI)</a:t>
            </a:r>
            <a:r>
              <a:rPr lang="en-US" sz="1800" b="1" baseline="30000" dirty="0">
                <a:effectLst>
                  <a:outerShdw blurRad="38100" dist="38100" dir="2700000" algn="tl">
                    <a:srgbClr val="000000"/>
                  </a:outerShdw>
                </a:effectLst>
              </a:rPr>
              <a:t>a</a:t>
            </a:r>
          </a:p>
        </p:txBody>
      </p:sp>
      <p:sp>
        <p:nvSpPr>
          <p:cNvPr id="247815" name="Text Box 7"/>
          <p:cNvSpPr txBox="1">
            <a:spLocks noChangeArrowheads="1"/>
          </p:cNvSpPr>
          <p:nvPr/>
        </p:nvSpPr>
        <p:spPr bwMode="auto">
          <a:xfrm>
            <a:off x="2428860" y="5143512"/>
            <a:ext cx="5253361" cy="584775"/>
          </a:xfrm>
          <a:prstGeom prst="rect">
            <a:avLst/>
          </a:prstGeom>
          <a:noFill/>
          <a:ln w="28575" algn="ctr">
            <a:noFill/>
            <a:miter lim="800000"/>
            <a:headEnd/>
            <a:tailEnd/>
          </a:ln>
          <a:effectLst/>
        </p:spPr>
        <p:txBody>
          <a:bodyPr wrap="none" anchor="b">
            <a:spAutoFit/>
          </a:bodyPr>
          <a:lstStyle/>
          <a:p>
            <a:pPr algn="ctr"/>
            <a:r>
              <a:rPr lang="th-TH" sz="3200" b="1" dirty="0" smtClean="0">
                <a:effectLst>
                  <a:outerShdw blurRad="38100" dist="38100" dir="2700000" algn="tl">
                    <a:srgbClr val="000000"/>
                  </a:outerShdw>
                </a:effectLst>
                <a:latin typeface="Browallia New" pitchFamily="34" charset="-34"/>
                <a:cs typeface="Browallia New" pitchFamily="34" charset="-34"/>
              </a:rPr>
              <a:t>การได้รับ </a:t>
            </a:r>
            <a:r>
              <a:rPr lang="en-US" sz="3200" b="1" dirty="0" smtClean="0">
                <a:effectLst>
                  <a:outerShdw blurRad="38100" dist="38100" dir="2700000" algn="tl">
                    <a:srgbClr val="000000"/>
                  </a:outerShdw>
                </a:effectLst>
                <a:latin typeface="Browallia New" pitchFamily="34" charset="-34"/>
                <a:cs typeface="Browallia New" pitchFamily="34" charset="-34"/>
              </a:rPr>
              <a:t>ETS (</a:t>
            </a:r>
            <a:r>
              <a:rPr lang="th-TH" sz="3200" b="1" dirty="0" smtClean="0">
                <a:effectLst>
                  <a:outerShdw blurRad="38100" dist="38100" dir="2700000" algn="tl">
                    <a:srgbClr val="000000"/>
                  </a:outerShdw>
                </a:effectLst>
                <a:latin typeface="Browallia New" pitchFamily="34" charset="-34"/>
                <a:cs typeface="Browallia New" pitchFamily="34" charset="-34"/>
              </a:rPr>
              <a:t>จำนวนชั่วโมง ต่อสัปดาห์</a:t>
            </a:r>
            <a:r>
              <a:rPr lang="en-US" sz="3200" b="1" dirty="0" smtClean="0">
                <a:effectLst>
                  <a:outerShdw blurRad="38100" dist="38100" dir="2700000" algn="tl">
                    <a:srgbClr val="000000"/>
                  </a:outerShdw>
                </a:effectLst>
                <a:latin typeface="Browallia New" pitchFamily="34" charset="-34"/>
                <a:cs typeface="Browallia New" pitchFamily="34" charset="-34"/>
              </a:rPr>
              <a:t>)</a:t>
            </a:r>
            <a:endParaRPr lang="en-US" sz="3200" b="1" dirty="0">
              <a:effectLst>
                <a:outerShdw blurRad="38100" dist="38100" dir="2700000" algn="tl">
                  <a:srgbClr val="000000"/>
                </a:outerShdw>
              </a:effectLst>
              <a:latin typeface="Browallia New" pitchFamily="34" charset="-34"/>
              <a:cs typeface="Browallia New" pitchFamily="34" charset="-34"/>
            </a:endParaRPr>
          </a:p>
        </p:txBody>
      </p:sp>
      <p:sp>
        <p:nvSpPr>
          <p:cNvPr id="247816" name="Text Box 8"/>
          <p:cNvSpPr txBox="1">
            <a:spLocks noChangeArrowheads="1"/>
          </p:cNvSpPr>
          <p:nvPr/>
        </p:nvSpPr>
        <p:spPr bwMode="auto">
          <a:xfrm>
            <a:off x="1447792" y="4692646"/>
            <a:ext cx="793750" cy="366712"/>
          </a:xfrm>
          <a:prstGeom prst="rect">
            <a:avLst/>
          </a:prstGeom>
          <a:noFill/>
          <a:ln w="28575" algn="ctr">
            <a:noFill/>
            <a:miter lim="800000"/>
            <a:headEnd/>
            <a:tailEnd/>
          </a:ln>
          <a:effectLst/>
        </p:spPr>
        <p:txBody>
          <a:bodyPr wrap="none">
            <a:spAutoFit/>
          </a:bodyPr>
          <a:lstStyle/>
          <a:p>
            <a:pPr algn="ctr"/>
            <a:r>
              <a:rPr lang="en-US" sz="1800">
                <a:effectLst>
                  <a:outerShdw blurRad="38100" dist="38100" dir="2700000" algn="tl">
                    <a:srgbClr val="000000"/>
                  </a:outerShdw>
                </a:effectLst>
              </a:rPr>
              <a:t>Never</a:t>
            </a:r>
          </a:p>
        </p:txBody>
      </p:sp>
      <p:sp>
        <p:nvSpPr>
          <p:cNvPr id="247817" name="Text Box 9"/>
          <p:cNvSpPr txBox="1">
            <a:spLocks noChangeArrowheads="1"/>
          </p:cNvSpPr>
          <p:nvPr/>
        </p:nvSpPr>
        <p:spPr bwMode="auto">
          <a:xfrm>
            <a:off x="3149592" y="4692646"/>
            <a:ext cx="514350" cy="366712"/>
          </a:xfrm>
          <a:prstGeom prst="rect">
            <a:avLst/>
          </a:prstGeom>
          <a:noFill/>
          <a:ln w="28575" algn="ctr">
            <a:noFill/>
            <a:miter lim="800000"/>
            <a:headEnd/>
            <a:tailEnd/>
          </a:ln>
          <a:effectLst/>
        </p:spPr>
        <p:txBody>
          <a:bodyPr wrap="none">
            <a:spAutoFit/>
          </a:bodyPr>
          <a:lstStyle/>
          <a:p>
            <a:pPr algn="ctr"/>
            <a:r>
              <a:rPr lang="en-US" sz="1800">
                <a:effectLst>
                  <a:outerShdw blurRad="38100" dist="38100" dir="2700000" algn="tl">
                    <a:srgbClr val="000000"/>
                  </a:outerShdw>
                </a:effectLst>
              </a:rPr>
              <a:t>1-7</a:t>
            </a:r>
          </a:p>
        </p:txBody>
      </p:sp>
      <p:sp>
        <p:nvSpPr>
          <p:cNvPr id="247818" name="Text Box 10"/>
          <p:cNvSpPr txBox="1">
            <a:spLocks noChangeArrowheads="1"/>
          </p:cNvSpPr>
          <p:nvPr/>
        </p:nvSpPr>
        <p:spPr bwMode="auto">
          <a:xfrm>
            <a:off x="4664067" y="4692646"/>
            <a:ext cx="641350" cy="366712"/>
          </a:xfrm>
          <a:prstGeom prst="rect">
            <a:avLst/>
          </a:prstGeom>
          <a:noFill/>
          <a:ln w="28575" algn="ctr">
            <a:noFill/>
            <a:miter lim="800000"/>
            <a:headEnd/>
            <a:tailEnd/>
          </a:ln>
          <a:effectLst/>
        </p:spPr>
        <p:txBody>
          <a:bodyPr wrap="none">
            <a:spAutoFit/>
          </a:bodyPr>
          <a:lstStyle/>
          <a:p>
            <a:pPr algn="ctr"/>
            <a:r>
              <a:rPr lang="en-US" sz="1800">
                <a:effectLst>
                  <a:outerShdw blurRad="38100" dist="38100" dir="2700000" algn="tl">
                    <a:srgbClr val="000000"/>
                  </a:outerShdw>
                </a:effectLst>
              </a:rPr>
              <a:t>8-14</a:t>
            </a:r>
          </a:p>
        </p:txBody>
      </p:sp>
      <p:sp>
        <p:nvSpPr>
          <p:cNvPr id="247819" name="Text Box 11"/>
          <p:cNvSpPr txBox="1">
            <a:spLocks noChangeArrowheads="1"/>
          </p:cNvSpPr>
          <p:nvPr/>
        </p:nvSpPr>
        <p:spPr bwMode="auto">
          <a:xfrm>
            <a:off x="6189655" y="4692646"/>
            <a:ext cx="768350" cy="366712"/>
          </a:xfrm>
          <a:prstGeom prst="rect">
            <a:avLst/>
          </a:prstGeom>
          <a:noFill/>
          <a:ln w="28575" algn="ctr">
            <a:noFill/>
            <a:miter lim="800000"/>
            <a:headEnd/>
            <a:tailEnd/>
          </a:ln>
          <a:effectLst/>
        </p:spPr>
        <p:txBody>
          <a:bodyPr wrap="none">
            <a:spAutoFit/>
          </a:bodyPr>
          <a:lstStyle/>
          <a:p>
            <a:pPr algn="ctr"/>
            <a:r>
              <a:rPr lang="en-US" sz="1800">
                <a:effectLst>
                  <a:outerShdw blurRad="38100" dist="38100" dir="2700000" algn="tl">
                    <a:srgbClr val="000000"/>
                  </a:outerShdw>
                </a:effectLst>
              </a:rPr>
              <a:t>15-21</a:t>
            </a:r>
          </a:p>
        </p:txBody>
      </p:sp>
      <p:sp>
        <p:nvSpPr>
          <p:cNvPr id="247820" name="Text Box 12"/>
          <p:cNvSpPr txBox="1">
            <a:spLocks noChangeArrowheads="1"/>
          </p:cNvSpPr>
          <p:nvPr/>
        </p:nvSpPr>
        <p:spPr bwMode="auto">
          <a:xfrm>
            <a:off x="7827955" y="4694233"/>
            <a:ext cx="563562" cy="365125"/>
          </a:xfrm>
          <a:prstGeom prst="rect">
            <a:avLst/>
          </a:prstGeom>
          <a:noFill/>
          <a:ln w="28575" algn="ctr">
            <a:noFill/>
            <a:miter lim="800000"/>
            <a:headEnd/>
            <a:tailEnd/>
          </a:ln>
          <a:effectLst/>
        </p:spPr>
        <p:txBody>
          <a:bodyPr wrap="none">
            <a:spAutoFit/>
          </a:bodyPr>
          <a:lstStyle/>
          <a:p>
            <a:pPr algn="ctr"/>
            <a:r>
              <a:rPr lang="en-US" sz="1800">
                <a:effectLst>
                  <a:outerShdw blurRad="38100" dist="38100" dir="2700000" algn="tl">
                    <a:srgbClr val="000000"/>
                  </a:outerShdw>
                </a:effectLst>
                <a:sym typeface="Symbol" pitchFamily="18" charset="2"/>
              </a:rPr>
              <a:t>22</a:t>
            </a:r>
          </a:p>
        </p:txBody>
      </p:sp>
      <p:sp>
        <p:nvSpPr>
          <p:cNvPr id="247821" name="Text Box 13"/>
          <p:cNvSpPr txBox="1">
            <a:spLocks noChangeArrowheads="1"/>
          </p:cNvSpPr>
          <p:nvPr/>
        </p:nvSpPr>
        <p:spPr bwMode="auto">
          <a:xfrm>
            <a:off x="785805" y="1474783"/>
            <a:ext cx="311150" cy="365125"/>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4</a:t>
            </a:r>
          </a:p>
        </p:txBody>
      </p:sp>
      <p:sp>
        <p:nvSpPr>
          <p:cNvPr id="247822" name="Text Box 14"/>
          <p:cNvSpPr txBox="1">
            <a:spLocks noChangeArrowheads="1"/>
          </p:cNvSpPr>
          <p:nvPr/>
        </p:nvSpPr>
        <p:spPr bwMode="auto">
          <a:xfrm>
            <a:off x="785805" y="2898771"/>
            <a:ext cx="311150" cy="366712"/>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2</a:t>
            </a:r>
          </a:p>
        </p:txBody>
      </p:sp>
      <p:sp>
        <p:nvSpPr>
          <p:cNvPr id="247823" name="Text Box 15"/>
          <p:cNvSpPr txBox="1">
            <a:spLocks noChangeArrowheads="1"/>
          </p:cNvSpPr>
          <p:nvPr/>
        </p:nvSpPr>
        <p:spPr bwMode="auto">
          <a:xfrm>
            <a:off x="785805" y="4303708"/>
            <a:ext cx="311150" cy="366713"/>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1</a:t>
            </a:r>
          </a:p>
        </p:txBody>
      </p:sp>
      <p:sp>
        <p:nvSpPr>
          <p:cNvPr id="247824" name="Text Box 16"/>
          <p:cNvSpPr txBox="1">
            <a:spLocks noChangeArrowheads="1"/>
          </p:cNvSpPr>
          <p:nvPr/>
        </p:nvSpPr>
        <p:spPr bwMode="auto">
          <a:xfrm>
            <a:off x="468305" y="4895846"/>
            <a:ext cx="628650" cy="365125"/>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0.75</a:t>
            </a:r>
          </a:p>
        </p:txBody>
      </p:sp>
      <p:sp>
        <p:nvSpPr>
          <p:cNvPr id="247825" name="Line 17"/>
          <p:cNvSpPr>
            <a:spLocks noChangeShapeType="1"/>
          </p:cNvSpPr>
          <p:nvPr/>
        </p:nvSpPr>
        <p:spPr bwMode="auto">
          <a:xfrm flipH="1">
            <a:off x="1212842" y="1658933"/>
            <a:ext cx="0" cy="3436938"/>
          </a:xfrm>
          <a:prstGeom prst="line">
            <a:avLst/>
          </a:prstGeom>
          <a:noFill/>
          <a:ln w="28575">
            <a:solidFill>
              <a:schemeClr val="tx1"/>
            </a:solidFill>
            <a:round/>
            <a:headEnd/>
            <a:tailEnd/>
          </a:ln>
          <a:effectLst/>
        </p:spPr>
        <p:txBody>
          <a:bodyPr/>
          <a:lstStyle/>
          <a:p>
            <a:endParaRPr lang="th-TH"/>
          </a:p>
        </p:txBody>
      </p:sp>
      <p:sp>
        <p:nvSpPr>
          <p:cNvPr id="247826" name="Line 18"/>
          <p:cNvSpPr>
            <a:spLocks noChangeShapeType="1"/>
          </p:cNvSpPr>
          <p:nvPr/>
        </p:nvSpPr>
        <p:spPr bwMode="auto">
          <a:xfrm flipH="1">
            <a:off x="1112830" y="1660521"/>
            <a:ext cx="98425" cy="0"/>
          </a:xfrm>
          <a:prstGeom prst="line">
            <a:avLst/>
          </a:prstGeom>
          <a:noFill/>
          <a:ln w="28575">
            <a:solidFill>
              <a:schemeClr val="tx1"/>
            </a:solidFill>
            <a:round/>
            <a:headEnd/>
            <a:tailEnd/>
          </a:ln>
          <a:effectLst/>
        </p:spPr>
        <p:txBody>
          <a:bodyPr/>
          <a:lstStyle/>
          <a:p>
            <a:endParaRPr lang="th-TH"/>
          </a:p>
        </p:txBody>
      </p:sp>
      <p:sp>
        <p:nvSpPr>
          <p:cNvPr id="247827" name="Line 19"/>
          <p:cNvSpPr>
            <a:spLocks noChangeShapeType="1"/>
          </p:cNvSpPr>
          <p:nvPr/>
        </p:nvSpPr>
        <p:spPr bwMode="auto">
          <a:xfrm flipH="1">
            <a:off x="1112830" y="3081333"/>
            <a:ext cx="98425" cy="0"/>
          </a:xfrm>
          <a:prstGeom prst="line">
            <a:avLst/>
          </a:prstGeom>
          <a:noFill/>
          <a:ln w="28575">
            <a:solidFill>
              <a:schemeClr val="tx1"/>
            </a:solidFill>
            <a:round/>
            <a:headEnd/>
            <a:tailEnd/>
          </a:ln>
          <a:effectLst/>
        </p:spPr>
        <p:txBody>
          <a:bodyPr/>
          <a:lstStyle/>
          <a:p>
            <a:endParaRPr lang="th-TH"/>
          </a:p>
        </p:txBody>
      </p:sp>
      <p:sp>
        <p:nvSpPr>
          <p:cNvPr id="247828" name="Line 20"/>
          <p:cNvSpPr>
            <a:spLocks noChangeShapeType="1"/>
          </p:cNvSpPr>
          <p:nvPr/>
        </p:nvSpPr>
        <p:spPr bwMode="auto">
          <a:xfrm flipH="1">
            <a:off x="1112830" y="4491033"/>
            <a:ext cx="98425" cy="0"/>
          </a:xfrm>
          <a:prstGeom prst="line">
            <a:avLst/>
          </a:prstGeom>
          <a:noFill/>
          <a:ln w="28575">
            <a:solidFill>
              <a:schemeClr val="tx1"/>
            </a:solidFill>
            <a:round/>
            <a:headEnd/>
            <a:tailEnd/>
          </a:ln>
          <a:effectLst/>
        </p:spPr>
        <p:txBody>
          <a:bodyPr/>
          <a:lstStyle/>
          <a:p>
            <a:endParaRPr lang="th-TH"/>
          </a:p>
        </p:txBody>
      </p:sp>
      <p:sp>
        <p:nvSpPr>
          <p:cNvPr id="247829" name="Line 21"/>
          <p:cNvSpPr>
            <a:spLocks noChangeShapeType="1"/>
          </p:cNvSpPr>
          <p:nvPr/>
        </p:nvSpPr>
        <p:spPr bwMode="auto">
          <a:xfrm flipH="1">
            <a:off x="1112830" y="5079996"/>
            <a:ext cx="98425" cy="0"/>
          </a:xfrm>
          <a:prstGeom prst="line">
            <a:avLst/>
          </a:prstGeom>
          <a:noFill/>
          <a:ln w="28575">
            <a:solidFill>
              <a:schemeClr val="tx1"/>
            </a:solidFill>
            <a:round/>
            <a:headEnd/>
            <a:tailEnd/>
          </a:ln>
          <a:effectLst/>
        </p:spPr>
        <p:txBody>
          <a:bodyPr/>
          <a:lstStyle/>
          <a:p>
            <a:endParaRPr lang="th-TH"/>
          </a:p>
        </p:txBody>
      </p:sp>
      <p:sp>
        <p:nvSpPr>
          <p:cNvPr id="247830" name="Line 22"/>
          <p:cNvSpPr>
            <a:spLocks noChangeShapeType="1"/>
          </p:cNvSpPr>
          <p:nvPr/>
        </p:nvSpPr>
        <p:spPr bwMode="auto">
          <a:xfrm>
            <a:off x="1212842" y="4491033"/>
            <a:ext cx="7566025" cy="0"/>
          </a:xfrm>
          <a:prstGeom prst="line">
            <a:avLst/>
          </a:prstGeom>
          <a:noFill/>
          <a:ln w="28575">
            <a:solidFill>
              <a:schemeClr val="tx1"/>
            </a:solidFill>
            <a:round/>
            <a:headEnd/>
            <a:tailEnd/>
          </a:ln>
          <a:effectLst/>
        </p:spPr>
        <p:txBody>
          <a:bodyPr/>
          <a:lstStyle/>
          <a:p>
            <a:endParaRPr lang="th-TH"/>
          </a:p>
        </p:txBody>
      </p:sp>
      <p:sp>
        <p:nvSpPr>
          <p:cNvPr id="247831" name="Freeform 23"/>
          <p:cNvSpPr>
            <a:spLocks/>
          </p:cNvSpPr>
          <p:nvPr/>
        </p:nvSpPr>
        <p:spPr bwMode="auto">
          <a:xfrm>
            <a:off x="1865305" y="3373433"/>
            <a:ext cx="6246812" cy="1114425"/>
          </a:xfrm>
          <a:custGeom>
            <a:avLst/>
            <a:gdLst/>
            <a:ahLst/>
            <a:cxnLst>
              <a:cxn ang="0">
                <a:pos x="0" y="524"/>
              </a:cxn>
              <a:cxn ang="0">
                <a:pos x="668" y="252"/>
              </a:cxn>
              <a:cxn ang="0">
                <a:pos x="1340" y="128"/>
              </a:cxn>
              <a:cxn ang="0">
                <a:pos x="2004" y="0"/>
              </a:cxn>
              <a:cxn ang="0">
                <a:pos x="2680" y="152"/>
              </a:cxn>
            </a:cxnLst>
            <a:rect l="0" t="0" r="r" b="b"/>
            <a:pathLst>
              <a:path w="2680" h="524">
                <a:moveTo>
                  <a:pt x="0" y="524"/>
                </a:moveTo>
                <a:lnTo>
                  <a:pt x="668" y="252"/>
                </a:lnTo>
                <a:lnTo>
                  <a:pt x="1340" y="128"/>
                </a:lnTo>
                <a:lnTo>
                  <a:pt x="2004" y="0"/>
                </a:lnTo>
                <a:lnTo>
                  <a:pt x="2680" y="152"/>
                </a:lnTo>
              </a:path>
            </a:pathLst>
          </a:custGeom>
          <a:noFill/>
          <a:ln w="28575" cap="flat" cmpd="sng">
            <a:solidFill>
              <a:srgbClr val="33CC33"/>
            </a:solidFill>
            <a:prstDash val="solid"/>
            <a:round/>
            <a:headEnd type="none" w="med" len="med"/>
            <a:tailEnd type="none" w="med" len="med"/>
          </a:ln>
          <a:effectLst/>
        </p:spPr>
        <p:txBody>
          <a:bodyPr/>
          <a:lstStyle/>
          <a:p>
            <a:endParaRPr lang="th-TH"/>
          </a:p>
        </p:txBody>
      </p:sp>
      <p:grpSp>
        <p:nvGrpSpPr>
          <p:cNvPr id="2" name="Group 24"/>
          <p:cNvGrpSpPr>
            <a:grpSpLocks/>
          </p:cNvGrpSpPr>
          <p:nvPr/>
        </p:nvGrpSpPr>
        <p:grpSpPr bwMode="auto">
          <a:xfrm>
            <a:off x="3428992" y="2857496"/>
            <a:ext cx="4652963" cy="1317625"/>
            <a:chOff x="2471" y="2432"/>
            <a:chExt cx="1996" cy="620"/>
          </a:xfrm>
        </p:grpSpPr>
        <p:sp>
          <p:nvSpPr>
            <p:cNvPr id="247833" name="Line 25"/>
            <p:cNvSpPr>
              <a:spLocks noChangeShapeType="1"/>
            </p:cNvSpPr>
            <p:nvPr/>
          </p:nvSpPr>
          <p:spPr bwMode="auto">
            <a:xfrm>
              <a:off x="2471" y="2844"/>
              <a:ext cx="0" cy="180"/>
            </a:xfrm>
            <a:prstGeom prst="line">
              <a:avLst/>
            </a:prstGeom>
            <a:noFill/>
            <a:ln w="19050">
              <a:solidFill>
                <a:srgbClr val="33CC33"/>
              </a:solidFill>
              <a:round/>
              <a:headEnd/>
              <a:tailEnd/>
            </a:ln>
            <a:effectLst/>
          </p:spPr>
          <p:txBody>
            <a:bodyPr/>
            <a:lstStyle/>
            <a:p>
              <a:endParaRPr lang="th-TH"/>
            </a:p>
          </p:txBody>
        </p:sp>
        <p:sp>
          <p:nvSpPr>
            <p:cNvPr id="247834" name="Line 26"/>
            <p:cNvSpPr>
              <a:spLocks noChangeShapeType="1"/>
            </p:cNvSpPr>
            <p:nvPr/>
          </p:nvSpPr>
          <p:spPr bwMode="auto">
            <a:xfrm>
              <a:off x="3135" y="2644"/>
              <a:ext cx="0" cy="320"/>
            </a:xfrm>
            <a:prstGeom prst="line">
              <a:avLst/>
            </a:prstGeom>
            <a:noFill/>
            <a:ln w="19050">
              <a:solidFill>
                <a:srgbClr val="33CC33"/>
              </a:solidFill>
              <a:round/>
              <a:headEnd/>
              <a:tailEnd/>
            </a:ln>
            <a:effectLst/>
          </p:spPr>
          <p:txBody>
            <a:bodyPr/>
            <a:lstStyle/>
            <a:p>
              <a:endParaRPr lang="th-TH"/>
            </a:p>
          </p:txBody>
        </p:sp>
        <p:sp>
          <p:nvSpPr>
            <p:cNvPr id="247835" name="Line 27"/>
            <p:cNvSpPr>
              <a:spLocks noChangeShapeType="1"/>
            </p:cNvSpPr>
            <p:nvPr/>
          </p:nvSpPr>
          <p:spPr bwMode="auto">
            <a:xfrm>
              <a:off x="3795" y="2432"/>
              <a:ext cx="0" cy="488"/>
            </a:xfrm>
            <a:prstGeom prst="line">
              <a:avLst/>
            </a:prstGeom>
            <a:noFill/>
            <a:ln w="19050">
              <a:solidFill>
                <a:srgbClr val="33CC33"/>
              </a:solidFill>
              <a:round/>
              <a:headEnd/>
              <a:tailEnd/>
            </a:ln>
            <a:effectLst/>
          </p:spPr>
          <p:txBody>
            <a:bodyPr/>
            <a:lstStyle/>
            <a:p>
              <a:endParaRPr lang="th-TH"/>
            </a:p>
          </p:txBody>
        </p:sp>
        <p:sp>
          <p:nvSpPr>
            <p:cNvPr id="247836" name="Line 28"/>
            <p:cNvSpPr>
              <a:spLocks noChangeShapeType="1"/>
            </p:cNvSpPr>
            <p:nvPr/>
          </p:nvSpPr>
          <p:spPr bwMode="auto">
            <a:xfrm>
              <a:off x="4467" y="2602"/>
              <a:ext cx="0" cy="450"/>
            </a:xfrm>
            <a:prstGeom prst="line">
              <a:avLst/>
            </a:prstGeom>
            <a:noFill/>
            <a:ln w="19050">
              <a:solidFill>
                <a:srgbClr val="33CC33"/>
              </a:solidFill>
              <a:round/>
              <a:headEnd/>
              <a:tailEnd/>
            </a:ln>
            <a:effectLst/>
          </p:spPr>
          <p:txBody>
            <a:bodyPr/>
            <a:lstStyle/>
            <a:p>
              <a:endParaRPr lang="th-TH"/>
            </a:p>
          </p:txBody>
        </p:sp>
      </p:grpSp>
      <p:grpSp>
        <p:nvGrpSpPr>
          <p:cNvPr id="3" name="Group 29"/>
          <p:cNvGrpSpPr>
            <a:grpSpLocks/>
          </p:cNvGrpSpPr>
          <p:nvPr/>
        </p:nvGrpSpPr>
        <p:grpSpPr bwMode="auto">
          <a:xfrm>
            <a:off x="1773230" y="3289296"/>
            <a:ext cx="6373812" cy="1243012"/>
            <a:chOff x="1119" y="2381"/>
            <a:chExt cx="4015" cy="783"/>
          </a:xfrm>
        </p:grpSpPr>
        <p:sp>
          <p:nvSpPr>
            <p:cNvPr id="247838" name="Rectangle 30"/>
            <p:cNvSpPr>
              <a:spLocks noChangeArrowheads="1"/>
            </p:cNvSpPr>
            <p:nvPr/>
          </p:nvSpPr>
          <p:spPr bwMode="auto">
            <a:xfrm>
              <a:off x="1119" y="3078"/>
              <a:ext cx="86" cy="86"/>
            </a:xfrm>
            <a:prstGeom prst="rect">
              <a:avLst/>
            </a:prstGeom>
            <a:solidFill>
              <a:srgbClr val="33CC33"/>
            </a:solidFill>
            <a:ln w="19050" algn="ctr">
              <a:solidFill>
                <a:schemeClr val="tx1"/>
              </a:solidFill>
              <a:miter lim="800000"/>
              <a:headEnd/>
              <a:tailEnd/>
            </a:ln>
            <a:effectLst/>
          </p:spPr>
          <p:txBody>
            <a:bodyPr wrap="none" anchor="ctr"/>
            <a:lstStyle/>
            <a:p>
              <a:endParaRPr lang="th-TH"/>
            </a:p>
          </p:txBody>
        </p:sp>
        <p:sp>
          <p:nvSpPr>
            <p:cNvPr id="247839" name="Rectangle 31"/>
            <p:cNvSpPr>
              <a:spLocks noChangeArrowheads="1"/>
            </p:cNvSpPr>
            <p:nvPr/>
          </p:nvSpPr>
          <p:spPr bwMode="auto">
            <a:xfrm>
              <a:off x="2117" y="2718"/>
              <a:ext cx="86" cy="86"/>
            </a:xfrm>
            <a:prstGeom prst="rect">
              <a:avLst/>
            </a:prstGeom>
            <a:solidFill>
              <a:srgbClr val="33CC33"/>
            </a:solidFill>
            <a:ln w="19050" algn="ctr">
              <a:solidFill>
                <a:schemeClr val="tx1"/>
              </a:solidFill>
              <a:miter lim="800000"/>
              <a:headEnd/>
              <a:tailEnd/>
            </a:ln>
            <a:effectLst/>
          </p:spPr>
          <p:txBody>
            <a:bodyPr wrap="none" anchor="ctr"/>
            <a:lstStyle/>
            <a:p>
              <a:endParaRPr lang="th-TH"/>
            </a:p>
          </p:txBody>
        </p:sp>
        <p:sp>
          <p:nvSpPr>
            <p:cNvPr id="247840" name="Rectangle 32"/>
            <p:cNvSpPr>
              <a:spLocks noChangeArrowheads="1"/>
            </p:cNvSpPr>
            <p:nvPr/>
          </p:nvSpPr>
          <p:spPr bwMode="auto">
            <a:xfrm>
              <a:off x="3092" y="2542"/>
              <a:ext cx="86" cy="86"/>
            </a:xfrm>
            <a:prstGeom prst="rect">
              <a:avLst/>
            </a:prstGeom>
            <a:solidFill>
              <a:srgbClr val="33CC33"/>
            </a:solidFill>
            <a:ln w="19050" algn="ctr">
              <a:solidFill>
                <a:schemeClr val="tx1"/>
              </a:solidFill>
              <a:miter lim="800000"/>
              <a:headEnd/>
              <a:tailEnd/>
            </a:ln>
            <a:effectLst/>
          </p:spPr>
          <p:txBody>
            <a:bodyPr wrap="none" anchor="ctr"/>
            <a:lstStyle/>
            <a:p>
              <a:endParaRPr lang="th-TH"/>
            </a:p>
          </p:txBody>
        </p:sp>
        <p:sp>
          <p:nvSpPr>
            <p:cNvPr id="247841" name="Rectangle 33"/>
            <p:cNvSpPr>
              <a:spLocks noChangeArrowheads="1"/>
            </p:cNvSpPr>
            <p:nvPr/>
          </p:nvSpPr>
          <p:spPr bwMode="auto">
            <a:xfrm>
              <a:off x="4061" y="2381"/>
              <a:ext cx="86" cy="86"/>
            </a:xfrm>
            <a:prstGeom prst="rect">
              <a:avLst/>
            </a:prstGeom>
            <a:solidFill>
              <a:srgbClr val="33CC33"/>
            </a:solidFill>
            <a:ln w="19050" algn="ctr">
              <a:solidFill>
                <a:schemeClr val="tx1"/>
              </a:solidFill>
              <a:miter lim="800000"/>
              <a:headEnd/>
              <a:tailEnd/>
            </a:ln>
            <a:effectLst/>
          </p:spPr>
          <p:txBody>
            <a:bodyPr wrap="none" anchor="ctr"/>
            <a:lstStyle/>
            <a:p>
              <a:endParaRPr lang="th-TH"/>
            </a:p>
          </p:txBody>
        </p:sp>
        <p:sp>
          <p:nvSpPr>
            <p:cNvPr id="247842" name="Rectangle 34"/>
            <p:cNvSpPr>
              <a:spLocks noChangeArrowheads="1"/>
            </p:cNvSpPr>
            <p:nvPr/>
          </p:nvSpPr>
          <p:spPr bwMode="auto">
            <a:xfrm>
              <a:off x="5048" y="2585"/>
              <a:ext cx="86" cy="86"/>
            </a:xfrm>
            <a:prstGeom prst="rect">
              <a:avLst/>
            </a:prstGeom>
            <a:solidFill>
              <a:srgbClr val="33CC33"/>
            </a:solidFill>
            <a:ln w="19050" algn="ctr">
              <a:solidFill>
                <a:schemeClr val="tx1"/>
              </a:solidFill>
              <a:miter lim="800000"/>
              <a:headEnd/>
              <a:tailEnd/>
            </a:ln>
            <a:effectLst/>
          </p:spPr>
          <p:txBody>
            <a:bodyPr wrap="none" anchor="ctr"/>
            <a:lstStyle/>
            <a:p>
              <a:endParaRPr lang="th-TH"/>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00034" y="214290"/>
            <a:ext cx="8229600" cy="1081088"/>
          </a:xfrm>
        </p:spPr>
        <p:txBody>
          <a:bodyPr/>
          <a:lstStyle/>
          <a:p>
            <a:r>
              <a:rPr lang="en-US" sz="3200" dirty="0" smtClean="0"/>
              <a:t>ETS can reduce</a:t>
            </a:r>
            <a:r>
              <a:rPr lang="en-US" sz="3200" dirty="0"/>
              <a:t/>
            </a:r>
            <a:br>
              <a:rPr lang="en-US" sz="3200" dirty="0"/>
            </a:br>
            <a:r>
              <a:rPr lang="en-US" sz="3200" dirty="0"/>
              <a:t>Vascular Endothelial </a:t>
            </a:r>
            <a:r>
              <a:rPr lang="en-US" sz="3200" dirty="0" smtClean="0"/>
              <a:t>Function</a:t>
            </a:r>
            <a:endParaRPr lang="en-US" sz="3200" dirty="0"/>
          </a:p>
        </p:txBody>
      </p:sp>
      <p:sp>
        <p:nvSpPr>
          <p:cNvPr id="245763" name="Text Box 3"/>
          <p:cNvSpPr txBox="1">
            <a:spLocks noChangeArrowheads="1"/>
          </p:cNvSpPr>
          <p:nvPr/>
        </p:nvSpPr>
        <p:spPr bwMode="auto">
          <a:xfrm>
            <a:off x="177800" y="6291263"/>
            <a:ext cx="8816975" cy="307777"/>
          </a:xfrm>
          <a:prstGeom prst="rect">
            <a:avLst/>
          </a:prstGeom>
          <a:noFill/>
          <a:ln w="9525">
            <a:noFill/>
            <a:miter lim="800000"/>
            <a:headEnd/>
            <a:tailEnd/>
          </a:ln>
          <a:effectLst/>
        </p:spPr>
        <p:txBody>
          <a:bodyPr lIns="0" tIns="0" rIns="0" bIns="0" anchor="b">
            <a:spAutoFit/>
          </a:bodyPr>
          <a:lstStyle/>
          <a:p>
            <a:r>
              <a:rPr lang="da-DK" sz="2000" b="1" dirty="0" smtClean="0">
                <a:effectLst>
                  <a:outerShdw blurRad="38100" dist="38100" dir="2700000" algn="tl">
                    <a:srgbClr val="000000">
                      <a:alpha val="43137"/>
                    </a:srgbClr>
                  </a:outerShdw>
                </a:effectLst>
              </a:rPr>
              <a:t>Otsuka </a:t>
            </a:r>
            <a:r>
              <a:rPr lang="da-DK" sz="2000" b="1" dirty="0">
                <a:effectLst>
                  <a:outerShdw blurRad="38100" dist="38100" dir="2700000" algn="tl">
                    <a:srgbClr val="000000">
                      <a:alpha val="43137"/>
                    </a:srgbClr>
                  </a:outerShdw>
                </a:effectLst>
              </a:rPr>
              <a:t>et al. </a:t>
            </a:r>
            <a:r>
              <a:rPr lang="da-DK" sz="2000" b="1" i="1" dirty="0">
                <a:effectLst>
                  <a:outerShdw blurRad="38100" dist="38100" dir="2700000" algn="tl">
                    <a:srgbClr val="000000">
                      <a:alpha val="43137"/>
                    </a:srgbClr>
                  </a:outerShdw>
                </a:effectLst>
              </a:rPr>
              <a:t>JAMA.</a:t>
            </a:r>
            <a:r>
              <a:rPr lang="da-DK" sz="2000" b="1" dirty="0">
                <a:effectLst>
                  <a:outerShdw blurRad="38100" dist="38100" dir="2700000" algn="tl">
                    <a:srgbClr val="000000">
                      <a:alpha val="43137"/>
                    </a:srgbClr>
                  </a:outerShdw>
                </a:effectLst>
              </a:rPr>
              <a:t> 2001;286:436-441.</a:t>
            </a:r>
          </a:p>
        </p:txBody>
      </p:sp>
      <p:sp>
        <p:nvSpPr>
          <p:cNvPr id="245764" name="Text Box 4"/>
          <p:cNvSpPr txBox="1">
            <a:spLocks noChangeArrowheads="1"/>
          </p:cNvSpPr>
          <p:nvPr/>
        </p:nvSpPr>
        <p:spPr bwMode="auto">
          <a:xfrm>
            <a:off x="0" y="1285860"/>
            <a:ext cx="8858280" cy="641350"/>
          </a:xfrm>
          <a:prstGeom prst="rect">
            <a:avLst/>
          </a:prstGeom>
          <a:noFill/>
          <a:ln w="9525" algn="ctr">
            <a:noFill/>
            <a:miter lim="800000"/>
            <a:headEnd/>
            <a:tailEnd/>
          </a:ln>
          <a:effectLst/>
        </p:spPr>
        <p:txBody>
          <a:bodyPr/>
          <a:lstStyle/>
          <a:p>
            <a:pPr marL="342900" indent="-342900">
              <a:lnSpc>
                <a:spcPct val="95000"/>
              </a:lnSpc>
              <a:spcBef>
                <a:spcPct val="30000"/>
              </a:spcBef>
              <a:buClr>
                <a:srgbClr val="FF9900"/>
              </a:buClr>
              <a:buSzPct val="125000"/>
              <a:buFont typeface="Wingdings" pitchFamily="2" charset="2"/>
              <a:buChar char=""/>
            </a:pPr>
            <a:r>
              <a:rPr lang="th-TH" b="1" dirty="0" smtClean="0">
                <a:effectLst>
                  <a:outerShdw blurRad="38100" dist="38100" dir="2700000" algn="tl">
                    <a:srgbClr val="000000"/>
                  </a:outerShdw>
                </a:effectLst>
                <a:latin typeface="Browallia New" pitchFamily="34" charset="-34"/>
                <a:cs typeface="Browallia New" pitchFamily="34" charset="-34"/>
              </a:rPr>
              <a:t>การได้รับควันบุหรี่มือสองทำให้</a:t>
            </a:r>
            <a:r>
              <a:rPr lang="en-US" b="1" dirty="0" smtClean="0">
                <a:effectLst>
                  <a:outerShdw blurRad="38100" dist="38100" dir="2700000" algn="tl">
                    <a:srgbClr val="000000"/>
                  </a:outerShdw>
                </a:effectLst>
                <a:latin typeface="Browallia New" pitchFamily="34" charset="-34"/>
                <a:cs typeface="Browallia New" pitchFamily="34" charset="-34"/>
              </a:rPr>
              <a:t> </a:t>
            </a:r>
            <a:r>
              <a:rPr lang="en-US" b="1" dirty="0">
                <a:effectLst>
                  <a:outerShdw blurRad="38100" dist="38100" dir="2700000" algn="tl">
                    <a:srgbClr val="000000"/>
                  </a:outerShdw>
                </a:effectLst>
                <a:latin typeface="Browallia New" pitchFamily="34" charset="-34"/>
                <a:cs typeface="Browallia New" pitchFamily="34" charset="-34"/>
              </a:rPr>
              <a:t>coronary flow velocity reserve (CFVR) </a:t>
            </a:r>
            <a:r>
              <a:rPr lang="th-TH" b="1" dirty="0" smtClean="0">
                <a:effectLst>
                  <a:outerShdw blurRad="38100" dist="38100" dir="2700000" algn="tl">
                    <a:srgbClr val="000000"/>
                  </a:outerShdw>
                </a:effectLst>
                <a:latin typeface="Browallia New" pitchFamily="34" charset="-34"/>
                <a:cs typeface="Browallia New" pitchFamily="34" charset="-34"/>
              </a:rPr>
              <a:t>ลดลงได้แม้ไม่สูบเอง</a:t>
            </a:r>
            <a:endParaRPr lang="en-US" b="1" dirty="0">
              <a:effectLst>
                <a:outerShdw blurRad="38100" dist="38100" dir="2700000" algn="tl">
                  <a:srgbClr val="000000"/>
                </a:outerShdw>
              </a:effectLst>
              <a:latin typeface="Browallia New" pitchFamily="34" charset="-34"/>
              <a:cs typeface="Browallia New" pitchFamily="34" charset="-34"/>
            </a:endParaRPr>
          </a:p>
        </p:txBody>
      </p:sp>
      <p:sp>
        <p:nvSpPr>
          <p:cNvPr id="245765" name="Text Box 5"/>
          <p:cNvSpPr txBox="1">
            <a:spLocks noChangeArrowheads="1"/>
          </p:cNvSpPr>
          <p:nvPr/>
        </p:nvSpPr>
        <p:spPr bwMode="auto">
          <a:xfrm rot="-5400000">
            <a:off x="-650875" y="3552825"/>
            <a:ext cx="2112963" cy="366713"/>
          </a:xfrm>
          <a:prstGeom prst="rect">
            <a:avLst/>
          </a:prstGeom>
          <a:noFill/>
          <a:ln w="28575" algn="ctr">
            <a:noFill/>
            <a:miter lim="800000"/>
            <a:headEnd/>
            <a:tailEnd/>
          </a:ln>
          <a:effectLst/>
        </p:spPr>
        <p:txBody>
          <a:bodyPr wrap="none">
            <a:spAutoFit/>
          </a:bodyPr>
          <a:lstStyle/>
          <a:p>
            <a:pPr algn="ctr"/>
            <a:r>
              <a:rPr lang="en-US" sz="1800" b="1"/>
              <a:t>CFVR (Mean </a:t>
            </a:r>
            <a:r>
              <a:rPr lang="en-US" sz="1800" b="1">
                <a:cs typeface="Arial" pitchFamily="34" charset="0"/>
              </a:rPr>
              <a:t>±SD)</a:t>
            </a:r>
            <a:endParaRPr lang="en-US" sz="1800" b="1" baseline="30000">
              <a:cs typeface="Arial" pitchFamily="34" charset="0"/>
            </a:endParaRPr>
          </a:p>
        </p:txBody>
      </p:sp>
      <p:grpSp>
        <p:nvGrpSpPr>
          <p:cNvPr id="2" name="Group 6"/>
          <p:cNvGrpSpPr>
            <a:grpSpLocks/>
          </p:cNvGrpSpPr>
          <p:nvPr/>
        </p:nvGrpSpPr>
        <p:grpSpPr bwMode="auto">
          <a:xfrm>
            <a:off x="2947988" y="2541588"/>
            <a:ext cx="171450" cy="1493837"/>
            <a:chOff x="2619" y="2151"/>
            <a:chExt cx="108" cy="882"/>
          </a:xfrm>
        </p:grpSpPr>
        <p:sp>
          <p:nvSpPr>
            <p:cNvPr id="245767" name="Line 7"/>
            <p:cNvSpPr>
              <a:spLocks noChangeShapeType="1"/>
            </p:cNvSpPr>
            <p:nvPr/>
          </p:nvSpPr>
          <p:spPr bwMode="auto">
            <a:xfrm flipV="1">
              <a:off x="2673" y="2151"/>
              <a:ext cx="0" cy="882"/>
            </a:xfrm>
            <a:prstGeom prst="line">
              <a:avLst/>
            </a:prstGeom>
            <a:noFill/>
            <a:ln w="15875">
              <a:solidFill>
                <a:srgbClr val="33CC33"/>
              </a:solidFill>
              <a:round/>
              <a:headEnd/>
              <a:tailEnd/>
            </a:ln>
            <a:effectLst/>
          </p:spPr>
          <p:txBody>
            <a:bodyPr/>
            <a:lstStyle/>
            <a:p>
              <a:endParaRPr lang="th-TH"/>
            </a:p>
          </p:txBody>
        </p:sp>
        <p:sp>
          <p:nvSpPr>
            <p:cNvPr id="245768" name="Line 8"/>
            <p:cNvSpPr>
              <a:spLocks noChangeShapeType="1"/>
            </p:cNvSpPr>
            <p:nvPr/>
          </p:nvSpPr>
          <p:spPr bwMode="auto">
            <a:xfrm>
              <a:off x="2619" y="2151"/>
              <a:ext cx="108" cy="0"/>
            </a:xfrm>
            <a:prstGeom prst="line">
              <a:avLst/>
            </a:prstGeom>
            <a:noFill/>
            <a:ln w="15875">
              <a:solidFill>
                <a:srgbClr val="33CC33"/>
              </a:solidFill>
              <a:round/>
              <a:headEnd/>
              <a:tailEnd/>
            </a:ln>
            <a:effectLst/>
          </p:spPr>
          <p:txBody>
            <a:bodyPr/>
            <a:lstStyle/>
            <a:p>
              <a:endParaRPr lang="th-TH"/>
            </a:p>
          </p:txBody>
        </p:sp>
        <p:sp>
          <p:nvSpPr>
            <p:cNvPr id="245769" name="Line 9"/>
            <p:cNvSpPr>
              <a:spLocks noChangeShapeType="1"/>
            </p:cNvSpPr>
            <p:nvPr/>
          </p:nvSpPr>
          <p:spPr bwMode="auto">
            <a:xfrm>
              <a:off x="2619" y="3033"/>
              <a:ext cx="108" cy="0"/>
            </a:xfrm>
            <a:prstGeom prst="line">
              <a:avLst/>
            </a:prstGeom>
            <a:noFill/>
            <a:ln w="15875">
              <a:solidFill>
                <a:srgbClr val="33CC33"/>
              </a:solidFill>
              <a:round/>
              <a:headEnd/>
              <a:tailEnd/>
            </a:ln>
            <a:effectLst/>
          </p:spPr>
          <p:txBody>
            <a:bodyPr/>
            <a:lstStyle/>
            <a:p>
              <a:endParaRPr lang="th-TH"/>
            </a:p>
          </p:txBody>
        </p:sp>
      </p:grpSp>
      <p:grpSp>
        <p:nvGrpSpPr>
          <p:cNvPr id="3" name="Group 10"/>
          <p:cNvGrpSpPr>
            <a:grpSpLocks/>
          </p:cNvGrpSpPr>
          <p:nvPr/>
        </p:nvGrpSpPr>
        <p:grpSpPr bwMode="auto">
          <a:xfrm>
            <a:off x="2949575" y="3208338"/>
            <a:ext cx="171450" cy="1468437"/>
            <a:chOff x="2619" y="2151"/>
            <a:chExt cx="108" cy="882"/>
          </a:xfrm>
        </p:grpSpPr>
        <p:sp>
          <p:nvSpPr>
            <p:cNvPr id="245771" name="Line 11"/>
            <p:cNvSpPr>
              <a:spLocks noChangeShapeType="1"/>
            </p:cNvSpPr>
            <p:nvPr/>
          </p:nvSpPr>
          <p:spPr bwMode="auto">
            <a:xfrm flipV="1">
              <a:off x="2673" y="2151"/>
              <a:ext cx="0" cy="882"/>
            </a:xfrm>
            <a:prstGeom prst="line">
              <a:avLst/>
            </a:prstGeom>
            <a:noFill/>
            <a:ln w="15875">
              <a:solidFill>
                <a:srgbClr val="FF9933"/>
              </a:solidFill>
              <a:round/>
              <a:headEnd/>
              <a:tailEnd/>
            </a:ln>
            <a:effectLst/>
          </p:spPr>
          <p:txBody>
            <a:bodyPr/>
            <a:lstStyle/>
            <a:p>
              <a:endParaRPr lang="th-TH"/>
            </a:p>
          </p:txBody>
        </p:sp>
        <p:sp>
          <p:nvSpPr>
            <p:cNvPr id="245772" name="Line 12"/>
            <p:cNvSpPr>
              <a:spLocks noChangeShapeType="1"/>
            </p:cNvSpPr>
            <p:nvPr/>
          </p:nvSpPr>
          <p:spPr bwMode="auto">
            <a:xfrm>
              <a:off x="2619" y="2151"/>
              <a:ext cx="108" cy="0"/>
            </a:xfrm>
            <a:prstGeom prst="line">
              <a:avLst/>
            </a:prstGeom>
            <a:noFill/>
            <a:ln w="15875">
              <a:solidFill>
                <a:srgbClr val="FF9933"/>
              </a:solidFill>
              <a:round/>
              <a:headEnd/>
              <a:tailEnd/>
            </a:ln>
            <a:effectLst/>
          </p:spPr>
          <p:txBody>
            <a:bodyPr/>
            <a:lstStyle/>
            <a:p>
              <a:endParaRPr lang="th-TH"/>
            </a:p>
          </p:txBody>
        </p:sp>
        <p:sp>
          <p:nvSpPr>
            <p:cNvPr id="245773" name="Line 13"/>
            <p:cNvSpPr>
              <a:spLocks noChangeShapeType="1"/>
            </p:cNvSpPr>
            <p:nvPr/>
          </p:nvSpPr>
          <p:spPr bwMode="auto">
            <a:xfrm>
              <a:off x="2619" y="3033"/>
              <a:ext cx="108" cy="0"/>
            </a:xfrm>
            <a:prstGeom prst="line">
              <a:avLst/>
            </a:prstGeom>
            <a:noFill/>
            <a:ln w="15875">
              <a:solidFill>
                <a:srgbClr val="FF9933"/>
              </a:solidFill>
              <a:round/>
              <a:headEnd/>
              <a:tailEnd/>
            </a:ln>
            <a:effectLst/>
          </p:spPr>
          <p:txBody>
            <a:bodyPr/>
            <a:lstStyle/>
            <a:p>
              <a:endParaRPr lang="th-TH"/>
            </a:p>
          </p:txBody>
        </p:sp>
      </p:grpSp>
      <p:grpSp>
        <p:nvGrpSpPr>
          <p:cNvPr id="4" name="Group 14"/>
          <p:cNvGrpSpPr>
            <a:grpSpLocks/>
          </p:cNvGrpSpPr>
          <p:nvPr/>
        </p:nvGrpSpPr>
        <p:grpSpPr bwMode="auto">
          <a:xfrm>
            <a:off x="6478588" y="3582988"/>
            <a:ext cx="171450" cy="1239837"/>
            <a:chOff x="2619" y="2151"/>
            <a:chExt cx="108" cy="882"/>
          </a:xfrm>
        </p:grpSpPr>
        <p:sp>
          <p:nvSpPr>
            <p:cNvPr id="245775" name="Line 15"/>
            <p:cNvSpPr>
              <a:spLocks noChangeShapeType="1"/>
            </p:cNvSpPr>
            <p:nvPr/>
          </p:nvSpPr>
          <p:spPr bwMode="auto">
            <a:xfrm flipV="1">
              <a:off x="2673" y="2151"/>
              <a:ext cx="0" cy="882"/>
            </a:xfrm>
            <a:prstGeom prst="line">
              <a:avLst/>
            </a:prstGeom>
            <a:noFill/>
            <a:ln w="15875">
              <a:solidFill>
                <a:srgbClr val="FF9933"/>
              </a:solidFill>
              <a:round/>
              <a:headEnd/>
              <a:tailEnd/>
            </a:ln>
            <a:effectLst/>
          </p:spPr>
          <p:txBody>
            <a:bodyPr/>
            <a:lstStyle/>
            <a:p>
              <a:endParaRPr lang="th-TH"/>
            </a:p>
          </p:txBody>
        </p:sp>
        <p:sp>
          <p:nvSpPr>
            <p:cNvPr id="245776" name="Line 16"/>
            <p:cNvSpPr>
              <a:spLocks noChangeShapeType="1"/>
            </p:cNvSpPr>
            <p:nvPr/>
          </p:nvSpPr>
          <p:spPr bwMode="auto">
            <a:xfrm>
              <a:off x="2619" y="2151"/>
              <a:ext cx="108" cy="0"/>
            </a:xfrm>
            <a:prstGeom prst="line">
              <a:avLst/>
            </a:prstGeom>
            <a:noFill/>
            <a:ln w="15875">
              <a:solidFill>
                <a:srgbClr val="FF9933"/>
              </a:solidFill>
              <a:round/>
              <a:headEnd/>
              <a:tailEnd/>
            </a:ln>
            <a:effectLst/>
          </p:spPr>
          <p:txBody>
            <a:bodyPr/>
            <a:lstStyle/>
            <a:p>
              <a:endParaRPr lang="th-TH"/>
            </a:p>
          </p:txBody>
        </p:sp>
        <p:sp>
          <p:nvSpPr>
            <p:cNvPr id="245777" name="Line 17"/>
            <p:cNvSpPr>
              <a:spLocks noChangeShapeType="1"/>
            </p:cNvSpPr>
            <p:nvPr/>
          </p:nvSpPr>
          <p:spPr bwMode="auto">
            <a:xfrm>
              <a:off x="2619" y="3033"/>
              <a:ext cx="108" cy="0"/>
            </a:xfrm>
            <a:prstGeom prst="line">
              <a:avLst/>
            </a:prstGeom>
            <a:noFill/>
            <a:ln w="15875">
              <a:solidFill>
                <a:srgbClr val="FF9933"/>
              </a:solidFill>
              <a:round/>
              <a:headEnd/>
              <a:tailEnd/>
            </a:ln>
            <a:effectLst/>
          </p:spPr>
          <p:txBody>
            <a:bodyPr/>
            <a:lstStyle/>
            <a:p>
              <a:endParaRPr lang="th-TH"/>
            </a:p>
          </p:txBody>
        </p:sp>
      </p:grpSp>
      <p:grpSp>
        <p:nvGrpSpPr>
          <p:cNvPr id="5" name="Group 18"/>
          <p:cNvGrpSpPr>
            <a:grpSpLocks/>
          </p:cNvGrpSpPr>
          <p:nvPr/>
        </p:nvGrpSpPr>
        <p:grpSpPr bwMode="auto">
          <a:xfrm>
            <a:off x="6478588" y="3494088"/>
            <a:ext cx="171450" cy="1239837"/>
            <a:chOff x="2619" y="2151"/>
            <a:chExt cx="108" cy="882"/>
          </a:xfrm>
        </p:grpSpPr>
        <p:sp>
          <p:nvSpPr>
            <p:cNvPr id="245779" name="Line 19"/>
            <p:cNvSpPr>
              <a:spLocks noChangeShapeType="1"/>
            </p:cNvSpPr>
            <p:nvPr/>
          </p:nvSpPr>
          <p:spPr bwMode="auto">
            <a:xfrm flipV="1">
              <a:off x="2673" y="2151"/>
              <a:ext cx="0" cy="882"/>
            </a:xfrm>
            <a:prstGeom prst="line">
              <a:avLst/>
            </a:prstGeom>
            <a:noFill/>
            <a:ln w="15875">
              <a:solidFill>
                <a:srgbClr val="33CC33"/>
              </a:solidFill>
              <a:round/>
              <a:headEnd/>
              <a:tailEnd/>
            </a:ln>
            <a:effectLst/>
          </p:spPr>
          <p:txBody>
            <a:bodyPr/>
            <a:lstStyle/>
            <a:p>
              <a:endParaRPr lang="th-TH"/>
            </a:p>
          </p:txBody>
        </p:sp>
        <p:sp>
          <p:nvSpPr>
            <p:cNvPr id="245780" name="Line 20"/>
            <p:cNvSpPr>
              <a:spLocks noChangeShapeType="1"/>
            </p:cNvSpPr>
            <p:nvPr/>
          </p:nvSpPr>
          <p:spPr bwMode="auto">
            <a:xfrm>
              <a:off x="2619" y="2151"/>
              <a:ext cx="108" cy="0"/>
            </a:xfrm>
            <a:prstGeom prst="line">
              <a:avLst/>
            </a:prstGeom>
            <a:noFill/>
            <a:ln w="15875">
              <a:solidFill>
                <a:srgbClr val="33CC33"/>
              </a:solidFill>
              <a:round/>
              <a:headEnd/>
              <a:tailEnd/>
            </a:ln>
            <a:effectLst/>
          </p:spPr>
          <p:txBody>
            <a:bodyPr/>
            <a:lstStyle/>
            <a:p>
              <a:endParaRPr lang="th-TH"/>
            </a:p>
          </p:txBody>
        </p:sp>
        <p:sp>
          <p:nvSpPr>
            <p:cNvPr id="245781" name="Line 21"/>
            <p:cNvSpPr>
              <a:spLocks noChangeShapeType="1"/>
            </p:cNvSpPr>
            <p:nvPr/>
          </p:nvSpPr>
          <p:spPr bwMode="auto">
            <a:xfrm>
              <a:off x="2619" y="3033"/>
              <a:ext cx="108" cy="0"/>
            </a:xfrm>
            <a:prstGeom prst="line">
              <a:avLst/>
            </a:prstGeom>
            <a:noFill/>
            <a:ln w="15875">
              <a:solidFill>
                <a:srgbClr val="33CC33"/>
              </a:solidFill>
              <a:round/>
              <a:headEnd/>
              <a:tailEnd/>
            </a:ln>
            <a:effectLst/>
          </p:spPr>
          <p:txBody>
            <a:bodyPr/>
            <a:lstStyle/>
            <a:p>
              <a:endParaRPr lang="th-TH"/>
            </a:p>
          </p:txBody>
        </p:sp>
      </p:grpSp>
      <p:sp>
        <p:nvSpPr>
          <p:cNvPr id="245782" name="Text Box 22"/>
          <p:cNvSpPr txBox="1">
            <a:spLocks noChangeArrowheads="1"/>
          </p:cNvSpPr>
          <p:nvPr/>
        </p:nvSpPr>
        <p:spPr bwMode="auto">
          <a:xfrm>
            <a:off x="3722688" y="3049588"/>
            <a:ext cx="914400" cy="366712"/>
          </a:xfrm>
          <a:prstGeom prst="rect">
            <a:avLst/>
          </a:prstGeom>
          <a:noFill/>
          <a:ln w="28575" algn="ctr">
            <a:noFill/>
            <a:miter lim="800000"/>
            <a:headEnd/>
            <a:tailEnd/>
          </a:ln>
          <a:effectLst/>
        </p:spPr>
        <p:txBody>
          <a:bodyPr wrap="none">
            <a:spAutoFit/>
          </a:bodyPr>
          <a:lstStyle/>
          <a:p>
            <a:pPr algn="ctr"/>
            <a:r>
              <a:rPr lang="en-US" sz="1800" i="1">
                <a:effectLst>
                  <a:outerShdw blurRad="38100" dist="38100" dir="2700000" algn="tl">
                    <a:srgbClr val="000000"/>
                  </a:outerShdw>
                </a:effectLst>
              </a:rPr>
              <a:t>P</a:t>
            </a:r>
            <a:r>
              <a:rPr lang="en-US" sz="1800">
                <a:effectLst>
                  <a:outerShdw blurRad="38100" dist="38100" dir="2700000" algn="tl">
                    <a:srgbClr val="000000"/>
                  </a:outerShdw>
                </a:effectLst>
              </a:rPr>
              <a:t>&lt;.001</a:t>
            </a:r>
          </a:p>
        </p:txBody>
      </p:sp>
      <p:graphicFrame>
        <p:nvGraphicFramePr>
          <p:cNvPr id="245783" name="Object 23"/>
          <p:cNvGraphicFramePr>
            <a:graphicFrameLocks noChangeAspect="1"/>
          </p:cNvGraphicFramePr>
          <p:nvPr/>
        </p:nvGraphicFramePr>
        <p:xfrm>
          <a:off x="561975" y="2065338"/>
          <a:ext cx="8142288" cy="3649678"/>
        </p:xfrm>
        <a:graphic>
          <a:graphicData uri="http://schemas.openxmlformats.org/drawingml/2006/compatibility">
            <com:legacyDrawing xmlns:com="http://schemas.openxmlformats.org/drawingml/2006/compatibility" spid="_x0000_s440322"/>
          </a:graphicData>
        </a:graphic>
      </p:graphicFrame>
      <p:sp>
        <p:nvSpPr>
          <p:cNvPr id="245784" name="Text Box 24"/>
          <p:cNvSpPr txBox="1">
            <a:spLocks noChangeArrowheads="1"/>
          </p:cNvSpPr>
          <p:nvPr/>
        </p:nvSpPr>
        <p:spPr bwMode="auto">
          <a:xfrm>
            <a:off x="1743075" y="5330825"/>
            <a:ext cx="2728056" cy="369332"/>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Before Acute Exposure</a:t>
            </a:r>
          </a:p>
        </p:txBody>
      </p:sp>
      <p:sp>
        <p:nvSpPr>
          <p:cNvPr id="245785" name="Text Box 25"/>
          <p:cNvSpPr txBox="1">
            <a:spLocks noChangeArrowheads="1"/>
          </p:cNvSpPr>
          <p:nvPr/>
        </p:nvSpPr>
        <p:spPr bwMode="auto">
          <a:xfrm>
            <a:off x="5362575" y="5330825"/>
            <a:ext cx="2535695" cy="369332"/>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After Acute Exposure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moking cost me a leg.jpg"/>
          <p:cNvPicPr>
            <a:picLocks noChangeAspect="1"/>
          </p:cNvPicPr>
          <p:nvPr/>
        </p:nvPicPr>
        <p:blipFill>
          <a:blip r:embed="rId2" cstate="email"/>
          <a:stretch>
            <a:fillRect/>
          </a:stretch>
        </p:blipFill>
        <p:spPr>
          <a:xfrm>
            <a:off x="1" y="0"/>
            <a:ext cx="9144000" cy="6858000"/>
          </a:xfrm>
          <a:prstGeom prst="rect">
            <a:avLst/>
          </a:prstGeom>
        </p:spPr>
      </p:pic>
      <p:pic>
        <p:nvPicPr>
          <p:cNvPr id="369668" name="Picture 4" descr="http://t1.gstatic.com/images?q=tbn:HMOJYbhojUahjM:http://tobacco.health.usyd.edu.au/site/supersite/resources/images/legss.jpg&amp;t=1"/>
          <p:cNvPicPr>
            <a:picLocks noChangeAspect="1" noChangeArrowheads="1"/>
          </p:cNvPicPr>
          <p:nvPr/>
        </p:nvPicPr>
        <p:blipFill>
          <a:blip r:embed="rId3" cstate="email"/>
          <a:srcRect/>
          <a:stretch>
            <a:fillRect/>
          </a:stretch>
        </p:blipFill>
        <p:spPr bwMode="auto">
          <a:xfrm>
            <a:off x="2500298" y="0"/>
            <a:ext cx="3643338" cy="2750720"/>
          </a:xfrm>
          <a:prstGeom prst="rect">
            <a:avLst/>
          </a:prstGeom>
          <a:ln>
            <a:noFill/>
          </a:ln>
          <a:effectLst>
            <a:softEdge rad="112500"/>
          </a:effectLst>
        </p:spPr>
      </p:pic>
      <p:pic>
        <p:nvPicPr>
          <p:cNvPr id="369666" name="Picture 2" descr="http://3.bp.blogspot.com/_Z0xve6EHlV8/TG-8zAY94AI/AAAAAAAAAMc/0CdtkWr1GLw/s1600/DiabeticFootUlcer350w.jpg"/>
          <p:cNvPicPr>
            <a:picLocks noGrp="1" noChangeAspect="1" noChangeArrowheads="1"/>
          </p:cNvPicPr>
          <p:nvPr>
            <p:ph sz="half" idx="2"/>
          </p:nvPr>
        </p:nvPicPr>
        <p:blipFill>
          <a:blip r:embed="rId4" cstate="email"/>
          <a:srcRect/>
          <a:stretch>
            <a:fillRect/>
          </a:stretch>
        </p:blipFill>
        <p:spPr bwMode="auto">
          <a:xfrm>
            <a:off x="5500694" y="0"/>
            <a:ext cx="3643306" cy="29354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randombar(horizontal)">
                                      <p:cBhvr>
                                        <p:cTn id="7" dur="500"/>
                                        <p:tgtEl>
                                          <p:spTgt spid="369668"/>
                                        </p:tgtEl>
                                      </p:cBhvr>
                                    </p:animEffect>
                                  </p:childTnLst>
                                </p:cTn>
                              </p:par>
                              <p:par>
                                <p:cTn id="8" presetID="14" presetClass="entr" presetSubtype="10" fill="hold" nodeType="withEffect">
                                  <p:stCondLst>
                                    <p:cond delay="0"/>
                                  </p:stCondLst>
                                  <p:childTnLst>
                                    <p:set>
                                      <p:cBhvr>
                                        <p:cTn id="9" dur="1" fill="hold">
                                          <p:stCondLst>
                                            <p:cond delay="0"/>
                                          </p:stCondLst>
                                        </p:cTn>
                                        <p:tgtEl>
                                          <p:spTgt spid="369666"/>
                                        </p:tgtEl>
                                        <p:attrNameLst>
                                          <p:attrName>style.visibility</p:attrName>
                                        </p:attrNameLst>
                                      </p:cBhvr>
                                      <p:to>
                                        <p:strVal val="visible"/>
                                      </p:to>
                                    </p:set>
                                    <p:animEffect transition="in" filter="randombar(horizontal)">
                                      <p:cBhvr>
                                        <p:cTn id="10" dur="500"/>
                                        <p:tgtEl>
                                          <p:spTgt spid="369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dirty="0" smtClean="0">
                <a:latin typeface="Arial"/>
                <a:cs typeface="Arial"/>
              </a:rPr>
              <a:t>↑Risk of </a:t>
            </a:r>
            <a:r>
              <a:rPr lang="en-US" sz="3600" dirty="0" smtClean="0"/>
              <a:t>Peripheral </a:t>
            </a:r>
            <a:r>
              <a:rPr lang="en-US" sz="3600" dirty="0"/>
              <a:t>Vascular </a:t>
            </a:r>
            <a:r>
              <a:rPr lang="en-US" sz="3600" dirty="0" smtClean="0"/>
              <a:t>Disease</a:t>
            </a:r>
            <a:endParaRPr lang="en-US" sz="3600" dirty="0"/>
          </a:p>
        </p:txBody>
      </p:sp>
      <p:sp>
        <p:nvSpPr>
          <p:cNvPr id="43011" name="Text Box 3"/>
          <p:cNvSpPr txBox="1">
            <a:spLocks noChangeArrowheads="1"/>
          </p:cNvSpPr>
          <p:nvPr/>
        </p:nvSpPr>
        <p:spPr bwMode="auto">
          <a:xfrm>
            <a:off x="204788" y="6037263"/>
            <a:ext cx="7704137" cy="738664"/>
          </a:xfrm>
          <a:prstGeom prst="rect">
            <a:avLst/>
          </a:prstGeom>
          <a:noFill/>
          <a:ln w="9525" algn="ctr">
            <a:noFill/>
            <a:miter lim="800000"/>
            <a:headEnd/>
            <a:tailEnd/>
          </a:ln>
          <a:effectLst/>
        </p:spPr>
        <p:txBody>
          <a:bodyPr lIns="0" tIns="0" rIns="0" bIns="0" anchor="b">
            <a:spAutoFit/>
          </a:bodyPr>
          <a:lstStyle/>
          <a:p>
            <a:r>
              <a:rPr lang="en-US" sz="1600" b="1" i="1" baseline="30000" dirty="0" err="1">
                <a:effectLst>
                  <a:outerShdw blurRad="38100" dist="38100" dir="2700000" algn="tl">
                    <a:srgbClr val="000000">
                      <a:alpha val="43137"/>
                    </a:srgbClr>
                  </a:outerShdw>
                </a:effectLst>
              </a:rPr>
              <a:t>a</a:t>
            </a:r>
            <a:r>
              <a:rPr lang="en-US" sz="1600" b="1" i="1" dirty="0" err="1">
                <a:effectLst>
                  <a:outerShdw blurRad="38100" dist="38100" dir="2700000" algn="tl">
                    <a:srgbClr val="000000">
                      <a:alpha val="43137"/>
                    </a:srgbClr>
                  </a:outerShdw>
                </a:effectLst>
              </a:rPr>
              <a:t>The</a:t>
            </a:r>
            <a:r>
              <a:rPr lang="en-US" sz="1600" b="1" i="1" dirty="0">
                <a:effectLst>
                  <a:outerShdw blurRad="38100" dist="38100" dir="2700000" algn="tl">
                    <a:srgbClr val="000000">
                      <a:alpha val="43137"/>
                    </a:srgbClr>
                  </a:outerShdw>
                </a:effectLst>
              </a:rPr>
              <a:t> ratio of the odds of development of disease in exposed persons to the odds of development of disease in </a:t>
            </a:r>
            <a:r>
              <a:rPr lang="en-US" sz="1600" b="1" i="1" dirty="0" err="1">
                <a:effectLst>
                  <a:outerShdw blurRad="38100" dist="38100" dir="2700000" algn="tl">
                    <a:srgbClr val="000000">
                      <a:alpha val="43137"/>
                    </a:srgbClr>
                  </a:outerShdw>
                </a:effectLst>
              </a:rPr>
              <a:t>nonexposed</a:t>
            </a:r>
            <a:r>
              <a:rPr lang="en-US" sz="1600" b="1" i="1" dirty="0">
                <a:effectLst>
                  <a:outerShdw blurRad="38100" dist="38100" dir="2700000" algn="tl">
                    <a:srgbClr val="000000">
                      <a:alpha val="43137"/>
                    </a:srgbClr>
                  </a:outerShdw>
                </a:effectLst>
              </a:rPr>
              <a:t> persons. </a:t>
            </a:r>
          </a:p>
          <a:p>
            <a:r>
              <a:rPr lang="en-US" sz="1600" b="1" i="1" dirty="0" err="1">
                <a:effectLst>
                  <a:outerShdw blurRad="38100" dist="38100" dir="2700000" algn="tl">
                    <a:srgbClr val="000000">
                      <a:alpha val="43137"/>
                    </a:srgbClr>
                  </a:outerShdw>
                </a:effectLst>
              </a:rPr>
              <a:t>Hooi</a:t>
            </a:r>
            <a:r>
              <a:rPr lang="en-US" sz="1600" b="1" i="1" dirty="0">
                <a:effectLst>
                  <a:outerShdw blurRad="38100" dist="38100" dir="2700000" algn="tl">
                    <a:srgbClr val="000000">
                      <a:alpha val="43137"/>
                    </a:srgbClr>
                  </a:outerShdw>
                </a:effectLst>
              </a:rPr>
              <a:t> et al. Scand J Prim Health Care. 1998;16:177-182.</a:t>
            </a:r>
          </a:p>
        </p:txBody>
      </p:sp>
      <p:graphicFrame>
        <p:nvGraphicFramePr>
          <p:cNvPr id="43012" name="Object 4"/>
          <p:cNvGraphicFramePr>
            <a:graphicFrameLocks noChangeAspect="1"/>
          </p:cNvGraphicFramePr>
          <p:nvPr/>
        </p:nvGraphicFramePr>
        <p:xfrm>
          <a:off x="568325" y="1460500"/>
          <a:ext cx="8026400" cy="4051300"/>
        </p:xfrm>
        <a:graphic>
          <a:graphicData uri="http://schemas.openxmlformats.org/drawingml/2006/compatibility">
            <com:legacyDrawing xmlns:com="http://schemas.openxmlformats.org/drawingml/2006/compatibility" spid="_x0000_s45058"/>
          </a:graphicData>
        </a:graphic>
      </p:graphicFrame>
      <p:sp>
        <p:nvSpPr>
          <p:cNvPr id="43013" name="Text Box 5"/>
          <p:cNvSpPr txBox="1">
            <a:spLocks noChangeArrowheads="1"/>
          </p:cNvSpPr>
          <p:nvPr/>
        </p:nvSpPr>
        <p:spPr bwMode="auto">
          <a:xfrm rot="-5400000">
            <a:off x="-707231" y="3320256"/>
            <a:ext cx="2247900" cy="274638"/>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rPr>
              <a:t>Odds Ratio (95% CI)</a:t>
            </a:r>
            <a:r>
              <a:rPr lang="en-US" b="1" baseline="30000">
                <a:effectLst>
                  <a:outerShdw blurRad="38100" dist="38100" dir="2700000" algn="tl">
                    <a:srgbClr val="000000"/>
                  </a:outerShdw>
                </a:effectLst>
              </a:rPr>
              <a:t>a</a:t>
            </a:r>
          </a:p>
        </p:txBody>
      </p:sp>
      <p:grpSp>
        <p:nvGrpSpPr>
          <p:cNvPr id="2" name="Group 6"/>
          <p:cNvGrpSpPr>
            <a:grpSpLocks/>
          </p:cNvGrpSpPr>
          <p:nvPr/>
        </p:nvGrpSpPr>
        <p:grpSpPr bwMode="auto">
          <a:xfrm>
            <a:off x="4757738" y="3152775"/>
            <a:ext cx="171450" cy="1090613"/>
            <a:chOff x="2619" y="2151"/>
            <a:chExt cx="108" cy="882"/>
          </a:xfrm>
        </p:grpSpPr>
        <p:sp>
          <p:nvSpPr>
            <p:cNvPr id="43015" name="Line 7"/>
            <p:cNvSpPr>
              <a:spLocks noChangeShapeType="1"/>
            </p:cNvSpPr>
            <p:nvPr/>
          </p:nvSpPr>
          <p:spPr bwMode="auto">
            <a:xfrm flipV="1">
              <a:off x="2673" y="2151"/>
              <a:ext cx="0" cy="882"/>
            </a:xfrm>
            <a:prstGeom prst="line">
              <a:avLst/>
            </a:prstGeom>
            <a:noFill/>
            <a:ln w="19050">
              <a:solidFill>
                <a:schemeClr val="tx1"/>
              </a:solidFill>
              <a:round/>
              <a:headEnd/>
              <a:tailEnd/>
            </a:ln>
            <a:effectLst/>
          </p:spPr>
          <p:txBody>
            <a:bodyPr/>
            <a:lstStyle/>
            <a:p>
              <a:endParaRPr lang="th-TH"/>
            </a:p>
          </p:txBody>
        </p:sp>
        <p:sp>
          <p:nvSpPr>
            <p:cNvPr id="43016" name="Line 8"/>
            <p:cNvSpPr>
              <a:spLocks noChangeShapeType="1"/>
            </p:cNvSpPr>
            <p:nvPr/>
          </p:nvSpPr>
          <p:spPr bwMode="auto">
            <a:xfrm>
              <a:off x="2619" y="2151"/>
              <a:ext cx="108" cy="0"/>
            </a:xfrm>
            <a:prstGeom prst="line">
              <a:avLst/>
            </a:prstGeom>
            <a:noFill/>
            <a:ln w="19050">
              <a:solidFill>
                <a:schemeClr val="tx1"/>
              </a:solidFill>
              <a:round/>
              <a:headEnd/>
              <a:tailEnd/>
            </a:ln>
            <a:effectLst/>
          </p:spPr>
          <p:txBody>
            <a:bodyPr/>
            <a:lstStyle/>
            <a:p>
              <a:endParaRPr lang="th-TH"/>
            </a:p>
          </p:txBody>
        </p:sp>
        <p:sp>
          <p:nvSpPr>
            <p:cNvPr id="43017" name="Line 9"/>
            <p:cNvSpPr>
              <a:spLocks noChangeShapeType="1"/>
            </p:cNvSpPr>
            <p:nvPr/>
          </p:nvSpPr>
          <p:spPr bwMode="auto">
            <a:xfrm>
              <a:off x="2619" y="3033"/>
              <a:ext cx="108" cy="0"/>
            </a:xfrm>
            <a:prstGeom prst="line">
              <a:avLst/>
            </a:prstGeom>
            <a:noFill/>
            <a:ln w="19050">
              <a:solidFill>
                <a:schemeClr val="tx1"/>
              </a:solidFill>
              <a:round/>
              <a:headEnd/>
              <a:tailEnd/>
            </a:ln>
            <a:effectLst/>
          </p:spPr>
          <p:txBody>
            <a:bodyPr/>
            <a:lstStyle/>
            <a:p>
              <a:endParaRPr lang="th-TH"/>
            </a:p>
          </p:txBody>
        </p:sp>
      </p:grpSp>
      <p:sp>
        <p:nvSpPr>
          <p:cNvPr id="43018" name="Text Box 10"/>
          <p:cNvSpPr txBox="1">
            <a:spLocks noChangeArrowheads="1"/>
          </p:cNvSpPr>
          <p:nvPr/>
        </p:nvSpPr>
        <p:spPr bwMode="auto">
          <a:xfrm>
            <a:off x="4186217" y="5214950"/>
            <a:ext cx="1308050" cy="276999"/>
          </a:xfrm>
          <a:prstGeom prst="rect">
            <a:avLst/>
          </a:prstGeom>
          <a:noFill/>
          <a:ln w="28575" algn="ctr">
            <a:noFill/>
            <a:miter lim="800000"/>
            <a:headEnd/>
            <a:tailEnd/>
          </a:ln>
          <a:effectLst/>
        </p:spPr>
        <p:txBody>
          <a:bodyPr wrap="none" lIns="0" tIns="0" rIns="0" bIns="0" anchor="b">
            <a:spAutoFit/>
          </a:bodyPr>
          <a:lstStyle/>
          <a:p>
            <a:pPr algn="ctr"/>
            <a:r>
              <a:rPr lang="en-US" sz="1800" b="1">
                <a:solidFill>
                  <a:schemeClr val="bg1"/>
                </a:solidFill>
                <a:effectLst>
                  <a:outerShdw blurRad="38100" dist="38100" dir="2700000" algn="tl">
                    <a:srgbClr val="000000">
                      <a:alpha val="43137"/>
                    </a:srgbClr>
                  </a:outerShdw>
                </a:effectLst>
              </a:rPr>
              <a:t>Ex-smokers</a:t>
            </a:r>
          </a:p>
        </p:txBody>
      </p:sp>
      <p:sp>
        <p:nvSpPr>
          <p:cNvPr id="43019" name="Text Box 11"/>
          <p:cNvSpPr txBox="1">
            <a:spLocks noChangeArrowheads="1"/>
          </p:cNvSpPr>
          <p:nvPr/>
        </p:nvSpPr>
        <p:spPr bwMode="auto">
          <a:xfrm>
            <a:off x="6338867" y="5214950"/>
            <a:ext cx="1872307" cy="276999"/>
          </a:xfrm>
          <a:prstGeom prst="rect">
            <a:avLst/>
          </a:prstGeom>
          <a:noFill/>
          <a:ln w="28575" algn="ctr">
            <a:noFill/>
            <a:miter lim="800000"/>
            <a:headEnd/>
            <a:tailEnd/>
          </a:ln>
          <a:effectLst/>
        </p:spPr>
        <p:txBody>
          <a:bodyPr wrap="none" lIns="0" tIns="0" rIns="0" bIns="0" anchor="b">
            <a:spAutoFit/>
          </a:bodyPr>
          <a:lstStyle/>
          <a:p>
            <a:pPr algn="ctr"/>
            <a:r>
              <a:rPr lang="en-US" sz="1800" b="1">
                <a:solidFill>
                  <a:schemeClr val="bg1"/>
                </a:solidFill>
                <a:effectLst>
                  <a:outerShdw blurRad="38100" dist="38100" dir="2700000" algn="tl">
                    <a:srgbClr val="000000">
                      <a:alpha val="43137"/>
                    </a:srgbClr>
                  </a:outerShdw>
                </a:effectLst>
              </a:rPr>
              <a:t>Current Smokers</a:t>
            </a:r>
          </a:p>
        </p:txBody>
      </p:sp>
      <p:sp>
        <p:nvSpPr>
          <p:cNvPr id="43020" name="Text Box 12"/>
          <p:cNvSpPr txBox="1">
            <a:spLocks noChangeArrowheads="1"/>
          </p:cNvSpPr>
          <p:nvPr/>
        </p:nvSpPr>
        <p:spPr bwMode="auto">
          <a:xfrm>
            <a:off x="1714480" y="5214950"/>
            <a:ext cx="1397819" cy="276999"/>
          </a:xfrm>
          <a:prstGeom prst="rect">
            <a:avLst/>
          </a:prstGeom>
          <a:noFill/>
          <a:ln w="28575" algn="ctr">
            <a:noFill/>
            <a:miter lim="800000"/>
            <a:headEnd/>
            <a:tailEnd/>
          </a:ln>
          <a:effectLst/>
        </p:spPr>
        <p:txBody>
          <a:bodyPr wrap="none" lIns="0" tIns="0" rIns="0" bIns="0" anchor="b">
            <a:spAutoFit/>
          </a:bodyPr>
          <a:lstStyle/>
          <a:p>
            <a:pPr algn="ctr"/>
            <a:r>
              <a:rPr lang="en-US" sz="1800" b="1">
                <a:solidFill>
                  <a:schemeClr val="bg1"/>
                </a:solidFill>
                <a:effectLst>
                  <a:outerShdw blurRad="38100" dist="38100" dir="2700000" algn="tl">
                    <a:srgbClr val="000000">
                      <a:alpha val="43137"/>
                    </a:srgbClr>
                  </a:outerShdw>
                </a:effectLst>
              </a:rPr>
              <a:t>Nonsmokers</a:t>
            </a:r>
          </a:p>
        </p:txBody>
      </p:sp>
      <p:grpSp>
        <p:nvGrpSpPr>
          <p:cNvPr id="3" name="Group 13"/>
          <p:cNvGrpSpPr>
            <a:grpSpLocks/>
          </p:cNvGrpSpPr>
          <p:nvPr/>
        </p:nvGrpSpPr>
        <p:grpSpPr bwMode="auto">
          <a:xfrm>
            <a:off x="7154863" y="1806575"/>
            <a:ext cx="171450" cy="1760538"/>
            <a:chOff x="2619" y="2151"/>
            <a:chExt cx="108" cy="882"/>
          </a:xfrm>
        </p:grpSpPr>
        <p:sp>
          <p:nvSpPr>
            <p:cNvPr id="43022" name="Line 14"/>
            <p:cNvSpPr>
              <a:spLocks noChangeShapeType="1"/>
            </p:cNvSpPr>
            <p:nvPr/>
          </p:nvSpPr>
          <p:spPr bwMode="auto">
            <a:xfrm flipV="1">
              <a:off x="2673" y="2151"/>
              <a:ext cx="0" cy="882"/>
            </a:xfrm>
            <a:prstGeom prst="line">
              <a:avLst/>
            </a:prstGeom>
            <a:noFill/>
            <a:ln w="19050">
              <a:solidFill>
                <a:schemeClr val="tx1"/>
              </a:solidFill>
              <a:round/>
              <a:headEnd/>
              <a:tailEnd/>
            </a:ln>
            <a:effectLst/>
          </p:spPr>
          <p:txBody>
            <a:bodyPr/>
            <a:lstStyle/>
            <a:p>
              <a:endParaRPr lang="th-TH"/>
            </a:p>
          </p:txBody>
        </p:sp>
        <p:sp>
          <p:nvSpPr>
            <p:cNvPr id="43023" name="Line 15"/>
            <p:cNvSpPr>
              <a:spLocks noChangeShapeType="1"/>
            </p:cNvSpPr>
            <p:nvPr/>
          </p:nvSpPr>
          <p:spPr bwMode="auto">
            <a:xfrm>
              <a:off x="2619" y="2151"/>
              <a:ext cx="108" cy="0"/>
            </a:xfrm>
            <a:prstGeom prst="line">
              <a:avLst/>
            </a:prstGeom>
            <a:noFill/>
            <a:ln w="19050">
              <a:solidFill>
                <a:schemeClr val="tx1"/>
              </a:solidFill>
              <a:round/>
              <a:headEnd/>
              <a:tailEnd/>
            </a:ln>
            <a:effectLst/>
          </p:spPr>
          <p:txBody>
            <a:bodyPr/>
            <a:lstStyle/>
            <a:p>
              <a:endParaRPr lang="th-TH"/>
            </a:p>
          </p:txBody>
        </p:sp>
        <p:sp>
          <p:nvSpPr>
            <p:cNvPr id="43024" name="Line 16"/>
            <p:cNvSpPr>
              <a:spLocks noChangeShapeType="1"/>
            </p:cNvSpPr>
            <p:nvPr/>
          </p:nvSpPr>
          <p:spPr bwMode="auto">
            <a:xfrm>
              <a:off x="2619" y="3033"/>
              <a:ext cx="108" cy="0"/>
            </a:xfrm>
            <a:prstGeom prst="line">
              <a:avLst/>
            </a:prstGeom>
            <a:noFill/>
            <a:ln w="19050">
              <a:solidFill>
                <a:schemeClr val="tx1"/>
              </a:solidFill>
              <a:round/>
              <a:headEnd/>
              <a:tailEnd/>
            </a:ln>
            <a:effectLst/>
          </p:spPr>
          <p:txBody>
            <a:bodyPr/>
            <a:lstStyle/>
            <a:p>
              <a:endParaRPr lang="th-TH"/>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25438" y="96838"/>
            <a:ext cx="8659812" cy="1117584"/>
          </a:xfrm>
        </p:spPr>
        <p:txBody>
          <a:bodyPr/>
          <a:lstStyle/>
          <a:p>
            <a:r>
              <a:rPr lang="th-TH" sz="4800" dirty="0" smtClean="0">
                <a:latin typeface="Browallia New" pitchFamily="34" charset="-34"/>
                <a:cs typeface="Browallia New" pitchFamily="34" charset="-34"/>
              </a:rPr>
              <a:t>เมื่อเลิกบุหรี่ โอกาสเกิด </a:t>
            </a:r>
            <a:r>
              <a:rPr lang="en-US" sz="4800" dirty="0" smtClean="0">
                <a:latin typeface="Browallia New" pitchFamily="34" charset="-34"/>
                <a:cs typeface="Browallia New" pitchFamily="34" charset="-34"/>
              </a:rPr>
              <a:t>AMI </a:t>
            </a:r>
            <a:r>
              <a:rPr lang="th-TH" sz="4800" dirty="0" smtClean="0">
                <a:latin typeface="Browallia New" pitchFamily="34" charset="-34"/>
                <a:cs typeface="Browallia New" pitchFamily="34" charset="-34"/>
              </a:rPr>
              <a:t>ก็ลดลง</a:t>
            </a:r>
            <a:endParaRPr lang="en-US" sz="4800" dirty="0">
              <a:latin typeface="Browallia New" pitchFamily="34" charset="-34"/>
              <a:cs typeface="Browallia New" pitchFamily="34" charset="-34"/>
            </a:endParaRPr>
          </a:p>
        </p:txBody>
      </p:sp>
      <p:sp>
        <p:nvSpPr>
          <p:cNvPr id="270339" name="Text Box 3"/>
          <p:cNvSpPr txBox="1">
            <a:spLocks noChangeArrowheads="1"/>
          </p:cNvSpPr>
          <p:nvPr/>
        </p:nvSpPr>
        <p:spPr bwMode="auto">
          <a:xfrm>
            <a:off x="177800" y="5857875"/>
            <a:ext cx="7818438" cy="861774"/>
          </a:xfrm>
          <a:prstGeom prst="rect">
            <a:avLst/>
          </a:prstGeom>
          <a:noFill/>
          <a:ln w="9525" algn="ctr">
            <a:noFill/>
            <a:miter lim="800000"/>
            <a:headEnd/>
            <a:tailEnd/>
          </a:ln>
          <a:effectLst/>
        </p:spPr>
        <p:txBody>
          <a:bodyPr lIns="0" tIns="0" rIns="0" bIns="0" anchor="b">
            <a:spAutoFit/>
          </a:bodyPr>
          <a:lstStyle/>
          <a:p>
            <a:r>
              <a:rPr lang="en-US" sz="1400" b="1" i="1" baseline="30000" dirty="0" err="1">
                <a:effectLst>
                  <a:outerShdw blurRad="38100" dist="38100" dir="2700000" algn="tl">
                    <a:srgbClr val="000000">
                      <a:alpha val="43137"/>
                    </a:srgbClr>
                  </a:outerShdw>
                </a:effectLst>
              </a:rPr>
              <a:t>a</a:t>
            </a:r>
            <a:r>
              <a:rPr lang="en-US" sz="1400" b="1" i="1" dirty="0" err="1">
                <a:effectLst>
                  <a:outerShdw blurRad="38100" dist="38100" dir="2700000" algn="tl">
                    <a:srgbClr val="000000">
                      <a:alpha val="43137"/>
                    </a:srgbClr>
                  </a:outerShdw>
                </a:effectLst>
              </a:rPr>
              <a:t>The</a:t>
            </a:r>
            <a:r>
              <a:rPr lang="en-US" sz="1400" b="1" i="1" dirty="0">
                <a:effectLst>
                  <a:outerShdw blurRad="38100" dist="38100" dir="2700000" algn="tl">
                    <a:srgbClr val="000000">
                      <a:alpha val="43137"/>
                    </a:srgbClr>
                  </a:outerShdw>
                </a:effectLst>
              </a:rPr>
              <a:t> ratio of the odds of development of disease in exposed persons to the odds of development of disease in </a:t>
            </a:r>
            <a:r>
              <a:rPr lang="en-US" sz="1400" b="1" i="1" dirty="0" err="1">
                <a:effectLst>
                  <a:outerShdw blurRad="38100" dist="38100" dir="2700000" algn="tl">
                    <a:srgbClr val="000000">
                      <a:alpha val="43137"/>
                    </a:srgbClr>
                  </a:outerShdw>
                </a:effectLst>
              </a:rPr>
              <a:t>nonexposed</a:t>
            </a:r>
            <a:r>
              <a:rPr lang="en-US" sz="1400" b="1" i="1" dirty="0">
                <a:effectLst>
                  <a:outerShdw blurRad="38100" dist="38100" dir="2700000" algn="tl">
                    <a:srgbClr val="000000">
                      <a:alpha val="43137"/>
                    </a:srgbClr>
                  </a:outerShdw>
                </a:effectLst>
              </a:rPr>
              <a:t> persons. Adjusted for sex, region, diet, alcohol, physical activity, consumption of fruits, vegetables, and alcohol.</a:t>
            </a:r>
          </a:p>
          <a:p>
            <a:r>
              <a:rPr lang="en-US" sz="1400" b="1" i="1" dirty="0">
                <a:effectLst>
                  <a:outerShdw blurRad="38100" dist="38100" dir="2700000" algn="tl">
                    <a:srgbClr val="000000">
                      <a:alpha val="43137"/>
                    </a:srgbClr>
                  </a:outerShdw>
                </a:effectLst>
              </a:rPr>
              <a:t>Adapted from </a:t>
            </a:r>
            <a:r>
              <a:rPr lang="en-US" sz="1400" b="1" i="1" dirty="0" err="1">
                <a:effectLst>
                  <a:outerShdw blurRad="38100" dist="38100" dir="2700000" algn="tl">
                    <a:srgbClr val="000000">
                      <a:alpha val="43137"/>
                    </a:srgbClr>
                  </a:outerShdw>
                </a:effectLst>
              </a:rPr>
              <a:t>Teo</a:t>
            </a:r>
            <a:r>
              <a:rPr lang="en-US" sz="1400" b="1" i="1" dirty="0">
                <a:effectLst>
                  <a:outerShdw blurRad="38100" dist="38100" dir="2700000" algn="tl">
                    <a:srgbClr val="000000">
                      <a:alpha val="43137"/>
                    </a:srgbClr>
                  </a:outerShdw>
                </a:effectLst>
              </a:rPr>
              <a:t>. Lancet. 2006;368:647-658.</a:t>
            </a:r>
          </a:p>
        </p:txBody>
      </p:sp>
      <p:sp>
        <p:nvSpPr>
          <p:cNvPr id="270340" name="Text Box 4"/>
          <p:cNvSpPr txBox="1">
            <a:spLocks noChangeArrowheads="1"/>
          </p:cNvSpPr>
          <p:nvPr/>
        </p:nvSpPr>
        <p:spPr bwMode="auto">
          <a:xfrm>
            <a:off x="4035425" y="1738313"/>
            <a:ext cx="1136650" cy="396875"/>
          </a:xfrm>
          <a:prstGeom prst="rect">
            <a:avLst/>
          </a:prstGeom>
          <a:noFill/>
          <a:ln w="28575" algn="ctr">
            <a:noFill/>
            <a:miter lim="800000"/>
            <a:headEnd/>
            <a:tailEnd/>
          </a:ln>
          <a:effectLst/>
        </p:spPr>
        <p:txBody>
          <a:bodyPr wrap="none" anchor="b">
            <a:spAutoFit/>
          </a:bodyPr>
          <a:lstStyle/>
          <a:p>
            <a:pPr algn="ctr"/>
            <a:r>
              <a:rPr lang="en-US" sz="2000" b="1" i="1">
                <a:effectLst>
                  <a:outerShdw blurRad="38100" dist="38100" dir="2700000" algn="tl">
                    <a:srgbClr val="000000"/>
                  </a:outerShdw>
                </a:effectLst>
              </a:rPr>
              <a:t>P</a:t>
            </a:r>
            <a:r>
              <a:rPr lang="en-US" sz="2000" b="1">
                <a:effectLst>
                  <a:outerShdw blurRad="38100" dist="38100" dir="2700000" algn="tl">
                    <a:srgbClr val="000000"/>
                  </a:outerShdw>
                </a:effectLst>
              </a:rPr>
              <a:t>&lt;.0001</a:t>
            </a:r>
          </a:p>
        </p:txBody>
      </p:sp>
      <p:sp>
        <p:nvSpPr>
          <p:cNvPr id="270341" name="Text Box 5"/>
          <p:cNvSpPr txBox="1">
            <a:spLocks noChangeArrowheads="1"/>
          </p:cNvSpPr>
          <p:nvPr/>
        </p:nvSpPr>
        <p:spPr bwMode="auto">
          <a:xfrm>
            <a:off x="1254125" y="4865688"/>
            <a:ext cx="76200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Current</a:t>
            </a:r>
          </a:p>
        </p:txBody>
      </p:sp>
      <p:sp>
        <p:nvSpPr>
          <p:cNvPr id="270342" name="Text Box 6"/>
          <p:cNvSpPr txBox="1">
            <a:spLocks noChangeArrowheads="1"/>
          </p:cNvSpPr>
          <p:nvPr/>
        </p:nvSpPr>
        <p:spPr bwMode="auto">
          <a:xfrm>
            <a:off x="2446338" y="4865688"/>
            <a:ext cx="46355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&gt;1-3</a:t>
            </a:r>
          </a:p>
        </p:txBody>
      </p:sp>
      <p:sp>
        <p:nvSpPr>
          <p:cNvPr id="270343" name="Text Box 7"/>
          <p:cNvSpPr txBox="1">
            <a:spLocks noChangeArrowheads="1"/>
          </p:cNvSpPr>
          <p:nvPr/>
        </p:nvSpPr>
        <p:spPr bwMode="auto">
          <a:xfrm>
            <a:off x="4487863" y="4865688"/>
            <a:ext cx="59055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&gt;5-10</a:t>
            </a:r>
          </a:p>
        </p:txBody>
      </p:sp>
      <p:sp>
        <p:nvSpPr>
          <p:cNvPr id="270344" name="Text Box 8"/>
          <p:cNvSpPr txBox="1">
            <a:spLocks noChangeArrowheads="1"/>
          </p:cNvSpPr>
          <p:nvPr/>
        </p:nvSpPr>
        <p:spPr bwMode="auto">
          <a:xfrm>
            <a:off x="5635625" y="4865688"/>
            <a:ext cx="71755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&gt;10-15</a:t>
            </a:r>
          </a:p>
        </p:txBody>
      </p:sp>
      <p:sp>
        <p:nvSpPr>
          <p:cNvPr id="270345" name="Text Box 9"/>
          <p:cNvSpPr txBox="1">
            <a:spLocks noChangeArrowheads="1"/>
          </p:cNvSpPr>
          <p:nvPr/>
        </p:nvSpPr>
        <p:spPr bwMode="auto">
          <a:xfrm>
            <a:off x="8185150" y="4865688"/>
            <a:ext cx="379413"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sym typeface="Symbol" pitchFamily="18" charset="2"/>
              </a:rPr>
              <a:t>20</a:t>
            </a:r>
          </a:p>
        </p:txBody>
      </p:sp>
      <p:sp>
        <p:nvSpPr>
          <p:cNvPr id="270346" name="Text Box 10"/>
          <p:cNvSpPr txBox="1">
            <a:spLocks noChangeArrowheads="1"/>
          </p:cNvSpPr>
          <p:nvPr/>
        </p:nvSpPr>
        <p:spPr bwMode="auto">
          <a:xfrm>
            <a:off x="2789238" y="5380038"/>
            <a:ext cx="4902200" cy="523220"/>
          </a:xfrm>
          <a:prstGeom prst="rect">
            <a:avLst/>
          </a:prstGeom>
          <a:noFill/>
          <a:ln w="28575" algn="ctr">
            <a:noFill/>
            <a:miter lim="800000"/>
            <a:headEnd/>
            <a:tailEnd/>
          </a:ln>
          <a:effectLst/>
        </p:spPr>
        <p:txBody>
          <a:bodyPr>
            <a:spAutoFit/>
          </a:bodyPr>
          <a:lstStyle/>
          <a:p>
            <a:pPr algn="ctr"/>
            <a:r>
              <a:rPr lang="en-US" b="1" dirty="0">
                <a:effectLst>
                  <a:outerShdw blurRad="38100" dist="38100" dir="2700000" algn="tl">
                    <a:srgbClr val="000000"/>
                  </a:outerShdw>
                </a:effectLst>
                <a:latin typeface="Browallia New" pitchFamily="34" charset="-34"/>
                <a:cs typeface="Browallia New" pitchFamily="34" charset="-34"/>
              </a:rPr>
              <a:t>Ex-smokers </a:t>
            </a:r>
            <a:r>
              <a:rPr lang="en-US" b="1" dirty="0" smtClean="0">
                <a:effectLst>
                  <a:outerShdw blurRad="38100" dist="38100" dir="2700000" algn="tl">
                    <a:srgbClr val="000000"/>
                  </a:outerShdw>
                </a:effectLst>
                <a:latin typeface="Browallia New" pitchFamily="34" charset="-34"/>
                <a:cs typeface="Browallia New" pitchFamily="34" charset="-34"/>
              </a:rPr>
              <a:t>(</a:t>
            </a:r>
            <a:r>
              <a:rPr lang="th-TH" b="1" dirty="0" smtClean="0">
                <a:effectLst>
                  <a:outerShdw blurRad="38100" dist="38100" dir="2700000" algn="tl">
                    <a:srgbClr val="000000"/>
                  </a:outerShdw>
                </a:effectLst>
                <a:latin typeface="Browallia New" pitchFamily="34" charset="-34"/>
                <a:cs typeface="Browallia New" pitchFamily="34" charset="-34"/>
              </a:rPr>
              <a:t>จำนวนปีหลังเลิกบุหรี่</a:t>
            </a:r>
            <a:r>
              <a:rPr lang="en-US" b="1" dirty="0" smtClean="0">
                <a:effectLst>
                  <a:outerShdw blurRad="38100" dist="38100" dir="2700000" algn="tl">
                    <a:srgbClr val="000000"/>
                  </a:outerShdw>
                </a:effectLst>
                <a:latin typeface="Browallia New" pitchFamily="34" charset="-34"/>
                <a:cs typeface="Browallia New" pitchFamily="34" charset="-34"/>
              </a:rPr>
              <a:t>)</a:t>
            </a:r>
            <a:endParaRPr lang="en-US" b="1" dirty="0">
              <a:effectLst>
                <a:outerShdw blurRad="38100" dist="38100" dir="2700000" algn="tl">
                  <a:srgbClr val="000000"/>
                </a:outerShdw>
              </a:effectLst>
              <a:latin typeface="Browallia New" pitchFamily="34" charset="-34"/>
              <a:cs typeface="Browallia New" pitchFamily="34" charset="-34"/>
            </a:endParaRPr>
          </a:p>
        </p:txBody>
      </p:sp>
      <p:sp>
        <p:nvSpPr>
          <p:cNvPr id="270347" name="Text Box 11"/>
          <p:cNvSpPr txBox="1">
            <a:spLocks noChangeArrowheads="1"/>
          </p:cNvSpPr>
          <p:nvPr/>
        </p:nvSpPr>
        <p:spPr bwMode="auto">
          <a:xfrm>
            <a:off x="3467100" y="4865688"/>
            <a:ext cx="46355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&gt;3-5</a:t>
            </a:r>
          </a:p>
        </p:txBody>
      </p:sp>
      <p:sp>
        <p:nvSpPr>
          <p:cNvPr id="270348" name="Text Box 12"/>
          <p:cNvSpPr txBox="1">
            <a:spLocks noChangeArrowheads="1"/>
          </p:cNvSpPr>
          <p:nvPr/>
        </p:nvSpPr>
        <p:spPr bwMode="auto">
          <a:xfrm>
            <a:off x="6867525" y="4865688"/>
            <a:ext cx="717550" cy="274637"/>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rPr>
              <a:t>&gt;15-20</a:t>
            </a:r>
          </a:p>
        </p:txBody>
      </p:sp>
      <p:sp>
        <p:nvSpPr>
          <p:cNvPr id="270349" name="Freeform 13"/>
          <p:cNvSpPr>
            <a:spLocks/>
          </p:cNvSpPr>
          <p:nvPr/>
        </p:nvSpPr>
        <p:spPr bwMode="auto">
          <a:xfrm>
            <a:off x="2551113" y="5199063"/>
            <a:ext cx="6026150" cy="157162"/>
          </a:xfrm>
          <a:custGeom>
            <a:avLst/>
            <a:gdLst/>
            <a:ahLst/>
            <a:cxnLst>
              <a:cxn ang="0">
                <a:pos x="0" y="3"/>
              </a:cxn>
              <a:cxn ang="0">
                <a:pos x="0" y="93"/>
              </a:cxn>
              <a:cxn ang="0">
                <a:pos x="2274" y="93"/>
              </a:cxn>
              <a:cxn ang="0">
                <a:pos x="2274" y="0"/>
              </a:cxn>
            </a:cxnLst>
            <a:rect l="0" t="0" r="r" b="b"/>
            <a:pathLst>
              <a:path w="2274" h="93">
                <a:moveTo>
                  <a:pt x="0" y="3"/>
                </a:moveTo>
                <a:lnTo>
                  <a:pt x="0" y="93"/>
                </a:lnTo>
                <a:lnTo>
                  <a:pt x="2274" y="93"/>
                </a:lnTo>
                <a:lnTo>
                  <a:pt x="2274" y="0"/>
                </a:lnTo>
              </a:path>
            </a:pathLst>
          </a:custGeom>
          <a:noFill/>
          <a:ln w="28575" cap="flat" cmpd="sng">
            <a:solidFill>
              <a:schemeClr val="tx1"/>
            </a:solidFill>
            <a:prstDash val="solid"/>
            <a:round/>
            <a:headEnd type="none" w="med" len="med"/>
            <a:tailEnd type="none" w="med" len="med"/>
          </a:ln>
          <a:effectLst/>
        </p:spPr>
        <p:txBody>
          <a:bodyPr/>
          <a:lstStyle/>
          <a:p>
            <a:endParaRPr lang="th-TH"/>
          </a:p>
        </p:txBody>
      </p:sp>
      <p:sp>
        <p:nvSpPr>
          <p:cNvPr id="270350" name="Text Box 14"/>
          <p:cNvSpPr txBox="1">
            <a:spLocks noChangeArrowheads="1"/>
          </p:cNvSpPr>
          <p:nvPr/>
        </p:nvSpPr>
        <p:spPr bwMode="auto">
          <a:xfrm rot="-5400000">
            <a:off x="-838200" y="3255963"/>
            <a:ext cx="2452688" cy="366712"/>
          </a:xfrm>
          <a:prstGeom prst="rect">
            <a:avLst/>
          </a:prstGeom>
          <a:noFill/>
          <a:ln w="28575" algn="ctr">
            <a:noFill/>
            <a:miter lim="800000"/>
            <a:headEnd/>
            <a:tailEnd/>
          </a:ln>
          <a:effectLst/>
        </p:spPr>
        <p:txBody>
          <a:bodyPr wrap="none" anchor="b">
            <a:spAutoFit/>
          </a:bodyPr>
          <a:lstStyle/>
          <a:p>
            <a:pPr algn="ctr"/>
            <a:r>
              <a:rPr lang="en-US" sz="1800" b="1">
                <a:effectLst>
                  <a:outerShdw blurRad="38100" dist="38100" dir="2700000" algn="tl">
                    <a:srgbClr val="000000"/>
                  </a:outerShdw>
                </a:effectLst>
              </a:rPr>
              <a:t>Odds Ratio (95% CI)</a:t>
            </a:r>
            <a:r>
              <a:rPr lang="en-US" sz="1800" b="1" baseline="30000">
                <a:effectLst>
                  <a:outerShdw blurRad="38100" dist="38100" dir="2700000" algn="tl">
                    <a:srgbClr val="000000"/>
                  </a:outerShdw>
                </a:effectLst>
              </a:rPr>
              <a:t>a</a:t>
            </a:r>
            <a:endParaRPr lang="en-US" sz="1800" b="1">
              <a:effectLst>
                <a:outerShdw blurRad="38100" dist="38100" dir="2700000" algn="tl">
                  <a:srgbClr val="000000"/>
                </a:outerShdw>
              </a:effectLst>
            </a:endParaRPr>
          </a:p>
        </p:txBody>
      </p:sp>
      <p:sp>
        <p:nvSpPr>
          <p:cNvPr id="270351" name="Text Box 15"/>
          <p:cNvSpPr txBox="1">
            <a:spLocks noChangeArrowheads="1"/>
          </p:cNvSpPr>
          <p:nvPr/>
        </p:nvSpPr>
        <p:spPr bwMode="auto">
          <a:xfrm>
            <a:off x="620713" y="1743075"/>
            <a:ext cx="312737" cy="368300"/>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4</a:t>
            </a:r>
          </a:p>
        </p:txBody>
      </p:sp>
      <p:sp>
        <p:nvSpPr>
          <p:cNvPr id="270352" name="Text Box 16"/>
          <p:cNvSpPr txBox="1">
            <a:spLocks noChangeArrowheads="1"/>
          </p:cNvSpPr>
          <p:nvPr/>
        </p:nvSpPr>
        <p:spPr bwMode="auto">
          <a:xfrm>
            <a:off x="620713" y="3168650"/>
            <a:ext cx="312737" cy="366713"/>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2</a:t>
            </a:r>
          </a:p>
        </p:txBody>
      </p:sp>
      <p:sp>
        <p:nvSpPr>
          <p:cNvPr id="270353" name="Text Box 17"/>
          <p:cNvSpPr txBox="1">
            <a:spLocks noChangeArrowheads="1"/>
          </p:cNvSpPr>
          <p:nvPr/>
        </p:nvSpPr>
        <p:spPr bwMode="auto">
          <a:xfrm>
            <a:off x="620713" y="4581525"/>
            <a:ext cx="312737" cy="368300"/>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rPr>
              <a:t>1</a:t>
            </a:r>
          </a:p>
        </p:txBody>
      </p:sp>
      <p:sp>
        <p:nvSpPr>
          <p:cNvPr id="270354" name="Line 18"/>
          <p:cNvSpPr>
            <a:spLocks noChangeShapeType="1"/>
          </p:cNvSpPr>
          <p:nvPr/>
        </p:nvSpPr>
        <p:spPr bwMode="auto">
          <a:xfrm flipH="1">
            <a:off x="1028700" y="1917700"/>
            <a:ext cx="0" cy="2879725"/>
          </a:xfrm>
          <a:prstGeom prst="line">
            <a:avLst/>
          </a:prstGeom>
          <a:noFill/>
          <a:ln w="28575">
            <a:solidFill>
              <a:schemeClr val="tx1"/>
            </a:solidFill>
            <a:round/>
            <a:headEnd/>
            <a:tailEnd/>
          </a:ln>
          <a:effectLst/>
        </p:spPr>
        <p:txBody>
          <a:bodyPr/>
          <a:lstStyle/>
          <a:p>
            <a:endParaRPr lang="th-TH"/>
          </a:p>
        </p:txBody>
      </p:sp>
      <p:sp>
        <p:nvSpPr>
          <p:cNvPr id="270355" name="Line 19"/>
          <p:cNvSpPr>
            <a:spLocks noChangeShapeType="1"/>
          </p:cNvSpPr>
          <p:nvPr/>
        </p:nvSpPr>
        <p:spPr bwMode="auto">
          <a:xfrm flipH="1">
            <a:off x="931863" y="1925638"/>
            <a:ext cx="101600" cy="0"/>
          </a:xfrm>
          <a:prstGeom prst="line">
            <a:avLst/>
          </a:prstGeom>
          <a:noFill/>
          <a:ln w="28575">
            <a:solidFill>
              <a:schemeClr val="tx1"/>
            </a:solidFill>
            <a:round/>
            <a:headEnd/>
            <a:tailEnd/>
          </a:ln>
          <a:effectLst/>
        </p:spPr>
        <p:txBody>
          <a:bodyPr/>
          <a:lstStyle/>
          <a:p>
            <a:endParaRPr lang="th-TH"/>
          </a:p>
        </p:txBody>
      </p:sp>
      <p:sp>
        <p:nvSpPr>
          <p:cNvPr id="270356" name="Line 20"/>
          <p:cNvSpPr>
            <a:spLocks noChangeShapeType="1"/>
          </p:cNvSpPr>
          <p:nvPr/>
        </p:nvSpPr>
        <p:spPr bwMode="auto">
          <a:xfrm flipH="1">
            <a:off x="931863" y="3352800"/>
            <a:ext cx="101600" cy="0"/>
          </a:xfrm>
          <a:prstGeom prst="line">
            <a:avLst/>
          </a:prstGeom>
          <a:noFill/>
          <a:ln w="28575">
            <a:solidFill>
              <a:schemeClr val="tx1"/>
            </a:solidFill>
            <a:round/>
            <a:headEnd/>
            <a:tailEnd/>
          </a:ln>
          <a:effectLst/>
        </p:spPr>
        <p:txBody>
          <a:bodyPr/>
          <a:lstStyle/>
          <a:p>
            <a:endParaRPr lang="th-TH"/>
          </a:p>
        </p:txBody>
      </p:sp>
      <p:sp>
        <p:nvSpPr>
          <p:cNvPr id="270357" name="Line 21"/>
          <p:cNvSpPr>
            <a:spLocks noChangeShapeType="1"/>
          </p:cNvSpPr>
          <p:nvPr/>
        </p:nvSpPr>
        <p:spPr bwMode="auto">
          <a:xfrm flipH="1">
            <a:off x="931863" y="4765675"/>
            <a:ext cx="101600" cy="0"/>
          </a:xfrm>
          <a:prstGeom prst="line">
            <a:avLst/>
          </a:prstGeom>
          <a:noFill/>
          <a:ln w="28575">
            <a:solidFill>
              <a:schemeClr val="tx1"/>
            </a:solidFill>
            <a:round/>
            <a:headEnd/>
            <a:tailEnd/>
          </a:ln>
          <a:effectLst/>
        </p:spPr>
        <p:txBody>
          <a:bodyPr/>
          <a:lstStyle/>
          <a:p>
            <a:endParaRPr lang="th-TH"/>
          </a:p>
        </p:txBody>
      </p:sp>
      <p:sp>
        <p:nvSpPr>
          <p:cNvPr id="270358" name="Line 22"/>
          <p:cNvSpPr>
            <a:spLocks noChangeShapeType="1"/>
          </p:cNvSpPr>
          <p:nvPr/>
        </p:nvSpPr>
        <p:spPr bwMode="auto">
          <a:xfrm>
            <a:off x="1033463" y="4765675"/>
            <a:ext cx="7951787" cy="0"/>
          </a:xfrm>
          <a:prstGeom prst="line">
            <a:avLst/>
          </a:prstGeom>
          <a:noFill/>
          <a:ln w="28575">
            <a:solidFill>
              <a:schemeClr val="tx1"/>
            </a:solidFill>
            <a:round/>
            <a:headEnd/>
            <a:tailEnd/>
          </a:ln>
          <a:effectLst/>
        </p:spPr>
        <p:txBody>
          <a:bodyPr/>
          <a:lstStyle/>
          <a:p>
            <a:endParaRPr lang="th-TH"/>
          </a:p>
        </p:txBody>
      </p:sp>
      <p:sp>
        <p:nvSpPr>
          <p:cNvPr id="270359" name="Freeform 23"/>
          <p:cNvSpPr>
            <a:spLocks/>
          </p:cNvSpPr>
          <p:nvPr/>
        </p:nvSpPr>
        <p:spPr bwMode="auto">
          <a:xfrm>
            <a:off x="1531938" y="2587625"/>
            <a:ext cx="7010400" cy="1668463"/>
          </a:xfrm>
          <a:custGeom>
            <a:avLst/>
            <a:gdLst/>
            <a:ahLst/>
            <a:cxnLst>
              <a:cxn ang="0">
                <a:pos x="0" y="0"/>
              </a:cxn>
              <a:cxn ang="0">
                <a:pos x="428" y="376"/>
              </a:cxn>
              <a:cxn ang="0">
                <a:pos x="896" y="504"/>
              </a:cxn>
              <a:cxn ang="0">
                <a:pos x="1340" y="516"/>
              </a:cxn>
              <a:cxn ang="0">
                <a:pos x="1788" y="528"/>
              </a:cxn>
              <a:cxn ang="0">
                <a:pos x="2244" y="480"/>
              </a:cxn>
              <a:cxn ang="0">
                <a:pos x="2704" y="632"/>
              </a:cxn>
              <a:cxn ang="0">
                <a:pos x="2800" y="676"/>
              </a:cxn>
            </a:cxnLst>
            <a:rect l="0" t="0" r="r" b="b"/>
            <a:pathLst>
              <a:path w="2800" h="676">
                <a:moveTo>
                  <a:pt x="0" y="0"/>
                </a:moveTo>
                <a:lnTo>
                  <a:pt x="428" y="376"/>
                </a:lnTo>
                <a:lnTo>
                  <a:pt x="896" y="504"/>
                </a:lnTo>
                <a:lnTo>
                  <a:pt x="1340" y="516"/>
                </a:lnTo>
                <a:lnTo>
                  <a:pt x="1788" y="528"/>
                </a:lnTo>
                <a:lnTo>
                  <a:pt x="2244" y="480"/>
                </a:lnTo>
                <a:lnTo>
                  <a:pt x="2704" y="632"/>
                </a:lnTo>
                <a:lnTo>
                  <a:pt x="2800" y="676"/>
                </a:lnTo>
              </a:path>
            </a:pathLst>
          </a:custGeom>
          <a:noFill/>
          <a:ln w="28575" cap="flat" cmpd="sng">
            <a:solidFill>
              <a:srgbClr val="C00000"/>
            </a:solidFill>
            <a:prstDash val="solid"/>
            <a:round/>
            <a:headEnd type="none" w="med" len="med"/>
            <a:tailEnd type="none" w="med" len="med"/>
          </a:ln>
          <a:effectLst/>
        </p:spPr>
        <p:txBody>
          <a:bodyPr/>
          <a:lstStyle/>
          <a:p>
            <a:endParaRPr lang="th-TH"/>
          </a:p>
        </p:txBody>
      </p:sp>
      <p:grpSp>
        <p:nvGrpSpPr>
          <p:cNvPr id="2" name="Group 24"/>
          <p:cNvGrpSpPr>
            <a:grpSpLocks/>
          </p:cNvGrpSpPr>
          <p:nvPr/>
        </p:nvGrpSpPr>
        <p:grpSpPr bwMode="auto">
          <a:xfrm>
            <a:off x="2676525" y="3162300"/>
            <a:ext cx="5683250" cy="1223963"/>
            <a:chOff x="1680" y="2139"/>
            <a:chExt cx="3128" cy="486"/>
          </a:xfrm>
        </p:grpSpPr>
        <p:sp>
          <p:nvSpPr>
            <p:cNvPr id="270361" name="Line 25"/>
            <p:cNvSpPr>
              <a:spLocks noChangeShapeType="1"/>
            </p:cNvSpPr>
            <p:nvPr/>
          </p:nvSpPr>
          <p:spPr bwMode="auto">
            <a:xfrm>
              <a:off x="4808" y="2436"/>
              <a:ext cx="0" cy="189"/>
            </a:xfrm>
            <a:prstGeom prst="line">
              <a:avLst/>
            </a:prstGeom>
            <a:noFill/>
            <a:ln w="19050">
              <a:solidFill>
                <a:srgbClr val="C00000"/>
              </a:solidFill>
              <a:round/>
              <a:headEnd/>
              <a:tailEnd/>
            </a:ln>
            <a:effectLst/>
          </p:spPr>
          <p:txBody>
            <a:bodyPr/>
            <a:lstStyle/>
            <a:p>
              <a:endParaRPr lang="th-TH"/>
            </a:p>
          </p:txBody>
        </p:sp>
        <p:sp>
          <p:nvSpPr>
            <p:cNvPr id="270362" name="Line 26"/>
            <p:cNvSpPr>
              <a:spLocks noChangeShapeType="1"/>
            </p:cNvSpPr>
            <p:nvPr/>
          </p:nvSpPr>
          <p:spPr bwMode="auto">
            <a:xfrm>
              <a:off x="4173" y="2251"/>
              <a:ext cx="0" cy="282"/>
            </a:xfrm>
            <a:prstGeom prst="line">
              <a:avLst/>
            </a:prstGeom>
            <a:noFill/>
            <a:ln w="19050">
              <a:solidFill>
                <a:srgbClr val="C00000"/>
              </a:solidFill>
              <a:round/>
              <a:headEnd/>
              <a:tailEnd/>
            </a:ln>
            <a:effectLst/>
          </p:spPr>
          <p:txBody>
            <a:bodyPr/>
            <a:lstStyle/>
            <a:p>
              <a:endParaRPr lang="th-TH"/>
            </a:p>
          </p:txBody>
        </p:sp>
        <p:sp>
          <p:nvSpPr>
            <p:cNvPr id="270363" name="Line 27"/>
            <p:cNvSpPr>
              <a:spLocks noChangeShapeType="1"/>
            </p:cNvSpPr>
            <p:nvPr/>
          </p:nvSpPr>
          <p:spPr bwMode="auto">
            <a:xfrm>
              <a:off x="3526" y="2304"/>
              <a:ext cx="0" cy="251"/>
            </a:xfrm>
            <a:prstGeom prst="line">
              <a:avLst/>
            </a:prstGeom>
            <a:noFill/>
            <a:ln w="19050">
              <a:solidFill>
                <a:srgbClr val="C00000"/>
              </a:solidFill>
              <a:round/>
              <a:headEnd/>
              <a:tailEnd/>
            </a:ln>
            <a:effectLst/>
          </p:spPr>
          <p:txBody>
            <a:bodyPr/>
            <a:lstStyle/>
            <a:p>
              <a:endParaRPr lang="th-TH"/>
            </a:p>
          </p:txBody>
        </p:sp>
        <p:sp>
          <p:nvSpPr>
            <p:cNvPr id="270364" name="Line 28"/>
            <p:cNvSpPr>
              <a:spLocks noChangeShapeType="1"/>
            </p:cNvSpPr>
            <p:nvPr/>
          </p:nvSpPr>
          <p:spPr bwMode="auto">
            <a:xfrm>
              <a:off x="2953" y="2297"/>
              <a:ext cx="0" cy="252"/>
            </a:xfrm>
            <a:prstGeom prst="line">
              <a:avLst/>
            </a:prstGeom>
            <a:noFill/>
            <a:ln w="19050">
              <a:solidFill>
                <a:srgbClr val="C00000"/>
              </a:solidFill>
              <a:round/>
              <a:headEnd/>
              <a:tailEnd/>
            </a:ln>
            <a:effectLst/>
          </p:spPr>
          <p:txBody>
            <a:bodyPr/>
            <a:lstStyle/>
            <a:p>
              <a:endParaRPr lang="th-TH"/>
            </a:p>
          </p:txBody>
        </p:sp>
        <p:sp>
          <p:nvSpPr>
            <p:cNvPr id="270365" name="Line 29"/>
            <p:cNvSpPr>
              <a:spLocks noChangeShapeType="1"/>
            </p:cNvSpPr>
            <p:nvPr/>
          </p:nvSpPr>
          <p:spPr bwMode="auto">
            <a:xfrm>
              <a:off x="2302" y="2233"/>
              <a:ext cx="0" cy="366"/>
            </a:xfrm>
            <a:prstGeom prst="line">
              <a:avLst/>
            </a:prstGeom>
            <a:noFill/>
            <a:ln w="19050">
              <a:solidFill>
                <a:srgbClr val="C00000"/>
              </a:solidFill>
              <a:round/>
              <a:headEnd/>
              <a:tailEnd/>
            </a:ln>
            <a:effectLst/>
          </p:spPr>
          <p:txBody>
            <a:bodyPr/>
            <a:lstStyle/>
            <a:p>
              <a:endParaRPr lang="th-TH"/>
            </a:p>
          </p:txBody>
        </p:sp>
        <p:sp>
          <p:nvSpPr>
            <p:cNvPr id="270366" name="Line 30"/>
            <p:cNvSpPr>
              <a:spLocks noChangeShapeType="1"/>
            </p:cNvSpPr>
            <p:nvPr/>
          </p:nvSpPr>
          <p:spPr bwMode="auto">
            <a:xfrm>
              <a:off x="1680" y="2139"/>
              <a:ext cx="0" cy="295"/>
            </a:xfrm>
            <a:prstGeom prst="line">
              <a:avLst/>
            </a:prstGeom>
            <a:noFill/>
            <a:ln w="19050">
              <a:solidFill>
                <a:srgbClr val="C00000"/>
              </a:solidFill>
              <a:round/>
              <a:headEnd/>
              <a:tailEnd/>
            </a:ln>
            <a:effectLst/>
          </p:spPr>
          <p:txBody>
            <a:bodyPr/>
            <a:lstStyle/>
            <a:p>
              <a:endParaRPr lang="th-TH"/>
            </a:p>
          </p:txBody>
        </p:sp>
      </p:grpSp>
      <p:sp>
        <p:nvSpPr>
          <p:cNvPr id="270367" name="Line 31"/>
          <p:cNvSpPr>
            <a:spLocks noChangeShapeType="1"/>
          </p:cNvSpPr>
          <p:nvPr/>
        </p:nvSpPr>
        <p:spPr bwMode="auto">
          <a:xfrm>
            <a:off x="1509713" y="2443163"/>
            <a:ext cx="0" cy="250825"/>
          </a:xfrm>
          <a:prstGeom prst="line">
            <a:avLst/>
          </a:prstGeom>
          <a:noFill/>
          <a:ln w="12700">
            <a:solidFill>
              <a:srgbClr val="C00000"/>
            </a:solidFill>
            <a:round/>
            <a:headEnd/>
            <a:tailEnd/>
          </a:ln>
          <a:effectLst/>
        </p:spPr>
        <p:txBody>
          <a:bodyPr/>
          <a:lstStyle/>
          <a:p>
            <a:endParaRPr lang="th-TH"/>
          </a:p>
        </p:txBody>
      </p:sp>
      <p:grpSp>
        <p:nvGrpSpPr>
          <p:cNvPr id="3" name="Group 32"/>
          <p:cNvGrpSpPr>
            <a:grpSpLocks/>
          </p:cNvGrpSpPr>
          <p:nvPr/>
        </p:nvGrpSpPr>
        <p:grpSpPr bwMode="auto">
          <a:xfrm>
            <a:off x="1439863" y="2436813"/>
            <a:ext cx="6981825" cy="1738312"/>
            <a:chOff x="907" y="1661"/>
            <a:chExt cx="4398" cy="1095"/>
          </a:xfrm>
        </p:grpSpPr>
        <p:sp>
          <p:nvSpPr>
            <p:cNvPr id="270369" name="Rectangle 33"/>
            <p:cNvSpPr>
              <a:spLocks noChangeArrowheads="1"/>
            </p:cNvSpPr>
            <p:nvPr/>
          </p:nvSpPr>
          <p:spPr bwMode="auto">
            <a:xfrm>
              <a:off x="907" y="1661"/>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0" name="Rectangle 34"/>
            <p:cNvSpPr>
              <a:spLocks noChangeArrowheads="1"/>
            </p:cNvSpPr>
            <p:nvPr/>
          </p:nvSpPr>
          <p:spPr bwMode="auto">
            <a:xfrm>
              <a:off x="1638" y="2293"/>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1" name="Rectangle 35"/>
            <p:cNvSpPr>
              <a:spLocks noChangeArrowheads="1"/>
            </p:cNvSpPr>
            <p:nvPr/>
          </p:nvSpPr>
          <p:spPr bwMode="auto">
            <a:xfrm>
              <a:off x="2354" y="2500"/>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2" name="Rectangle 36"/>
            <p:cNvSpPr>
              <a:spLocks noChangeArrowheads="1"/>
            </p:cNvSpPr>
            <p:nvPr/>
          </p:nvSpPr>
          <p:spPr bwMode="auto">
            <a:xfrm>
              <a:off x="3096" y="2502"/>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3" name="Rectangle 37"/>
            <p:cNvSpPr>
              <a:spLocks noChangeArrowheads="1"/>
            </p:cNvSpPr>
            <p:nvPr/>
          </p:nvSpPr>
          <p:spPr bwMode="auto">
            <a:xfrm>
              <a:off x="3751" y="2541"/>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4" name="Rectangle 38"/>
            <p:cNvSpPr>
              <a:spLocks noChangeArrowheads="1"/>
            </p:cNvSpPr>
            <p:nvPr/>
          </p:nvSpPr>
          <p:spPr bwMode="auto">
            <a:xfrm>
              <a:off x="4489" y="2460"/>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sp>
          <p:nvSpPr>
            <p:cNvPr id="270375" name="Rectangle 39"/>
            <p:cNvSpPr>
              <a:spLocks noChangeArrowheads="1"/>
            </p:cNvSpPr>
            <p:nvPr/>
          </p:nvSpPr>
          <p:spPr bwMode="auto">
            <a:xfrm>
              <a:off x="5219" y="2670"/>
              <a:ext cx="86" cy="86"/>
            </a:xfrm>
            <a:prstGeom prst="rect">
              <a:avLst/>
            </a:prstGeom>
            <a:solidFill>
              <a:schemeClr val="folHlink"/>
            </a:solidFill>
            <a:ln w="12700" algn="ctr">
              <a:solidFill>
                <a:srgbClr val="C00000"/>
              </a:solidFill>
              <a:miter lim="800000"/>
              <a:headEnd/>
              <a:tailEnd/>
            </a:ln>
            <a:effectLst/>
          </p:spPr>
          <p:txBody>
            <a:bodyPr wrap="none" anchor="ctr"/>
            <a:lstStyle/>
            <a:p>
              <a:endParaRPr lang="th-TH"/>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z="3000" dirty="0" smtClean="0"/>
              <a:t>Benefits </a:t>
            </a:r>
            <a:r>
              <a:rPr lang="en-US" sz="3000" dirty="0"/>
              <a:t>of Citywide Smoke-Free Ordinance: </a:t>
            </a:r>
            <a:r>
              <a:rPr lang="en-US" sz="3000" dirty="0" smtClean="0">
                <a:latin typeface="Arial"/>
                <a:cs typeface="Arial"/>
              </a:rPr>
              <a:t>↓</a:t>
            </a:r>
            <a:r>
              <a:rPr lang="en-US" sz="3000" dirty="0" smtClean="0"/>
              <a:t>Acute </a:t>
            </a:r>
            <a:r>
              <a:rPr lang="en-US" sz="3000" dirty="0"/>
              <a:t>MI</a:t>
            </a:r>
          </a:p>
        </p:txBody>
      </p:sp>
      <p:sp>
        <p:nvSpPr>
          <p:cNvPr id="272387" name="Text Box 3"/>
          <p:cNvSpPr txBox="1">
            <a:spLocks noChangeArrowheads="1"/>
          </p:cNvSpPr>
          <p:nvPr/>
        </p:nvSpPr>
        <p:spPr bwMode="auto">
          <a:xfrm>
            <a:off x="357158" y="6072206"/>
            <a:ext cx="5480050" cy="553998"/>
          </a:xfrm>
          <a:prstGeom prst="rect">
            <a:avLst/>
          </a:prstGeom>
          <a:noFill/>
          <a:ln w="28575" algn="ctr">
            <a:noFill/>
            <a:miter lim="800000"/>
            <a:headEnd/>
            <a:tailEnd/>
          </a:ln>
          <a:effectLst/>
        </p:spPr>
        <p:txBody>
          <a:bodyPr lIns="0" tIns="0" rIns="0" bIns="0" anchor="b">
            <a:spAutoFit/>
          </a:bodyPr>
          <a:lstStyle/>
          <a:p>
            <a:endParaRPr lang="en-US" sz="1800" b="1" i="1" dirty="0">
              <a:effectLst>
                <a:outerShdw blurRad="38100" dist="38100" dir="2700000" algn="tl">
                  <a:srgbClr val="000000">
                    <a:alpha val="43137"/>
                  </a:srgbClr>
                </a:outerShdw>
              </a:effectLst>
            </a:endParaRPr>
          </a:p>
          <a:p>
            <a:r>
              <a:rPr lang="en-US" sz="1800" b="1" i="1" dirty="0" err="1">
                <a:effectLst>
                  <a:outerShdw blurRad="38100" dist="38100" dir="2700000" algn="tl">
                    <a:srgbClr val="000000">
                      <a:alpha val="43137"/>
                    </a:srgbClr>
                  </a:outerShdw>
                </a:effectLst>
              </a:rPr>
              <a:t>Bartecchi</a:t>
            </a:r>
            <a:r>
              <a:rPr lang="en-US" sz="1800" b="1" i="1" dirty="0">
                <a:effectLst>
                  <a:outerShdw blurRad="38100" dist="38100" dir="2700000" algn="tl">
                    <a:srgbClr val="000000">
                      <a:alpha val="43137"/>
                    </a:srgbClr>
                  </a:outerShdw>
                </a:effectLst>
              </a:rPr>
              <a:t> et al. Circulation. 2006;114:1490-1496.</a:t>
            </a:r>
          </a:p>
        </p:txBody>
      </p:sp>
      <p:sp>
        <p:nvSpPr>
          <p:cNvPr id="272388" name="Rectangle 4"/>
          <p:cNvSpPr>
            <a:spLocks noChangeArrowheads="1"/>
          </p:cNvSpPr>
          <p:nvPr/>
        </p:nvSpPr>
        <p:spPr bwMode="auto">
          <a:xfrm>
            <a:off x="357158" y="1428736"/>
            <a:ext cx="8520112" cy="696912"/>
          </a:xfrm>
          <a:prstGeom prst="rect">
            <a:avLst/>
          </a:prstGeom>
          <a:noFill/>
          <a:ln w="9525">
            <a:noFill/>
            <a:miter lim="800000"/>
            <a:headEnd/>
            <a:tailEnd/>
          </a:ln>
          <a:effectLst/>
        </p:spPr>
        <p:txBody>
          <a:bodyPr/>
          <a:lstStyle/>
          <a:p>
            <a:pPr marL="342900" indent="-342900">
              <a:lnSpc>
                <a:spcPct val="95000"/>
              </a:lnSpc>
              <a:spcBef>
                <a:spcPct val="40000"/>
              </a:spcBef>
              <a:buClr>
                <a:srgbClr val="FF9900"/>
              </a:buClr>
              <a:buSzPct val="125000"/>
              <a:buFont typeface="Wingdings" pitchFamily="2" charset="2"/>
              <a:buChar char=""/>
            </a:pPr>
            <a:r>
              <a:rPr lang="en-US" sz="1800" b="1" dirty="0"/>
              <a:t>27% </a:t>
            </a:r>
            <a:r>
              <a:rPr lang="en-US" sz="1800" b="1" dirty="0" smtClean="0">
                <a:latin typeface="Arial"/>
                <a:cs typeface="Arial"/>
              </a:rPr>
              <a:t>↓</a:t>
            </a:r>
            <a:r>
              <a:rPr lang="en-US" sz="1800" b="1" dirty="0" smtClean="0"/>
              <a:t>incidence </a:t>
            </a:r>
            <a:r>
              <a:rPr lang="en-US" sz="1800" b="1" dirty="0"/>
              <a:t>of acute myocardial infarction (MI) after implementation of a smoke-free ordinance in Pueblo City, Colorado</a:t>
            </a:r>
          </a:p>
        </p:txBody>
      </p:sp>
      <p:sp>
        <p:nvSpPr>
          <p:cNvPr id="272389" name="Text Box 5"/>
          <p:cNvSpPr txBox="1">
            <a:spLocks noChangeArrowheads="1"/>
          </p:cNvSpPr>
          <p:nvPr/>
        </p:nvSpPr>
        <p:spPr bwMode="auto">
          <a:xfrm rot="-5400000">
            <a:off x="-798512" y="3675062"/>
            <a:ext cx="2578100" cy="549275"/>
          </a:xfrm>
          <a:prstGeom prst="rect">
            <a:avLst/>
          </a:prstGeom>
          <a:noFill/>
          <a:ln w="28575" algn="ctr">
            <a:noFill/>
            <a:miter lim="800000"/>
            <a:headEnd/>
            <a:tailEnd/>
          </a:ln>
          <a:effectLst/>
        </p:spPr>
        <p:txBody>
          <a:bodyPr wrap="none" lIns="0" tIns="0" rIns="0" bIns="0" anchor="b">
            <a:spAutoFit/>
          </a:bodyPr>
          <a:lstStyle/>
          <a:p>
            <a:pPr algn="ctr"/>
            <a:r>
              <a:rPr lang="en-US" sz="1800" b="1"/>
              <a:t>AMI Counts per 100,000</a:t>
            </a:r>
            <a:br>
              <a:rPr lang="en-US" sz="1800" b="1"/>
            </a:br>
            <a:r>
              <a:rPr lang="en-US" sz="1800" b="1"/>
              <a:t>Person-Years</a:t>
            </a:r>
          </a:p>
        </p:txBody>
      </p:sp>
      <p:graphicFrame>
        <p:nvGraphicFramePr>
          <p:cNvPr id="272390" name="Object 6"/>
          <p:cNvGraphicFramePr>
            <a:graphicFrameLocks noChangeAspect="1"/>
          </p:cNvGraphicFramePr>
          <p:nvPr/>
        </p:nvGraphicFramePr>
        <p:xfrm>
          <a:off x="584200" y="2071688"/>
          <a:ext cx="7853363" cy="4105275"/>
        </p:xfrm>
        <a:graphic>
          <a:graphicData uri="http://schemas.openxmlformats.org/drawingml/2006/compatibility">
            <com:legacyDrawing xmlns:com="http://schemas.openxmlformats.org/drawingml/2006/compatibility" spid="_x0000_s441346"/>
          </a:graphicData>
        </a:graphic>
      </p:graphicFrame>
      <p:sp>
        <p:nvSpPr>
          <p:cNvPr id="272391" name="Text Box 7"/>
          <p:cNvSpPr txBox="1">
            <a:spLocks noChangeArrowheads="1"/>
          </p:cNvSpPr>
          <p:nvPr/>
        </p:nvSpPr>
        <p:spPr bwMode="auto">
          <a:xfrm>
            <a:off x="2957513" y="2149475"/>
            <a:ext cx="914400" cy="366713"/>
          </a:xfrm>
          <a:prstGeom prst="rect">
            <a:avLst/>
          </a:prstGeom>
          <a:noFill/>
          <a:ln w="28575" algn="ctr">
            <a:noFill/>
            <a:miter lim="800000"/>
            <a:headEnd/>
            <a:tailEnd/>
          </a:ln>
          <a:effectLst/>
        </p:spPr>
        <p:txBody>
          <a:bodyPr wrap="none">
            <a:spAutoFit/>
          </a:bodyPr>
          <a:lstStyle/>
          <a:p>
            <a:pPr algn="ctr"/>
            <a:r>
              <a:rPr lang="en-US" sz="1800" b="1" i="1" dirty="0">
                <a:solidFill>
                  <a:srgbClr val="FF0000"/>
                </a:solidFill>
                <a:effectLst>
                  <a:outerShdw blurRad="38100" dist="38100" dir="2700000" algn="tl">
                    <a:srgbClr val="000000">
                      <a:alpha val="43137"/>
                    </a:srgbClr>
                  </a:outerShdw>
                </a:effectLst>
              </a:rPr>
              <a:t>P</a:t>
            </a:r>
            <a:r>
              <a:rPr lang="en-US" sz="1800" b="1" dirty="0">
                <a:solidFill>
                  <a:srgbClr val="FF0000"/>
                </a:solidFill>
                <a:effectLst>
                  <a:outerShdw blurRad="38100" dist="38100" dir="2700000" algn="tl">
                    <a:srgbClr val="000000">
                      <a:alpha val="43137"/>
                    </a:srgbClr>
                  </a:outerShdw>
                </a:effectLst>
                <a:cs typeface="Arial" pitchFamily="34" charset="0"/>
              </a:rPr>
              <a:t>&lt;</a:t>
            </a:r>
            <a:r>
              <a:rPr lang="en-US" sz="1800" b="1" dirty="0">
                <a:solidFill>
                  <a:srgbClr val="FF0000"/>
                </a:solidFill>
                <a:effectLst>
                  <a:outerShdw blurRad="38100" dist="38100" dir="2700000" algn="tl">
                    <a:srgbClr val="000000">
                      <a:alpha val="43137"/>
                    </a:srgbClr>
                  </a:outerShdw>
                </a:effectLst>
              </a:rPr>
              <a:t>.001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th-TH" dirty="0" smtClean="0">
                <a:latin typeface="Browallia New" pitchFamily="34" charset="-34"/>
                <a:cs typeface="Browallia New" pitchFamily="34" charset="-34"/>
              </a:rPr>
              <a:t>การเลิกบุหรี่ ลดอัตราตายจาก</a:t>
            </a:r>
            <a:br>
              <a:rPr lang="th-TH" dirty="0" smtClean="0">
                <a:latin typeface="Browallia New" pitchFamily="34" charset="-34"/>
                <a:cs typeface="Browallia New" pitchFamily="34" charset="-34"/>
              </a:rPr>
            </a:br>
            <a:r>
              <a:rPr lang="th-TH" dirty="0" smtClean="0">
                <a:latin typeface="Browallia New" pitchFamily="34" charset="-34"/>
                <a:cs typeface="Browallia New" pitchFamily="34" charset="-34"/>
              </a:rPr>
              <a:t>การสวนหลอดเลือดหัวใจ</a:t>
            </a:r>
            <a:endParaRPr lang="en-US" dirty="0">
              <a:latin typeface="Browallia New" pitchFamily="34" charset="-34"/>
              <a:cs typeface="Browallia New" pitchFamily="34" charset="-34"/>
            </a:endParaRPr>
          </a:p>
        </p:txBody>
      </p:sp>
      <p:sp>
        <p:nvSpPr>
          <p:cNvPr id="276483" name="Rectangle 3"/>
          <p:cNvSpPr>
            <a:spLocks noGrp="1" noChangeArrowheads="1"/>
          </p:cNvSpPr>
          <p:nvPr>
            <p:ph type="body" idx="1"/>
          </p:nvPr>
        </p:nvSpPr>
        <p:spPr>
          <a:xfrm>
            <a:off x="465138" y="1344613"/>
            <a:ext cx="8221662" cy="642937"/>
          </a:xfrm>
        </p:spPr>
        <p:txBody>
          <a:bodyPr/>
          <a:lstStyle/>
          <a:p>
            <a:r>
              <a:rPr lang="en-US" sz="1800" dirty="0"/>
              <a:t>Current smokers had a significantly greater risk of overall mortality after </a:t>
            </a:r>
            <a:r>
              <a:rPr lang="en-US" sz="1800" dirty="0" err="1"/>
              <a:t>percutaneous</a:t>
            </a:r>
            <a:r>
              <a:rPr lang="en-US" sz="1800" dirty="0"/>
              <a:t> coronary revascularization</a:t>
            </a:r>
          </a:p>
        </p:txBody>
      </p:sp>
      <p:sp>
        <p:nvSpPr>
          <p:cNvPr id="276484" name="Text Box 4"/>
          <p:cNvSpPr txBox="1">
            <a:spLocks noChangeArrowheads="1"/>
          </p:cNvSpPr>
          <p:nvPr/>
        </p:nvSpPr>
        <p:spPr bwMode="auto">
          <a:xfrm rot="-5400000">
            <a:off x="-103981" y="3486944"/>
            <a:ext cx="1308100" cy="274638"/>
          </a:xfrm>
          <a:prstGeom prst="rect">
            <a:avLst/>
          </a:prstGeom>
          <a:noFill/>
          <a:ln w="28575" algn="ctr">
            <a:noFill/>
            <a:miter lim="800000"/>
            <a:headEnd/>
            <a:tailEnd/>
          </a:ln>
          <a:effectLst/>
        </p:spPr>
        <p:txBody>
          <a:bodyPr wrap="none" lIns="0" tIns="0" rIns="0" bIns="0" anchor="b">
            <a:spAutoFit/>
          </a:bodyPr>
          <a:lstStyle/>
          <a:p>
            <a:pPr algn="ctr"/>
            <a:r>
              <a:rPr lang="en-US" sz="1800" b="1" dirty="0">
                <a:effectLst>
                  <a:outerShdw blurRad="38100" dist="38100" dir="2700000" algn="tl">
                    <a:srgbClr val="000000">
                      <a:alpha val="43137"/>
                    </a:srgbClr>
                  </a:outerShdw>
                </a:effectLst>
              </a:rPr>
              <a:t>Survival (%)</a:t>
            </a:r>
          </a:p>
        </p:txBody>
      </p:sp>
      <p:sp>
        <p:nvSpPr>
          <p:cNvPr id="276485" name="Text Box 5"/>
          <p:cNvSpPr txBox="1">
            <a:spLocks noChangeArrowheads="1"/>
          </p:cNvSpPr>
          <p:nvPr/>
        </p:nvSpPr>
        <p:spPr bwMode="auto">
          <a:xfrm>
            <a:off x="693738" y="1979613"/>
            <a:ext cx="381000" cy="271462"/>
          </a:xfrm>
          <a:prstGeom prst="rect">
            <a:avLst/>
          </a:prstGeom>
          <a:noFill/>
          <a:ln w="28575" algn="ctr">
            <a:noFill/>
            <a:miter lim="800000"/>
            <a:headEnd/>
            <a:tailEnd/>
          </a:ln>
          <a:effectLst/>
        </p:spPr>
        <p:txBody>
          <a:bodyPr lIns="0" tIns="0" rIns="0" bIns="0" anchor="ctr">
            <a:spAutoFit/>
          </a:bodyPr>
          <a:lstStyle/>
          <a:p>
            <a:pPr algn="r"/>
            <a:r>
              <a:rPr lang="en-US" sz="1800"/>
              <a:t>100</a:t>
            </a:r>
          </a:p>
        </p:txBody>
      </p:sp>
      <p:sp>
        <p:nvSpPr>
          <p:cNvPr id="276486" name="Text Box 6"/>
          <p:cNvSpPr txBox="1">
            <a:spLocks noChangeArrowheads="1"/>
          </p:cNvSpPr>
          <p:nvPr/>
        </p:nvSpPr>
        <p:spPr bwMode="auto">
          <a:xfrm>
            <a:off x="820738" y="2617788"/>
            <a:ext cx="254000" cy="273050"/>
          </a:xfrm>
          <a:prstGeom prst="rect">
            <a:avLst/>
          </a:prstGeom>
          <a:noFill/>
          <a:ln w="28575" algn="ctr">
            <a:noFill/>
            <a:miter lim="800000"/>
            <a:headEnd/>
            <a:tailEnd/>
          </a:ln>
          <a:effectLst/>
        </p:spPr>
        <p:txBody>
          <a:bodyPr wrap="none" lIns="0" tIns="0" rIns="0" bIns="0" anchor="ctr">
            <a:spAutoFit/>
          </a:bodyPr>
          <a:lstStyle/>
          <a:p>
            <a:pPr algn="r"/>
            <a:r>
              <a:rPr lang="en-US" sz="1800"/>
              <a:t>80</a:t>
            </a:r>
          </a:p>
        </p:txBody>
      </p:sp>
      <p:sp>
        <p:nvSpPr>
          <p:cNvPr id="276487" name="Text Box 7"/>
          <p:cNvSpPr txBox="1">
            <a:spLocks noChangeArrowheads="1"/>
          </p:cNvSpPr>
          <p:nvPr/>
        </p:nvSpPr>
        <p:spPr bwMode="auto">
          <a:xfrm>
            <a:off x="820738" y="3267075"/>
            <a:ext cx="254000" cy="274638"/>
          </a:xfrm>
          <a:prstGeom prst="rect">
            <a:avLst/>
          </a:prstGeom>
          <a:noFill/>
          <a:ln w="28575" algn="ctr">
            <a:noFill/>
            <a:miter lim="800000"/>
            <a:headEnd/>
            <a:tailEnd/>
          </a:ln>
          <a:effectLst/>
        </p:spPr>
        <p:txBody>
          <a:bodyPr wrap="none" lIns="0" tIns="0" rIns="0" bIns="0" anchor="ctr">
            <a:spAutoFit/>
          </a:bodyPr>
          <a:lstStyle/>
          <a:p>
            <a:pPr algn="r"/>
            <a:r>
              <a:rPr lang="en-US" sz="1800"/>
              <a:t>60</a:t>
            </a:r>
          </a:p>
        </p:txBody>
      </p:sp>
      <p:sp>
        <p:nvSpPr>
          <p:cNvPr id="276488" name="Text Box 8"/>
          <p:cNvSpPr txBox="1">
            <a:spLocks noChangeArrowheads="1"/>
          </p:cNvSpPr>
          <p:nvPr/>
        </p:nvSpPr>
        <p:spPr bwMode="auto">
          <a:xfrm>
            <a:off x="820738" y="3903663"/>
            <a:ext cx="254000" cy="271462"/>
          </a:xfrm>
          <a:prstGeom prst="rect">
            <a:avLst/>
          </a:prstGeom>
          <a:noFill/>
          <a:ln w="28575" algn="ctr">
            <a:noFill/>
            <a:miter lim="800000"/>
            <a:headEnd/>
            <a:tailEnd/>
          </a:ln>
          <a:effectLst/>
        </p:spPr>
        <p:txBody>
          <a:bodyPr wrap="none" lIns="0" tIns="0" rIns="0" bIns="0" anchor="ctr">
            <a:spAutoFit/>
          </a:bodyPr>
          <a:lstStyle/>
          <a:p>
            <a:pPr algn="r"/>
            <a:r>
              <a:rPr lang="en-US" sz="1800"/>
              <a:t>40</a:t>
            </a:r>
          </a:p>
        </p:txBody>
      </p:sp>
      <p:sp>
        <p:nvSpPr>
          <p:cNvPr id="276489" name="Text Box 9"/>
          <p:cNvSpPr txBox="1">
            <a:spLocks noChangeArrowheads="1"/>
          </p:cNvSpPr>
          <p:nvPr/>
        </p:nvSpPr>
        <p:spPr bwMode="auto">
          <a:xfrm>
            <a:off x="820738" y="4511675"/>
            <a:ext cx="254000" cy="273050"/>
          </a:xfrm>
          <a:prstGeom prst="rect">
            <a:avLst/>
          </a:prstGeom>
          <a:noFill/>
          <a:ln w="28575" algn="ctr">
            <a:noFill/>
            <a:miter lim="800000"/>
            <a:headEnd/>
            <a:tailEnd/>
          </a:ln>
          <a:effectLst/>
        </p:spPr>
        <p:txBody>
          <a:bodyPr wrap="none" lIns="0" tIns="0" rIns="0" bIns="0" anchor="ctr">
            <a:spAutoFit/>
          </a:bodyPr>
          <a:lstStyle/>
          <a:p>
            <a:pPr algn="r"/>
            <a:r>
              <a:rPr lang="en-US" sz="1800"/>
              <a:t>20</a:t>
            </a:r>
          </a:p>
        </p:txBody>
      </p:sp>
      <p:sp>
        <p:nvSpPr>
          <p:cNvPr id="276490" name="Text Box 10"/>
          <p:cNvSpPr txBox="1">
            <a:spLocks noChangeArrowheads="1"/>
          </p:cNvSpPr>
          <p:nvPr/>
        </p:nvSpPr>
        <p:spPr bwMode="auto">
          <a:xfrm>
            <a:off x="947738" y="5148263"/>
            <a:ext cx="127000" cy="273050"/>
          </a:xfrm>
          <a:prstGeom prst="rect">
            <a:avLst/>
          </a:prstGeom>
          <a:noFill/>
          <a:ln w="28575" algn="ctr">
            <a:noFill/>
            <a:miter lim="800000"/>
            <a:headEnd/>
            <a:tailEnd/>
          </a:ln>
          <a:effectLst/>
        </p:spPr>
        <p:txBody>
          <a:bodyPr wrap="none" lIns="0" tIns="0" rIns="0" bIns="0" anchor="ctr">
            <a:spAutoFit/>
          </a:bodyPr>
          <a:lstStyle/>
          <a:p>
            <a:pPr algn="r"/>
            <a:r>
              <a:rPr lang="en-US" sz="1800"/>
              <a:t>0</a:t>
            </a:r>
          </a:p>
        </p:txBody>
      </p:sp>
      <p:sp>
        <p:nvSpPr>
          <p:cNvPr id="276491" name="Line 11"/>
          <p:cNvSpPr>
            <a:spLocks noChangeShapeType="1"/>
          </p:cNvSpPr>
          <p:nvPr/>
        </p:nvSpPr>
        <p:spPr bwMode="auto">
          <a:xfrm>
            <a:off x="1244600" y="2105025"/>
            <a:ext cx="0" cy="3176588"/>
          </a:xfrm>
          <a:prstGeom prst="line">
            <a:avLst/>
          </a:prstGeom>
          <a:noFill/>
          <a:ln w="28575">
            <a:solidFill>
              <a:schemeClr val="tx1"/>
            </a:solidFill>
            <a:round/>
            <a:headEnd/>
            <a:tailEnd/>
          </a:ln>
          <a:effectLst/>
        </p:spPr>
        <p:txBody>
          <a:bodyPr/>
          <a:lstStyle/>
          <a:p>
            <a:endParaRPr lang="th-TH"/>
          </a:p>
        </p:txBody>
      </p:sp>
      <p:sp>
        <p:nvSpPr>
          <p:cNvPr id="276492" name="Line 12"/>
          <p:cNvSpPr>
            <a:spLocks noChangeShapeType="1"/>
          </p:cNvSpPr>
          <p:nvPr/>
        </p:nvSpPr>
        <p:spPr bwMode="auto">
          <a:xfrm>
            <a:off x="1222375" y="5286375"/>
            <a:ext cx="7189788" cy="0"/>
          </a:xfrm>
          <a:prstGeom prst="line">
            <a:avLst/>
          </a:prstGeom>
          <a:noFill/>
          <a:ln w="28575">
            <a:solidFill>
              <a:schemeClr val="tx1"/>
            </a:solidFill>
            <a:round/>
            <a:headEnd/>
            <a:tailEnd/>
          </a:ln>
          <a:effectLst/>
        </p:spPr>
        <p:txBody>
          <a:bodyPr/>
          <a:lstStyle/>
          <a:p>
            <a:endParaRPr lang="th-TH"/>
          </a:p>
        </p:txBody>
      </p:sp>
      <p:grpSp>
        <p:nvGrpSpPr>
          <p:cNvPr id="2" name="Group 13"/>
          <p:cNvGrpSpPr>
            <a:grpSpLocks/>
          </p:cNvGrpSpPr>
          <p:nvPr/>
        </p:nvGrpSpPr>
        <p:grpSpPr bwMode="auto">
          <a:xfrm>
            <a:off x="1157288" y="2120900"/>
            <a:ext cx="92075" cy="3165475"/>
            <a:chOff x="743" y="1414"/>
            <a:chExt cx="57" cy="1892"/>
          </a:xfrm>
        </p:grpSpPr>
        <p:sp>
          <p:nvSpPr>
            <p:cNvPr id="276494" name="Line 14"/>
            <p:cNvSpPr>
              <a:spLocks noChangeShapeType="1"/>
            </p:cNvSpPr>
            <p:nvPr/>
          </p:nvSpPr>
          <p:spPr bwMode="auto">
            <a:xfrm flipH="1">
              <a:off x="743" y="1414"/>
              <a:ext cx="57" cy="0"/>
            </a:xfrm>
            <a:prstGeom prst="line">
              <a:avLst/>
            </a:prstGeom>
            <a:noFill/>
            <a:ln w="28575">
              <a:solidFill>
                <a:schemeClr val="tx1"/>
              </a:solidFill>
              <a:round/>
              <a:headEnd/>
              <a:tailEnd/>
            </a:ln>
            <a:effectLst/>
          </p:spPr>
          <p:txBody>
            <a:bodyPr/>
            <a:lstStyle/>
            <a:p>
              <a:endParaRPr lang="th-TH"/>
            </a:p>
          </p:txBody>
        </p:sp>
        <p:sp>
          <p:nvSpPr>
            <p:cNvPr id="276495" name="Line 15"/>
            <p:cNvSpPr>
              <a:spLocks noChangeShapeType="1"/>
            </p:cNvSpPr>
            <p:nvPr/>
          </p:nvSpPr>
          <p:spPr bwMode="auto">
            <a:xfrm flipH="1">
              <a:off x="743" y="1794"/>
              <a:ext cx="57" cy="0"/>
            </a:xfrm>
            <a:prstGeom prst="line">
              <a:avLst/>
            </a:prstGeom>
            <a:noFill/>
            <a:ln w="28575">
              <a:solidFill>
                <a:schemeClr val="tx1"/>
              </a:solidFill>
              <a:round/>
              <a:headEnd/>
              <a:tailEnd/>
            </a:ln>
            <a:effectLst/>
          </p:spPr>
          <p:txBody>
            <a:bodyPr/>
            <a:lstStyle/>
            <a:p>
              <a:endParaRPr lang="th-TH"/>
            </a:p>
          </p:txBody>
        </p:sp>
        <p:sp>
          <p:nvSpPr>
            <p:cNvPr id="276496" name="Line 16"/>
            <p:cNvSpPr>
              <a:spLocks noChangeShapeType="1"/>
            </p:cNvSpPr>
            <p:nvPr/>
          </p:nvSpPr>
          <p:spPr bwMode="auto">
            <a:xfrm flipH="1">
              <a:off x="743" y="2184"/>
              <a:ext cx="57" cy="0"/>
            </a:xfrm>
            <a:prstGeom prst="line">
              <a:avLst/>
            </a:prstGeom>
            <a:noFill/>
            <a:ln w="28575">
              <a:solidFill>
                <a:schemeClr val="tx1"/>
              </a:solidFill>
              <a:round/>
              <a:headEnd/>
              <a:tailEnd/>
            </a:ln>
            <a:effectLst/>
          </p:spPr>
          <p:txBody>
            <a:bodyPr/>
            <a:lstStyle/>
            <a:p>
              <a:endParaRPr lang="th-TH"/>
            </a:p>
          </p:txBody>
        </p:sp>
        <p:sp>
          <p:nvSpPr>
            <p:cNvPr id="276497" name="Line 17"/>
            <p:cNvSpPr>
              <a:spLocks noChangeShapeType="1"/>
            </p:cNvSpPr>
            <p:nvPr/>
          </p:nvSpPr>
          <p:spPr bwMode="auto">
            <a:xfrm flipH="1">
              <a:off x="743" y="2562"/>
              <a:ext cx="57" cy="0"/>
            </a:xfrm>
            <a:prstGeom prst="line">
              <a:avLst/>
            </a:prstGeom>
            <a:noFill/>
            <a:ln w="28575">
              <a:solidFill>
                <a:schemeClr val="tx1"/>
              </a:solidFill>
              <a:round/>
              <a:headEnd/>
              <a:tailEnd/>
            </a:ln>
            <a:effectLst/>
          </p:spPr>
          <p:txBody>
            <a:bodyPr/>
            <a:lstStyle/>
            <a:p>
              <a:endParaRPr lang="th-TH"/>
            </a:p>
          </p:txBody>
        </p:sp>
        <p:sp>
          <p:nvSpPr>
            <p:cNvPr id="276498" name="Line 18"/>
            <p:cNvSpPr>
              <a:spLocks noChangeShapeType="1"/>
            </p:cNvSpPr>
            <p:nvPr/>
          </p:nvSpPr>
          <p:spPr bwMode="auto">
            <a:xfrm flipH="1">
              <a:off x="743" y="2926"/>
              <a:ext cx="57" cy="0"/>
            </a:xfrm>
            <a:prstGeom prst="line">
              <a:avLst/>
            </a:prstGeom>
            <a:noFill/>
            <a:ln w="28575">
              <a:solidFill>
                <a:schemeClr val="tx1"/>
              </a:solidFill>
              <a:round/>
              <a:headEnd/>
              <a:tailEnd/>
            </a:ln>
            <a:effectLst/>
          </p:spPr>
          <p:txBody>
            <a:bodyPr/>
            <a:lstStyle/>
            <a:p>
              <a:endParaRPr lang="th-TH"/>
            </a:p>
          </p:txBody>
        </p:sp>
        <p:sp>
          <p:nvSpPr>
            <p:cNvPr id="276499" name="Line 19"/>
            <p:cNvSpPr>
              <a:spLocks noChangeShapeType="1"/>
            </p:cNvSpPr>
            <p:nvPr/>
          </p:nvSpPr>
          <p:spPr bwMode="auto">
            <a:xfrm flipH="1">
              <a:off x="743" y="3306"/>
              <a:ext cx="57" cy="0"/>
            </a:xfrm>
            <a:prstGeom prst="line">
              <a:avLst/>
            </a:prstGeom>
            <a:noFill/>
            <a:ln w="28575">
              <a:solidFill>
                <a:schemeClr val="tx1"/>
              </a:solidFill>
              <a:round/>
              <a:headEnd/>
              <a:tailEnd/>
            </a:ln>
            <a:effectLst/>
          </p:spPr>
          <p:txBody>
            <a:bodyPr/>
            <a:lstStyle/>
            <a:p>
              <a:endParaRPr lang="th-TH"/>
            </a:p>
          </p:txBody>
        </p:sp>
      </p:grpSp>
      <p:grpSp>
        <p:nvGrpSpPr>
          <p:cNvPr id="3" name="Group 20"/>
          <p:cNvGrpSpPr>
            <a:grpSpLocks/>
          </p:cNvGrpSpPr>
          <p:nvPr/>
        </p:nvGrpSpPr>
        <p:grpSpPr bwMode="auto">
          <a:xfrm>
            <a:off x="1803400" y="5292725"/>
            <a:ext cx="5995988" cy="92075"/>
            <a:chOff x="1098" y="3310"/>
            <a:chExt cx="3153" cy="54"/>
          </a:xfrm>
        </p:grpSpPr>
        <p:sp>
          <p:nvSpPr>
            <p:cNvPr id="276501" name="Line 21"/>
            <p:cNvSpPr>
              <a:spLocks noChangeShapeType="1"/>
            </p:cNvSpPr>
            <p:nvPr/>
          </p:nvSpPr>
          <p:spPr bwMode="auto">
            <a:xfrm>
              <a:off x="1098" y="3310"/>
              <a:ext cx="0" cy="54"/>
            </a:xfrm>
            <a:prstGeom prst="line">
              <a:avLst/>
            </a:prstGeom>
            <a:noFill/>
            <a:ln w="28575">
              <a:solidFill>
                <a:schemeClr val="tx1"/>
              </a:solidFill>
              <a:round/>
              <a:headEnd/>
              <a:tailEnd/>
            </a:ln>
            <a:effectLst/>
          </p:spPr>
          <p:txBody>
            <a:bodyPr/>
            <a:lstStyle/>
            <a:p>
              <a:endParaRPr lang="th-TH"/>
            </a:p>
          </p:txBody>
        </p:sp>
        <p:sp>
          <p:nvSpPr>
            <p:cNvPr id="276502" name="Line 22"/>
            <p:cNvSpPr>
              <a:spLocks noChangeShapeType="1"/>
            </p:cNvSpPr>
            <p:nvPr/>
          </p:nvSpPr>
          <p:spPr bwMode="auto">
            <a:xfrm>
              <a:off x="1385" y="3310"/>
              <a:ext cx="0" cy="54"/>
            </a:xfrm>
            <a:prstGeom prst="line">
              <a:avLst/>
            </a:prstGeom>
            <a:noFill/>
            <a:ln w="28575">
              <a:solidFill>
                <a:schemeClr val="tx1"/>
              </a:solidFill>
              <a:round/>
              <a:headEnd/>
              <a:tailEnd/>
            </a:ln>
            <a:effectLst/>
          </p:spPr>
          <p:txBody>
            <a:bodyPr/>
            <a:lstStyle/>
            <a:p>
              <a:endParaRPr lang="th-TH"/>
            </a:p>
          </p:txBody>
        </p:sp>
        <p:sp>
          <p:nvSpPr>
            <p:cNvPr id="276503" name="Line 23"/>
            <p:cNvSpPr>
              <a:spLocks noChangeShapeType="1"/>
            </p:cNvSpPr>
            <p:nvPr/>
          </p:nvSpPr>
          <p:spPr bwMode="auto">
            <a:xfrm>
              <a:off x="1678" y="3310"/>
              <a:ext cx="0" cy="54"/>
            </a:xfrm>
            <a:prstGeom prst="line">
              <a:avLst/>
            </a:prstGeom>
            <a:noFill/>
            <a:ln w="28575">
              <a:solidFill>
                <a:schemeClr val="tx1"/>
              </a:solidFill>
              <a:round/>
              <a:headEnd/>
              <a:tailEnd/>
            </a:ln>
            <a:effectLst/>
          </p:spPr>
          <p:txBody>
            <a:bodyPr/>
            <a:lstStyle/>
            <a:p>
              <a:endParaRPr lang="th-TH"/>
            </a:p>
          </p:txBody>
        </p:sp>
        <p:sp>
          <p:nvSpPr>
            <p:cNvPr id="276504" name="Line 24"/>
            <p:cNvSpPr>
              <a:spLocks noChangeShapeType="1"/>
            </p:cNvSpPr>
            <p:nvPr/>
          </p:nvSpPr>
          <p:spPr bwMode="auto">
            <a:xfrm>
              <a:off x="1961" y="3310"/>
              <a:ext cx="0" cy="54"/>
            </a:xfrm>
            <a:prstGeom prst="line">
              <a:avLst/>
            </a:prstGeom>
            <a:noFill/>
            <a:ln w="28575">
              <a:solidFill>
                <a:schemeClr val="tx1"/>
              </a:solidFill>
              <a:round/>
              <a:headEnd/>
              <a:tailEnd/>
            </a:ln>
            <a:effectLst/>
          </p:spPr>
          <p:txBody>
            <a:bodyPr/>
            <a:lstStyle/>
            <a:p>
              <a:endParaRPr lang="th-TH"/>
            </a:p>
          </p:txBody>
        </p:sp>
        <p:sp>
          <p:nvSpPr>
            <p:cNvPr id="276505" name="Line 25"/>
            <p:cNvSpPr>
              <a:spLocks noChangeShapeType="1"/>
            </p:cNvSpPr>
            <p:nvPr/>
          </p:nvSpPr>
          <p:spPr bwMode="auto">
            <a:xfrm>
              <a:off x="2245" y="3310"/>
              <a:ext cx="0" cy="54"/>
            </a:xfrm>
            <a:prstGeom prst="line">
              <a:avLst/>
            </a:prstGeom>
            <a:noFill/>
            <a:ln w="28575">
              <a:solidFill>
                <a:schemeClr val="tx1"/>
              </a:solidFill>
              <a:round/>
              <a:headEnd/>
              <a:tailEnd/>
            </a:ln>
            <a:effectLst/>
          </p:spPr>
          <p:txBody>
            <a:bodyPr/>
            <a:lstStyle/>
            <a:p>
              <a:endParaRPr lang="th-TH"/>
            </a:p>
          </p:txBody>
        </p:sp>
        <p:sp>
          <p:nvSpPr>
            <p:cNvPr id="276506" name="Line 26"/>
            <p:cNvSpPr>
              <a:spLocks noChangeShapeType="1"/>
            </p:cNvSpPr>
            <p:nvPr/>
          </p:nvSpPr>
          <p:spPr bwMode="auto">
            <a:xfrm>
              <a:off x="2540" y="3310"/>
              <a:ext cx="0" cy="54"/>
            </a:xfrm>
            <a:prstGeom prst="line">
              <a:avLst/>
            </a:prstGeom>
            <a:noFill/>
            <a:ln w="28575">
              <a:solidFill>
                <a:schemeClr val="tx1"/>
              </a:solidFill>
              <a:round/>
              <a:headEnd/>
              <a:tailEnd/>
            </a:ln>
            <a:effectLst/>
          </p:spPr>
          <p:txBody>
            <a:bodyPr/>
            <a:lstStyle/>
            <a:p>
              <a:endParaRPr lang="th-TH"/>
            </a:p>
          </p:txBody>
        </p:sp>
        <p:sp>
          <p:nvSpPr>
            <p:cNvPr id="276507" name="Line 27"/>
            <p:cNvSpPr>
              <a:spLocks noChangeShapeType="1"/>
            </p:cNvSpPr>
            <p:nvPr/>
          </p:nvSpPr>
          <p:spPr bwMode="auto">
            <a:xfrm>
              <a:off x="2837" y="3310"/>
              <a:ext cx="0" cy="54"/>
            </a:xfrm>
            <a:prstGeom prst="line">
              <a:avLst/>
            </a:prstGeom>
            <a:noFill/>
            <a:ln w="28575">
              <a:solidFill>
                <a:schemeClr val="tx1"/>
              </a:solidFill>
              <a:round/>
              <a:headEnd/>
              <a:tailEnd/>
            </a:ln>
            <a:effectLst/>
          </p:spPr>
          <p:txBody>
            <a:bodyPr/>
            <a:lstStyle/>
            <a:p>
              <a:endParaRPr lang="th-TH"/>
            </a:p>
          </p:txBody>
        </p:sp>
        <p:sp>
          <p:nvSpPr>
            <p:cNvPr id="276508" name="Line 28"/>
            <p:cNvSpPr>
              <a:spLocks noChangeShapeType="1"/>
            </p:cNvSpPr>
            <p:nvPr/>
          </p:nvSpPr>
          <p:spPr bwMode="auto">
            <a:xfrm>
              <a:off x="3120" y="3310"/>
              <a:ext cx="0" cy="54"/>
            </a:xfrm>
            <a:prstGeom prst="line">
              <a:avLst/>
            </a:prstGeom>
            <a:noFill/>
            <a:ln w="28575">
              <a:solidFill>
                <a:schemeClr val="tx1"/>
              </a:solidFill>
              <a:round/>
              <a:headEnd/>
              <a:tailEnd/>
            </a:ln>
            <a:effectLst/>
          </p:spPr>
          <p:txBody>
            <a:bodyPr/>
            <a:lstStyle/>
            <a:p>
              <a:endParaRPr lang="th-TH"/>
            </a:p>
          </p:txBody>
        </p:sp>
        <p:sp>
          <p:nvSpPr>
            <p:cNvPr id="276509" name="Line 29"/>
            <p:cNvSpPr>
              <a:spLocks noChangeShapeType="1"/>
            </p:cNvSpPr>
            <p:nvPr/>
          </p:nvSpPr>
          <p:spPr bwMode="auto">
            <a:xfrm>
              <a:off x="3403" y="3310"/>
              <a:ext cx="0" cy="54"/>
            </a:xfrm>
            <a:prstGeom prst="line">
              <a:avLst/>
            </a:prstGeom>
            <a:noFill/>
            <a:ln w="28575">
              <a:solidFill>
                <a:schemeClr val="tx1"/>
              </a:solidFill>
              <a:round/>
              <a:headEnd/>
              <a:tailEnd/>
            </a:ln>
            <a:effectLst/>
          </p:spPr>
          <p:txBody>
            <a:bodyPr/>
            <a:lstStyle/>
            <a:p>
              <a:endParaRPr lang="th-TH"/>
            </a:p>
          </p:txBody>
        </p:sp>
        <p:sp>
          <p:nvSpPr>
            <p:cNvPr id="276510" name="Line 30"/>
            <p:cNvSpPr>
              <a:spLocks noChangeShapeType="1"/>
            </p:cNvSpPr>
            <p:nvPr/>
          </p:nvSpPr>
          <p:spPr bwMode="auto">
            <a:xfrm>
              <a:off x="3682" y="3310"/>
              <a:ext cx="0" cy="54"/>
            </a:xfrm>
            <a:prstGeom prst="line">
              <a:avLst/>
            </a:prstGeom>
            <a:noFill/>
            <a:ln w="28575">
              <a:solidFill>
                <a:schemeClr val="tx1"/>
              </a:solidFill>
              <a:round/>
              <a:headEnd/>
              <a:tailEnd/>
            </a:ln>
            <a:effectLst/>
          </p:spPr>
          <p:txBody>
            <a:bodyPr/>
            <a:lstStyle/>
            <a:p>
              <a:endParaRPr lang="th-TH"/>
            </a:p>
          </p:txBody>
        </p:sp>
        <p:sp>
          <p:nvSpPr>
            <p:cNvPr id="276511" name="Line 31"/>
            <p:cNvSpPr>
              <a:spLocks noChangeShapeType="1"/>
            </p:cNvSpPr>
            <p:nvPr/>
          </p:nvSpPr>
          <p:spPr bwMode="auto">
            <a:xfrm>
              <a:off x="3975" y="3310"/>
              <a:ext cx="0" cy="54"/>
            </a:xfrm>
            <a:prstGeom prst="line">
              <a:avLst/>
            </a:prstGeom>
            <a:noFill/>
            <a:ln w="28575">
              <a:solidFill>
                <a:schemeClr val="tx1"/>
              </a:solidFill>
              <a:round/>
              <a:headEnd/>
              <a:tailEnd/>
            </a:ln>
            <a:effectLst/>
          </p:spPr>
          <p:txBody>
            <a:bodyPr/>
            <a:lstStyle/>
            <a:p>
              <a:endParaRPr lang="th-TH"/>
            </a:p>
          </p:txBody>
        </p:sp>
        <p:sp>
          <p:nvSpPr>
            <p:cNvPr id="276512" name="Line 32"/>
            <p:cNvSpPr>
              <a:spLocks noChangeShapeType="1"/>
            </p:cNvSpPr>
            <p:nvPr/>
          </p:nvSpPr>
          <p:spPr bwMode="auto">
            <a:xfrm>
              <a:off x="4251" y="3310"/>
              <a:ext cx="0" cy="54"/>
            </a:xfrm>
            <a:prstGeom prst="line">
              <a:avLst/>
            </a:prstGeom>
            <a:noFill/>
            <a:ln w="28575">
              <a:solidFill>
                <a:schemeClr val="tx1"/>
              </a:solidFill>
              <a:round/>
              <a:headEnd/>
              <a:tailEnd/>
            </a:ln>
            <a:effectLst/>
          </p:spPr>
          <p:txBody>
            <a:bodyPr/>
            <a:lstStyle/>
            <a:p>
              <a:endParaRPr lang="th-TH"/>
            </a:p>
          </p:txBody>
        </p:sp>
      </p:grpSp>
      <p:grpSp>
        <p:nvGrpSpPr>
          <p:cNvPr id="4" name="Group 33"/>
          <p:cNvGrpSpPr>
            <a:grpSpLocks/>
          </p:cNvGrpSpPr>
          <p:nvPr/>
        </p:nvGrpSpPr>
        <p:grpSpPr bwMode="auto">
          <a:xfrm>
            <a:off x="1644650" y="5380038"/>
            <a:ext cx="6365875" cy="366712"/>
            <a:chOff x="1036" y="3370"/>
            <a:chExt cx="4010" cy="247"/>
          </a:xfrm>
        </p:grpSpPr>
        <p:sp>
          <p:nvSpPr>
            <p:cNvPr id="276514" name="Text Box 34"/>
            <p:cNvSpPr txBox="1">
              <a:spLocks noChangeArrowheads="1"/>
            </p:cNvSpPr>
            <p:nvPr/>
          </p:nvSpPr>
          <p:spPr bwMode="auto">
            <a:xfrm>
              <a:off x="1036" y="3370"/>
              <a:ext cx="196" cy="247"/>
            </a:xfrm>
            <a:prstGeom prst="rect">
              <a:avLst/>
            </a:prstGeom>
            <a:noFill/>
            <a:ln w="28575" algn="ctr">
              <a:noFill/>
              <a:miter lim="800000"/>
              <a:headEnd/>
              <a:tailEnd/>
            </a:ln>
            <a:effectLst/>
          </p:spPr>
          <p:txBody>
            <a:bodyPr wrap="none">
              <a:spAutoFit/>
            </a:bodyPr>
            <a:lstStyle/>
            <a:p>
              <a:pPr algn="ctr"/>
              <a:r>
                <a:rPr lang="en-US" sz="1800"/>
                <a:t>0</a:t>
              </a:r>
            </a:p>
          </p:txBody>
        </p:sp>
        <p:sp>
          <p:nvSpPr>
            <p:cNvPr id="276515" name="Text Box 35"/>
            <p:cNvSpPr txBox="1">
              <a:spLocks noChangeArrowheads="1"/>
            </p:cNvSpPr>
            <p:nvPr/>
          </p:nvSpPr>
          <p:spPr bwMode="auto">
            <a:xfrm>
              <a:off x="1382" y="3370"/>
              <a:ext cx="196" cy="247"/>
            </a:xfrm>
            <a:prstGeom prst="rect">
              <a:avLst/>
            </a:prstGeom>
            <a:noFill/>
            <a:ln w="28575" algn="ctr">
              <a:noFill/>
              <a:miter lim="800000"/>
              <a:headEnd/>
              <a:tailEnd/>
            </a:ln>
            <a:effectLst/>
          </p:spPr>
          <p:txBody>
            <a:bodyPr wrap="none">
              <a:spAutoFit/>
            </a:bodyPr>
            <a:lstStyle/>
            <a:p>
              <a:pPr algn="ctr"/>
              <a:r>
                <a:rPr lang="en-US" sz="1800"/>
                <a:t>2</a:t>
              </a:r>
            </a:p>
          </p:txBody>
        </p:sp>
        <p:sp>
          <p:nvSpPr>
            <p:cNvPr id="276516" name="Text Box 36"/>
            <p:cNvSpPr txBox="1">
              <a:spLocks noChangeArrowheads="1"/>
            </p:cNvSpPr>
            <p:nvPr/>
          </p:nvSpPr>
          <p:spPr bwMode="auto">
            <a:xfrm>
              <a:off x="1730" y="3370"/>
              <a:ext cx="196" cy="247"/>
            </a:xfrm>
            <a:prstGeom prst="rect">
              <a:avLst/>
            </a:prstGeom>
            <a:noFill/>
            <a:ln w="28575" algn="ctr">
              <a:noFill/>
              <a:miter lim="800000"/>
              <a:headEnd/>
              <a:tailEnd/>
            </a:ln>
            <a:effectLst/>
          </p:spPr>
          <p:txBody>
            <a:bodyPr wrap="none">
              <a:spAutoFit/>
            </a:bodyPr>
            <a:lstStyle/>
            <a:p>
              <a:pPr algn="ctr"/>
              <a:r>
                <a:rPr lang="en-US" sz="1800"/>
                <a:t>3</a:t>
              </a:r>
            </a:p>
          </p:txBody>
        </p:sp>
        <p:sp>
          <p:nvSpPr>
            <p:cNvPr id="276517" name="Text Box 37"/>
            <p:cNvSpPr txBox="1">
              <a:spLocks noChangeArrowheads="1"/>
            </p:cNvSpPr>
            <p:nvPr/>
          </p:nvSpPr>
          <p:spPr bwMode="auto">
            <a:xfrm>
              <a:off x="2071" y="3370"/>
              <a:ext cx="196" cy="247"/>
            </a:xfrm>
            <a:prstGeom prst="rect">
              <a:avLst/>
            </a:prstGeom>
            <a:noFill/>
            <a:ln w="28575" algn="ctr">
              <a:noFill/>
              <a:miter lim="800000"/>
              <a:headEnd/>
              <a:tailEnd/>
            </a:ln>
            <a:effectLst/>
          </p:spPr>
          <p:txBody>
            <a:bodyPr wrap="none">
              <a:spAutoFit/>
            </a:bodyPr>
            <a:lstStyle/>
            <a:p>
              <a:pPr algn="ctr"/>
              <a:r>
                <a:rPr lang="en-US" sz="1800"/>
                <a:t>4</a:t>
              </a:r>
            </a:p>
          </p:txBody>
        </p:sp>
        <p:sp>
          <p:nvSpPr>
            <p:cNvPr id="276518" name="Text Box 38"/>
            <p:cNvSpPr txBox="1">
              <a:spLocks noChangeArrowheads="1"/>
            </p:cNvSpPr>
            <p:nvPr/>
          </p:nvSpPr>
          <p:spPr bwMode="auto">
            <a:xfrm>
              <a:off x="2408" y="3370"/>
              <a:ext cx="196" cy="247"/>
            </a:xfrm>
            <a:prstGeom prst="rect">
              <a:avLst/>
            </a:prstGeom>
            <a:noFill/>
            <a:ln w="28575" algn="ctr">
              <a:noFill/>
              <a:miter lim="800000"/>
              <a:headEnd/>
              <a:tailEnd/>
            </a:ln>
            <a:effectLst/>
          </p:spPr>
          <p:txBody>
            <a:bodyPr wrap="none">
              <a:spAutoFit/>
            </a:bodyPr>
            <a:lstStyle/>
            <a:p>
              <a:pPr algn="ctr"/>
              <a:r>
                <a:rPr lang="en-US" sz="1800"/>
                <a:t>5</a:t>
              </a:r>
            </a:p>
          </p:txBody>
        </p:sp>
        <p:sp>
          <p:nvSpPr>
            <p:cNvPr id="276519" name="Text Box 39"/>
            <p:cNvSpPr txBox="1">
              <a:spLocks noChangeArrowheads="1"/>
            </p:cNvSpPr>
            <p:nvPr/>
          </p:nvSpPr>
          <p:spPr bwMode="auto">
            <a:xfrm>
              <a:off x="2764" y="3370"/>
              <a:ext cx="196" cy="247"/>
            </a:xfrm>
            <a:prstGeom prst="rect">
              <a:avLst/>
            </a:prstGeom>
            <a:noFill/>
            <a:ln w="28575" algn="ctr">
              <a:noFill/>
              <a:miter lim="800000"/>
              <a:headEnd/>
              <a:tailEnd/>
            </a:ln>
            <a:effectLst/>
          </p:spPr>
          <p:txBody>
            <a:bodyPr wrap="none">
              <a:spAutoFit/>
            </a:bodyPr>
            <a:lstStyle/>
            <a:p>
              <a:pPr algn="ctr"/>
              <a:r>
                <a:rPr lang="en-US" sz="1800"/>
                <a:t>6</a:t>
              </a:r>
            </a:p>
          </p:txBody>
        </p:sp>
        <p:sp>
          <p:nvSpPr>
            <p:cNvPr id="276520" name="Text Box 40"/>
            <p:cNvSpPr txBox="1">
              <a:spLocks noChangeArrowheads="1"/>
            </p:cNvSpPr>
            <p:nvPr/>
          </p:nvSpPr>
          <p:spPr bwMode="auto">
            <a:xfrm>
              <a:off x="3116" y="3370"/>
              <a:ext cx="196" cy="247"/>
            </a:xfrm>
            <a:prstGeom prst="rect">
              <a:avLst/>
            </a:prstGeom>
            <a:noFill/>
            <a:ln w="28575" algn="ctr">
              <a:noFill/>
              <a:miter lim="800000"/>
              <a:headEnd/>
              <a:tailEnd/>
            </a:ln>
            <a:effectLst/>
          </p:spPr>
          <p:txBody>
            <a:bodyPr wrap="none">
              <a:spAutoFit/>
            </a:bodyPr>
            <a:lstStyle/>
            <a:p>
              <a:pPr algn="ctr"/>
              <a:r>
                <a:rPr lang="en-US" sz="1800"/>
                <a:t>7</a:t>
              </a:r>
            </a:p>
          </p:txBody>
        </p:sp>
        <p:sp>
          <p:nvSpPr>
            <p:cNvPr id="276521" name="Text Box 41"/>
            <p:cNvSpPr txBox="1">
              <a:spLocks noChangeArrowheads="1"/>
            </p:cNvSpPr>
            <p:nvPr/>
          </p:nvSpPr>
          <p:spPr bwMode="auto">
            <a:xfrm>
              <a:off x="3460" y="3370"/>
              <a:ext cx="196" cy="247"/>
            </a:xfrm>
            <a:prstGeom prst="rect">
              <a:avLst/>
            </a:prstGeom>
            <a:noFill/>
            <a:ln w="28575" algn="ctr">
              <a:noFill/>
              <a:miter lim="800000"/>
              <a:headEnd/>
              <a:tailEnd/>
            </a:ln>
            <a:effectLst/>
          </p:spPr>
          <p:txBody>
            <a:bodyPr wrap="none">
              <a:spAutoFit/>
            </a:bodyPr>
            <a:lstStyle/>
            <a:p>
              <a:pPr algn="ctr"/>
              <a:r>
                <a:rPr lang="en-US" sz="1800"/>
                <a:t>8</a:t>
              </a:r>
            </a:p>
          </p:txBody>
        </p:sp>
        <p:sp>
          <p:nvSpPr>
            <p:cNvPr id="276522" name="Text Box 42"/>
            <p:cNvSpPr txBox="1">
              <a:spLocks noChangeArrowheads="1"/>
            </p:cNvSpPr>
            <p:nvPr/>
          </p:nvSpPr>
          <p:spPr bwMode="auto">
            <a:xfrm>
              <a:off x="3796" y="3370"/>
              <a:ext cx="196" cy="247"/>
            </a:xfrm>
            <a:prstGeom prst="rect">
              <a:avLst/>
            </a:prstGeom>
            <a:noFill/>
            <a:ln w="28575" algn="ctr">
              <a:noFill/>
              <a:miter lim="800000"/>
              <a:headEnd/>
              <a:tailEnd/>
            </a:ln>
            <a:effectLst/>
          </p:spPr>
          <p:txBody>
            <a:bodyPr wrap="none">
              <a:spAutoFit/>
            </a:bodyPr>
            <a:lstStyle/>
            <a:p>
              <a:pPr algn="ctr"/>
              <a:r>
                <a:rPr lang="en-US" sz="1800"/>
                <a:t>9</a:t>
              </a:r>
            </a:p>
          </p:txBody>
        </p:sp>
        <p:sp>
          <p:nvSpPr>
            <p:cNvPr id="276523" name="Text Box 43"/>
            <p:cNvSpPr txBox="1">
              <a:spLocks noChangeArrowheads="1"/>
            </p:cNvSpPr>
            <p:nvPr/>
          </p:nvSpPr>
          <p:spPr bwMode="auto">
            <a:xfrm>
              <a:off x="4087" y="3370"/>
              <a:ext cx="276" cy="247"/>
            </a:xfrm>
            <a:prstGeom prst="rect">
              <a:avLst/>
            </a:prstGeom>
            <a:noFill/>
            <a:ln w="28575" algn="ctr">
              <a:noFill/>
              <a:miter lim="800000"/>
              <a:headEnd/>
              <a:tailEnd/>
            </a:ln>
            <a:effectLst/>
          </p:spPr>
          <p:txBody>
            <a:bodyPr wrap="none">
              <a:spAutoFit/>
            </a:bodyPr>
            <a:lstStyle/>
            <a:p>
              <a:pPr algn="ctr"/>
              <a:r>
                <a:rPr lang="en-US" sz="1800"/>
                <a:t>10</a:t>
              </a:r>
            </a:p>
          </p:txBody>
        </p:sp>
        <p:sp>
          <p:nvSpPr>
            <p:cNvPr id="276524" name="Text Box 44"/>
            <p:cNvSpPr txBox="1">
              <a:spLocks noChangeArrowheads="1"/>
            </p:cNvSpPr>
            <p:nvPr/>
          </p:nvSpPr>
          <p:spPr bwMode="auto">
            <a:xfrm>
              <a:off x="4441" y="3370"/>
              <a:ext cx="276" cy="247"/>
            </a:xfrm>
            <a:prstGeom prst="rect">
              <a:avLst/>
            </a:prstGeom>
            <a:noFill/>
            <a:ln w="28575" algn="ctr">
              <a:noFill/>
              <a:miter lim="800000"/>
              <a:headEnd/>
              <a:tailEnd/>
            </a:ln>
            <a:effectLst/>
          </p:spPr>
          <p:txBody>
            <a:bodyPr wrap="none">
              <a:spAutoFit/>
            </a:bodyPr>
            <a:lstStyle/>
            <a:p>
              <a:pPr algn="ctr"/>
              <a:r>
                <a:rPr lang="en-US" sz="1800"/>
                <a:t>11</a:t>
              </a:r>
            </a:p>
          </p:txBody>
        </p:sp>
        <p:sp>
          <p:nvSpPr>
            <p:cNvPr id="276525" name="Text Box 45"/>
            <p:cNvSpPr txBox="1">
              <a:spLocks noChangeArrowheads="1"/>
            </p:cNvSpPr>
            <p:nvPr/>
          </p:nvSpPr>
          <p:spPr bwMode="auto">
            <a:xfrm>
              <a:off x="4770" y="3370"/>
              <a:ext cx="276" cy="247"/>
            </a:xfrm>
            <a:prstGeom prst="rect">
              <a:avLst/>
            </a:prstGeom>
            <a:noFill/>
            <a:ln w="28575" algn="ctr">
              <a:noFill/>
              <a:miter lim="800000"/>
              <a:headEnd/>
              <a:tailEnd/>
            </a:ln>
            <a:effectLst/>
          </p:spPr>
          <p:txBody>
            <a:bodyPr wrap="none">
              <a:spAutoFit/>
            </a:bodyPr>
            <a:lstStyle/>
            <a:p>
              <a:pPr algn="ctr"/>
              <a:r>
                <a:rPr lang="en-US" sz="1800"/>
                <a:t>12</a:t>
              </a:r>
            </a:p>
          </p:txBody>
        </p:sp>
      </p:grpSp>
      <p:sp>
        <p:nvSpPr>
          <p:cNvPr id="276526" name="Text Box 46"/>
          <p:cNvSpPr txBox="1">
            <a:spLocks noChangeArrowheads="1"/>
          </p:cNvSpPr>
          <p:nvPr/>
        </p:nvSpPr>
        <p:spPr bwMode="auto">
          <a:xfrm>
            <a:off x="3278188" y="5757863"/>
            <a:ext cx="3073400" cy="274637"/>
          </a:xfrm>
          <a:prstGeom prst="rect">
            <a:avLst/>
          </a:prstGeom>
          <a:noFill/>
          <a:ln w="28575" algn="ctr">
            <a:noFill/>
            <a:miter lim="800000"/>
            <a:headEnd/>
            <a:tailEnd/>
          </a:ln>
          <a:effectLst/>
        </p:spPr>
        <p:txBody>
          <a:bodyPr wrap="none" lIns="0" tIns="0" rIns="0" bIns="0">
            <a:spAutoFit/>
          </a:bodyPr>
          <a:lstStyle/>
          <a:p>
            <a:pPr algn="ctr"/>
            <a:r>
              <a:rPr lang="en-US" sz="1800" b="1"/>
              <a:t>Years After Index Procedure</a:t>
            </a:r>
          </a:p>
        </p:txBody>
      </p:sp>
      <p:sp>
        <p:nvSpPr>
          <p:cNvPr id="276527" name="Freeform 47"/>
          <p:cNvSpPr>
            <a:spLocks/>
          </p:cNvSpPr>
          <p:nvPr/>
        </p:nvSpPr>
        <p:spPr bwMode="auto">
          <a:xfrm>
            <a:off x="1244600" y="2087563"/>
            <a:ext cx="7053263" cy="631825"/>
          </a:xfrm>
          <a:custGeom>
            <a:avLst/>
            <a:gdLst/>
            <a:ahLst/>
            <a:cxnLst>
              <a:cxn ang="0">
                <a:pos x="0" y="0"/>
              </a:cxn>
              <a:cxn ang="0">
                <a:pos x="440" y="44"/>
              </a:cxn>
              <a:cxn ang="0">
                <a:pos x="808" y="68"/>
              </a:cxn>
              <a:cxn ang="0">
                <a:pos x="868" y="80"/>
              </a:cxn>
              <a:cxn ang="0">
                <a:pos x="944" y="88"/>
              </a:cxn>
              <a:cxn ang="0">
                <a:pos x="1020" y="100"/>
              </a:cxn>
              <a:cxn ang="0">
                <a:pos x="1228" y="112"/>
              </a:cxn>
              <a:cxn ang="0">
                <a:pos x="1424" y="144"/>
              </a:cxn>
              <a:cxn ang="0">
                <a:pos x="1520" y="144"/>
              </a:cxn>
              <a:cxn ang="0">
                <a:pos x="1616" y="164"/>
              </a:cxn>
              <a:cxn ang="0">
                <a:pos x="1676" y="160"/>
              </a:cxn>
              <a:cxn ang="0">
                <a:pos x="1788" y="180"/>
              </a:cxn>
              <a:cxn ang="0">
                <a:pos x="1856" y="188"/>
              </a:cxn>
              <a:cxn ang="0">
                <a:pos x="1976" y="240"/>
              </a:cxn>
              <a:cxn ang="0">
                <a:pos x="2096" y="236"/>
              </a:cxn>
              <a:cxn ang="0">
                <a:pos x="2180" y="272"/>
              </a:cxn>
              <a:cxn ang="0">
                <a:pos x="2460" y="280"/>
              </a:cxn>
              <a:cxn ang="0">
                <a:pos x="2628" y="304"/>
              </a:cxn>
              <a:cxn ang="0">
                <a:pos x="2684" y="308"/>
              </a:cxn>
              <a:cxn ang="0">
                <a:pos x="2760" y="348"/>
              </a:cxn>
              <a:cxn ang="0">
                <a:pos x="2812" y="352"/>
              </a:cxn>
              <a:cxn ang="0">
                <a:pos x="3120" y="380"/>
              </a:cxn>
            </a:cxnLst>
            <a:rect l="0" t="0" r="r" b="b"/>
            <a:pathLst>
              <a:path w="3120" h="380">
                <a:moveTo>
                  <a:pt x="0" y="0"/>
                </a:moveTo>
                <a:lnTo>
                  <a:pt x="440" y="44"/>
                </a:lnTo>
                <a:lnTo>
                  <a:pt x="808" y="68"/>
                </a:lnTo>
                <a:lnTo>
                  <a:pt x="868" y="80"/>
                </a:lnTo>
                <a:lnTo>
                  <a:pt x="944" y="88"/>
                </a:lnTo>
                <a:lnTo>
                  <a:pt x="1020" y="100"/>
                </a:lnTo>
                <a:lnTo>
                  <a:pt x="1228" y="112"/>
                </a:lnTo>
                <a:lnTo>
                  <a:pt x="1424" y="144"/>
                </a:lnTo>
                <a:lnTo>
                  <a:pt x="1520" y="144"/>
                </a:lnTo>
                <a:lnTo>
                  <a:pt x="1616" y="164"/>
                </a:lnTo>
                <a:lnTo>
                  <a:pt x="1676" y="160"/>
                </a:lnTo>
                <a:lnTo>
                  <a:pt x="1788" y="180"/>
                </a:lnTo>
                <a:lnTo>
                  <a:pt x="1856" y="188"/>
                </a:lnTo>
                <a:lnTo>
                  <a:pt x="1976" y="240"/>
                </a:lnTo>
                <a:lnTo>
                  <a:pt x="2096" y="236"/>
                </a:lnTo>
                <a:lnTo>
                  <a:pt x="2180" y="272"/>
                </a:lnTo>
                <a:lnTo>
                  <a:pt x="2460" y="280"/>
                </a:lnTo>
                <a:lnTo>
                  <a:pt x="2628" y="304"/>
                </a:lnTo>
                <a:lnTo>
                  <a:pt x="2684" y="308"/>
                </a:lnTo>
                <a:lnTo>
                  <a:pt x="2760" y="348"/>
                </a:lnTo>
                <a:lnTo>
                  <a:pt x="2812" y="352"/>
                </a:lnTo>
                <a:lnTo>
                  <a:pt x="3120" y="380"/>
                </a:lnTo>
              </a:path>
            </a:pathLst>
          </a:custGeom>
          <a:noFill/>
          <a:ln w="44450" cap="flat" cmpd="sng">
            <a:solidFill>
              <a:srgbClr val="C00000"/>
            </a:solidFill>
            <a:prstDash val="sysDot"/>
            <a:round/>
            <a:headEnd type="none" w="med" len="med"/>
            <a:tailEnd type="none" w="med" len="med"/>
          </a:ln>
          <a:effectLst/>
        </p:spPr>
        <p:txBody>
          <a:bodyPr/>
          <a:lstStyle/>
          <a:p>
            <a:endParaRPr lang="th-TH"/>
          </a:p>
        </p:txBody>
      </p:sp>
      <p:sp>
        <p:nvSpPr>
          <p:cNvPr id="276528" name="Freeform 48"/>
          <p:cNvSpPr>
            <a:spLocks/>
          </p:cNvSpPr>
          <p:nvPr/>
        </p:nvSpPr>
        <p:spPr bwMode="auto">
          <a:xfrm>
            <a:off x="1252538" y="2105025"/>
            <a:ext cx="7062787" cy="865188"/>
          </a:xfrm>
          <a:custGeom>
            <a:avLst/>
            <a:gdLst/>
            <a:ahLst/>
            <a:cxnLst>
              <a:cxn ang="0">
                <a:pos x="0" y="0"/>
              </a:cxn>
              <a:cxn ang="0">
                <a:pos x="488" y="56"/>
              </a:cxn>
              <a:cxn ang="0">
                <a:pos x="732" y="68"/>
              </a:cxn>
              <a:cxn ang="0">
                <a:pos x="940" y="112"/>
              </a:cxn>
              <a:cxn ang="0">
                <a:pos x="1140" y="132"/>
              </a:cxn>
              <a:cxn ang="0">
                <a:pos x="1284" y="156"/>
              </a:cxn>
              <a:cxn ang="0">
                <a:pos x="1524" y="192"/>
              </a:cxn>
              <a:cxn ang="0">
                <a:pos x="1668" y="204"/>
              </a:cxn>
              <a:cxn ang="0">
                <a:pos x="1876" y="256"/>
              </a:cxn>
              <a:cxn ang="0">
                <a:pos x="1936" y="312"/>
              </a:cxn>
              <a:cxn ang="0">
                <a:pos x="2112" y="316"/>
              </a:cxn>
              <a:cxn ang="0">
                <a:pos x="2180" y="364"/>
              </a:cxn>
              <a:cxn ang="0">
                <a:pos x="2416" y="372"/>
              </a:cxn>
              <a:cxn ang="0">
                <a:pos x="2588" y="396"/>
              </a:cxn>
              <a:cxn ang="0">
                <a:pos x="2712" y="452"/>
              </a:cxn>
              <a:cxn ang="0">
                <a:pos x="2816" y="480"/>
              </a:cxn>
              <a:cxn ang="0">
                <a:pos x="2972" y="496"/>
              </a:cxn>
              <a:cxn ang="0">
                <a:pos x="3124" y="516"/>
              </a:cxn>
            </a:cxnLst>
            <a:rect l="0" t="0" r="r" b="b"/>
            <a:pathLst>
              <a:path w="3124" h="516">
                <a:moveTo>
                  <a:pt x="0" y="0"/>
                </a:moveTo>
                <a:lnTo>
                  <a:pt x="488" y="56"/>
                </a:lnTo>
                <a:lnTo>
                  <a:pt x="732" y="68"/>
                </a:lnTo>
                <a:lnTo>
                  <a:pt x="940" y="112"/>
                </a:lnTo>
                <a:lnTo>
                  <a:pt x="1140" y="132"/>
                </a:lnTo>
                <a:lnTo>
                  <a:pt x="1284" y="156"/>
                </a:lnTo>
                <a:lnTo>
                  <a:pt x="1524" y="192"/>
                </a:lnTo>
                <a:lnTo>
                  <a:pt x="1668" y="204"/>
                </a:lnTo>
                <a:lnTo>
                  <a:pt x="1876" y="256"/>
                </a:lnTo>
                <a:lnTo>
                  <a:pt x="1936" y="312"/>
                </a:lnTo>
                <a:lnTo>
                  <a:pt x="2112" y="316"/>
                </a:lnTo>
                <a:lnTo>
                  <a:pt x="2180" y="364"/>
                </a:lnTo>
                <a:lnTo>
                  <a:pt x="2416" y="372"/>
                </a:lnTo>
                <a:lnTo>
                  <a:pt x="2588" y="396"/>
                </a:lnTo>
                <a:lnTo>
                  <a:pt x="2712" y="452"/>
                </a:lnTo>
                <a:lnTo>
                  <a:pt x="2816" y="480"/>
                </a:lnTo>
                <a:lnTo>
                  <a:pt x="2972" y="496"/>
                </a:lnTo>
                <a:lnTo>
                  <a:pt x="3124" y="516"/>
                </a:lnTo>
              </a:path>
            </a:pathLst>
          </a:custGeom>
          <a:noFill/>
          <a:ln w="44450" cap="flat" cmpd="sng">
            <a:solidFill>
              <a:srgbClr val="008000"/>
            </a:solidFill>
            <a:prstDash val="solid"/>
            <a:round/>
            <a:headEnd type="none" w="med" len="med"/>
            <a:tailEnd type="none" w="med" len="med"/>
          </a:ln>
          <a:effectLst/>
        </p:spPr>
        <p:txBody>
          <a:bodyPr/>
          <a:lstStyle/>
          <a:p>
            <a:endParaRPr lang="th-TH"/>
          </a:p>
        </p:txBody>
      </p:sp>
      <p:sp>
        <p:nvSpPr>
          <p:cNvPr id="276529" name="Text Box 49"/>
          <p:cNvSpPr txBox="1">
            <a:spLocks noChangeArrowheads="1"/>
          </p:cNvSpPr>
          <p:nvPr/>
        </p:nvSpPr>
        <p:spPr bwMode="auto">
          <a:xfrm>
            <a:off x="177800" y="6503988"/>
            <a:ext cx="6064250" cy="246221"/>
          </a:xfrm>
          <a:prstGeom prst="rect">
            <a:avLst/>
          </a:prstGeom>
          <a:noFill/>
          <a:ln w="9525" algn="ctr">
            <a:noFill/>
            <a:miter lim="800000"/>
            <a:headEnd/>
            <a:tailEnd/>
          </a:ln>
          <a:effectLst/>
        </p:spPr>
        <p:txBody>
          <a:bodyPr lIns="0" tIns="0" rIns="0" bIns="0" anchor="b">
            <a:spAutoFit/>
          </a:bodyPr>
          <a:lstStyle/>
          <a:p>
            <a:r>
              <a:rPr lang="en-US" sz="1600" b="1" dirty="0" err="1">
                <a:effectLst>
                  <a:outerShdw blurRad="38100" dist="38100" dir="2700000" algn="tl">
                    <a:srgbClr val="000000">
                      <a:alpha val="43137"/>
                    </a:srgbClr>
                  </a:outerShdw>
                </a:effectLst>
              </a:rPr>
              <a:t>Hasdai</a:t>
            </a:r>
            <a:r>
              <a:rPr lang="en-US" sz="1600" b="1" dirty="0">
                <a:effectLst>
                  <a:outerShdw blurRad="38100" dist="38100" dir="2700000" algn="tl">
                    <a:srgbClr val="000000">
                      <a:alpha val="43137"/>
                    </a:srgbClr>
                  </a:outerShdw>
                </a:effectLst>
              </a:rPr>
              <a:t>.</a:t>
            </a:r>
            <a:r>
              <a:rPr lang="en-US" sz="1600" b="1" i="1" dirty="0">
                <a:effectLst>
                  <a:outerShdw blurRad="38100" dist="38100" dir="2700000" algn="tl">
                    <a:srgbClr val="000000">
                      <a:alpha val="43137"/>
                    </a:srgbClr>
                  </a:outerShdw>
                </a:effectLst>
              </a:rPr>
              <a:t> N </a:t>
            </a:r>
            <a:r>
              <a:rPr lang="en-US" sz="1600" b="1" i="1" dirty="0" err="1">
                <a:effectLst>
                  <a:outerShdw blurRad="38100" dist="38100" dir="2700000" algn="tl">
                    <a:srgbClr val="000000">
                      <a:alpha val="43137"/>
                    </a:srgbClr>
                  </a:outerShdw>
                </a:effectLst>
              </a:rPr>
              <a:t>Engl</a:t>
            </a:r>
            <a:r>
              <a:rPr lang="en-US" sz="1600" b="1" i="1" dirty="0">
                <a:effectLst>
                  <a:outerShdw blurRad="38100" dist="38100" dir="2700000" algn="tl">
                    <a:srgbClr val="000000">
                      <a:alpha val="43137"/>
                    </a:srgbClr>
                  </a:outerShdw>
                </a:effectLst>
              </a:rPr>
              <a:t> J Med.</a:t>
            </a:r>
            <a:r>
              <a:rPr lang="en-US" sz="1600" b="1" dirty="0">
                <a:effectLst>
                  <a:outerShdw blurRad="38100" dist="38100" dir="2700000" algn="tl">
                    <a:srgbClr val="000000">
                      <a:alpha val="43137"/>
                    </a:srgbClr>
                  </a:outerShdw>
                </a:effectLst>
              </a:rPr>
              <a:t> 1997;336(11):755-761.</a:t>
            </a:r>
          </a:p>
        </p:txBody>
      </p:sp>
      <p:sp>
        <p:nvSpPr>
          <p:cNvPr id="276530" name="Text Box 50"/>
          <p:cNvSpPr txBox="1">
            <a:spLocks noChangeArrowheads="1"/>
          </p:cNvSpPr>
          <p:nvPr/>
        </p:nvSpPr>
        <p:spPr bwMode="auto">
          <a:xfrm>
            <a:off x="2093913" y="4064000"/>
            <a:ext cx="1069524" cy="369332"/>
          </a:xfrm>
          <a:prstGeom prst="rect">
            <a:avLst/>
          </a:prstGeom>
          <a:noFill/>
          <a:ln w="28575" algn="ctr">
            <a:noFill/>
            <a:miter lim="800000"/>
            <a:headEnd/>
            <a:tailEnd/>
          </a:ln>
          <a:effectLst/>
        </p:spPr>
        <p:txBody>
          <a:bodyPr wrap="none">
            <a:spAutoFit/>
          </a:bodyPr>
          <a:lstStyle/>
          <a:p>
            <a:r>
              <a:rPr lang="en-US" sz="1800" b="1" dirty="0">
                <a:effectLst>
                  <a:outerShdw blurRad="38100" dist="38100" dir="2700000" algn="tl">
                    <a:srgbClr val="000000">
                      <a:alpha val="43137"/>
                    </a:srgbClr>
                  </a:outerShdw>
                </a:effectLst>
              </a:rPr>
              <a:t>Quitters</a:t>
            </a:r>
          </a:p>
        </p:txBody>
      </p:sp>
      <p:sp>
        <p:nvSpPr>
          <p:cNvPr id="276531" name="Line 51"/>
          <p:cNvSpPr>
            <a:spLocks noChangeShapeType="1"/>
          </p:cNvSpPr>
          <p:nvPr/>
        </p:nvSpPr>
        <p:spPr bwMode="auto">
          <a:xfrm>
            <a:off x="1673225" y="4229100"/>
            <a:ext cx="366713" cy="0"/>
          </a:xfrm>
          <a:prstGeom prst="line">
            <a:avLst/>
          </a:prstGeom>
          <a:noFill/>
          <a:ln w="44450">
            <a:solidFill>
              <a:srgbClr val="C00000"/>
            </a:solidFill>
            <a:prstDash val="sysDot"/>
            <a:round/>
            <a:headEnd/>
            <a:tailEnd/>
          </a:ln>
          <a:effectLst/>
        </p:spPr>
        <p:txBody>
          <a:bodyPr/>
          <a:lstStyle/>
          <a:p>
            <a:endParaRPr lang="th-TH"/>
          </a:p>
        </p:txBody>
      </p:sp>
      <p:sp>
        <p:nvSpPr>
          <p:cNvPr id="276532" name="Text Box 52"/>
          <p:cNvSpPr txBox="1">
            <a:spLocks noChangeArrowheads="1"/>
          </p:cNvSpPr>
          <p:nvPr/>
        </p:nvSpPr>
        <p:spPr bwMode="auto">
          <a:xfrm>
            <a:off x="2079625" y="4451350"/>
            <a:ext cx="2339102" cy="369332"/>
          </a:xfrm>
          <a:prstGeom prst="rect">
            <a:avLst/>
          </a:prstGeom>
          <a:noFill/>
          <a:ln w="28575" algn="ctr">
            <a:noFill/>
            <a:miter lim="800000"/>
            <a:headEnd/>
            <a:tailEnd/>
          </a:ln>
          <a:effectLst/>
        </p:spPr>
        <p:txBody>
          <a:bodyPr wrap="none">
            <a:spAutoFit/>
          </a:bodyPr>
          <a:lstStyle/>
          <a:p>
            <a:r>
              <a:rPr lang="en-US" sz="1800" b="1">
                <a:effectLst>
                  <a:outerShdw blurRad="38100" dist="38100" dir="2700000" algn="tl">
                    <a:srgbClr val="000000">
                      <a:alpha val="43137"/>
                    </a:srgbClr>
                  </a:outerShdw>
                </a:effectLst>
              </a:rPr>
              <a:t>Persistent Smokers</a:t>
            </a:r>
          </a:p>
        </p:txBody>
      </p:sp>
      <p:sp>
        <p:nvSpPr>
          <p:cNvPr id="276533" name="Line 53"/>
          <p:cNvSpPr>
            <a:spLocks noChangeShapeType="1"/>
          </p:cNvSpPr>
          <p:nvPr/>
        </p:nvSpPr>
        <p:spPr bwMode="auto">
          <a:xfrm>
            <a:off x="1671638" y="4645025"/>
            <a:ext cx="366712" cy="0"/>
          </a:xfrm>
          <a:prstGeom prst="line">
            <a:avLst/>
          </a:prstGeom>
          <a:noFill/>
          <a:ln w="44450">
            <a:solidFill>
              <a:srgbClr val="008000"/>
            </a:solidFill>
            <a:round/>
            <a:headEnd/>
            <a:tailEnd/>
          </a:ln>
          <a:effectLst/>
        </p:spPr>
        <p:txBody>
          <a:bodyPr/>
          <a:lstStyle/>
          <a:p>
            <a:endParaRPr lang="th-T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6000" dirty="0" smtClean="0">
                <a:latin typeface="Browallia New" pitchFamily="34" charset="-34"/>
                <a:cs typeface="Browallia New" pitchFamily="34" charset="-34"/>
              </a:rPr>
              <a:t>คุณมี </a:t>
            </a:r>
            <a:r>
              <a:rPr lang="en-US" sz="6000" dirty="0" smtClean="0">
                <a:latin typeface="Browallia New" pitchFamily="34" charset="-34"/>
                <a:cs typeface="Browallia New" pitchFamily="34" charset="-34"/>
              </a:rPr>
              <a:t>“</a:t>
            </a:r>
            <a:r>
              <a:rPr lang="th-TH" sz="6000" dirty="0" smtClean="0">
                <a:latin typeface="Browallia New" pitchFamily="34" charset="-34"/>
                <a:cs typeface="Browallia New" pitchFamily="34" charset="-34"/>
              </a:rPr>
              <a:t>หัวใจ</a:t>
            </a:r>
            <a:r>
              <a:rPr lang="en-US" sz="6000" dirty="0" smtClean="0">
                <a:latin typeface="Browallia New" pitchFamily="34" charset="-34"/>
                <a:cs typeface="Browallia New" pitchFamily="34" charset="-34"/>
              </a:rPr>
              <a:t>”</a:t>
            </a:r>
            <a:r>
              <a:rPr lang="th-TH" sz="6000" dirty="0" smtClean="0">
                <a:latin typeface="Browallia New" pitchFamily="34" charset="-34"/>
                <a:cs typeface="Browallia New" pitchFamily="34" charset="-34"/>
              </a:rPr>
              <a:t> กันคนละกี่ดวง</a:t>
            </a:r>
            <a:r>
              <a:rPr lang="en-US" sz="6000" dirty="0" smtClean="0">
                <a:latin typeface="Browallia New" pitchFamily="34" charset="-34"/>
                <a:cs typeface="Browallia New" pitchFamily="34" charset="-34"/>
              </a:rPr>
              <a:t>?</a:t>
            </a:r>
            <a:endParaRPr lang="th-TH" sz="6000" dirty="0">
              <a:latin typeface="Browallia New" pitchFamily="34" charset="-34"/>
              <a:cs typeface="Browallia New" pitchFamily="34" charset="-34"/>
            </a:endParaRPr>
          </a:p>
        </p:txBody>
      </p:sp>
      <p:pic>
        <p:nvPicPr>
          <p:cNvPr id="6" name="Content Placeholder 5" descr="Beating_Heart_animation.gif"/>
          <p:cNvPicPr>
            <a:picLocks noGrp="1" noChangeAspect="1"/>
          </p:cNvPicPr>
          <p:nvPr>
            <p:ph sz="half" idx="1"/>
          </p:nvPr>
        </p:nvPicPr>
        <p:blipFill>
          <a:blip r:embed="rId2" cstate="email"/>
          <a:stretch>
            <a:fillRect/>
          </a:stretch>
        </p:blipFill>
        <p:spPr>
          <a:xfrm>
            <a:off x="1214414" y="1357298"/>
            <a:ext cx="2618800" cy="4286281"/>
          </a:xfrm>
        </p:spPr>
      </p:pic>
      <p:pic>
        <p:nvPicPr>
          <p:cNvPr id="9" name="Content Placeholder 8" descr="cigarette-smoke2.gif"/>
          <p:cNvPicPr>
            <a:picLocks noGrp="1" noChangeAspect="1"/>
          </p:cNvPicPr>
          <p:nvPr>
            <p:ph sz="half" idx="2"/>
          </p:nvPr>
        </p:nvPicPr>
        <p:blipFill>
          <a:blip r:embed="rId3" cstate="email"/>
          <a:stretch>
            <a:fillRect/>
          </a:stretch>
        </p:blipFill>
        <p:spPr>
          <a:xfrm>
            <a:off x="4643438" y="1071546"/>
            <a:ext cx="4038600" cy="4038600"/>
          </a:xfrm>
        </p:spPr>
      </p:pic>
      <p:pic>
        <p:nvPicPr>
          <p:cNvPr id="10" name="Picture 9" descr="smoke-and-heart-disease.jpg"/>
          <p:cNvPicPr>
            <a:picLocks noChangeAspect="1"/>
          </p:cNvPicPr>
          <p:nvPr/>
        </p:nvPicPr>
        <p:blipFill>
          <a:blip r:embed="rId4" cstate="email"/>
          <a:stretch>
            <a:fillRect/>
          </a:stretch>
        </p:blipFill>
        <p:spPr>
          <a:xfrm>
            <a:off x="3571868" y="5000636"/>
            <a:ext cx="2643206" cy="15302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214290"/>
            <a:ext cx="9144000" cy="857256"/>
          </a:xfrm>
        </p:spPr>
        <p:txBody>
          <a:bodyPr/>
          <a:lstStyle/>
          <a:p>
            <a:r>
              <a:rPr lang="en-US" sz="4800" dirty="0">
                <a:latin typeface="Browallia New" pitchFamily="34" charset="-34"/>
                <a:cs typeface="Browallia New" pitchFamily="34" charset="-34"/>
              </a:rPr>
              <a:t>Cardiovascular </a:t>
            </a:r>
            <a:r>
              <a:rPr lang="en-US" sz="4800" dirty="0" smtClean="0">
                <a:latin typeface="Browallia New" pitchFamily="34" charset="-34"/>
                <a:cs typeface="Browallia New" pitchFamily="34" charset="-34"/>
              </a:rPr>
              <a:t>Benefits </a:t>
            </a:r>
            <a:r>
              <a:rPr lang="th-TH" sz="4800" dirty="0" smtClean="0">
                <a:latin typeface="Browallia New" pitchFamily="34" charset="-34"/>
                <a:cs typeface="Browallia New" pitchFamily="34" charset="-34"/>
              </a:rPr>
              <a:t>ของการเลิกบุหรี่</a:t>
            </a:r>
            <a:endParaRPr lang="en-US" sz="4800" dirty="0">
              <a:latin typeface="Browallia New" pitchFamily="34" charset="-34"/>
              <a:cs typeface="Browallia New" pitchFamily="34" charset="-34"/>
            </a:endParaRPr>
          </a:p>
        </p:txBody>
      </p:sp>
      <p:sp>
        <p:nvSpPr>
          <p:cNvPr id="284675" name="Rectangle 3"/>
          <p:cNvSpPr>
            <a:spLocks noGrp="1" noChangeArrowheads="1"/>
          </p:cNvSpPr>
          <p:nvPr>
            <p:ph type="body" sz="half" idx="1"/>
          </p:nvPr>
        </p:nvSpPr>
        <p:spPr>
          <a:xfrm>
            <a:off x="285720" y="1142984"/>
            <a:ext cx="3870325" cy="4525962"/>
          </a:xfrm>
        </p:spPr>
        <p:txBody>
          <a:bodyPr/>
          <a:lstStyle/>
          <a:p>
            <a:pPr marL="228600" indent="-228600">
              <a:lnSpc>
                <a:spcPct val="85000"/>
              </a:lnSpc>
              <a:buFont typeface="Wingdings" pitchFamily="2" charset="2"/>
              <a:buNone/>
            </a:pPr>
            <a:r>
              <a:rPr lang="en-US" sz="2400" b="1" i="1" dirty="0">
                <a:solidFill>
                  <a:srgbClr val="C00000"/>
                </a:solidFill>
                <a:latin typeface="Arial Narrow" pitchFamily="34" charset="0"/>
              </a:rPr>
              <a:t>Short-term Benefits</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fibrinogen concentration</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rate of fibrinogen synthesis</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WBCs</a:t>
            </a:r>
          </a:p>
          <a:p>
            <a:pPr marL="228600" indent="-228600">
              <a:lnSpc>
                <a:spcPct val="85000"/>
              </a:lnSpc>
              <a:spcBef>
                <a:spcPct val="15000"/>
              </a:spcBef>
            </a:pPr>
            <a:r>
              <a:rPr lang="en-US" sz="1800" dirty="0">
                <a:latin typeface="Arial Narrow" pitchFamily="34" charset="0"/>
              </a:rPr>
              <a:t>Improved HDL/LDL ratio</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risk of stroke</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HDL; decreased LDL</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arterial pressure</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HR</a:t>
            </a:r>
          </a:p>
          <a:p>
            <a:pPr marL="228600" indent="-228600">
              <a:lnSpc>
                <a:spcPct val="85000"/>
              </a:lnSpc>
              <a:spcBef>
                <a:spcPct val="15000"/>
              </a:spcBef>
            </a:pPr>
            <a:r>
              <a:rPr lang="en-US" sz="1800" dirty="0">
                <a:latin typeface="Arial Narrow" pitchFamily="34" charset="0"/>
              </a:rPr>
              <a:t>Improved arterial compliance</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risk of arrhythmic death after MI</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platelet volume</a:t>
            </a:r>
          </a:p>
          <a:p>
            <a:pPr marL="228600" indent="-228600">
              <a:lnSpc>
                <a:spcPct val="85000"/>
              </a:lnSpc>
              <a:spcBef>
                <a:spcPct val="15000"/>
              </a:spcBef>
            </a:pPr>
            <a:r>
              <a:rPr lang="en-US" sz="1800" dirty="0">
                <a:latin typeface="Arial Narrow" pitchFamily="34" charset="0"/>
              </a:rPr>
              <a:t>Enhanced platelet </a:t>
            </a:r>
            <a:r>
              <a:rPr lang="en-US" sz="1800" dirty="0" err="1">
                <a:latin typeface="Arial Narrow" pitchFamily="34" charset="0"/>
              </a:rPr>
              <a:t>cAMP</a:t>
            </a:r>
            <a:r>
              <a:rPr lang="en-US" sz="1800" dirty="0">
                <a:latin typeface="Arial Narrow" pitchFamily="34" charset="0"/>
              </a:rPr>
              <a:t> response to stimulation of ADP with prostaglandin E1</a:t>
            </a:r>
          </a:p>
          <a:p>
            <a:pPr marL="228600" indent="-228600">
              <a:lnSpc>
                <a:spcPct val="85000"/>
              </a:lnSpc>
              <a:spcBef>
                <a:spcPct val="15000"/>
              </a:spcBef>
            </a:pPr>
            <a:r>
              <a:rPr lang="en-US" sz="1800" dirty="0">
                <a:latin typeface="Arial Narrow" pitchFamily="34" charset="0"/>
                <a:sym typeface="Symbol" pitchFamily="18" charset="2"/>
              </a:rPr>
              <a:t></a:t>
            </a:r>
            <a:r>
              <a:rPr lang="en-US" sz="1800" dirty="0">
                <a:latin typeface="Arial Narrow" pitchFamily="34" charset="0"/>
              </a:rPr>
              <a:t> smoking-induced platelet </a:t>
            </a:r>
            <a:r>
              <a:rPr lang="en-US" sz="1800" dirty="0" err="1">
                <a:latin typeface="Arial Narrow" pitchFamily="34" charset="0"/>
              </a:rPr>
              <a:t>aggregability</a:t>
            </a:r>
            <a:endParaRPr lang="en-US" sz="1800" dirty="0">
              <a:latin typeface="Arial Narrow" pitchFamily="34" charset="0"/>
            </a:endParaRPr>
          </a:p>
        </p:txBody>
      </p:sp>
      <p:sp>
        <p:nvSpPr>
          <p:cNvPr id="284676" name="Rectangle 4"/>
          <p:cNvSpPr>
            <a:spLocks noGrp="1" noChangeArrowheads="1"/>
          </p:cNvSpPr>
          <p:nvPr>
            <p:ph type="body" sz="half" idx="2"/>
          </p:nvPr>
        </p:nvSpPr>
        <p:spPr>
          <a:xfrm>
            <a:off x="5541963" y="928670"/>
            <a:ext cx="3602037" cy="4525962"/>
          </a:xfrm>
        </p:spPr>
        <p:txBody>
          <a:bodyPr/>
          <a:lstStyle/>
          <a:p>
            <a:pPr marL="347663" indent="-347663">
              <a:buFont typeface="Wingdings" pitchFamily="2" charset="2"/>
              <a:buNone/>
            </a:pPr>
            <a:r>
              <a:rPr lang="en-US" sz="2400" b="1" i="1" dirty="0">
                <a:solidFill>
                  <a:srgbClr val="C00000"/>
                </a:solidFill>
                <a:latin typeface="Arial Narrow" pitchFamily="34" charset="0"/>
              </a:rPr>
              <a:t>Long-term Benefits</a:t>
            </a:r>
            <a:endParaRPr lang="en-US" sz="2400" i="1" dirty="0">
              <a:solidFill>
                <a:srgbClr val="C00000"/>
              </a:solidFill>
              <a:latin typeface="Arial Narrow" pitchFamily="34" charset="0"/>
            </a:endParaRPr>
          </a:p>
          <a:p>
            <a:pPr marL="347663" indent="-347663">
              <a:spcBef>
                <a:spcPct val="15000"/>
              </a:spcBef>
            </a:pPr>
            <a:r>
              <a:rPr lang="en-US" sz="1700" dirty="0"/>
              <a:t>Reduced risk of</a:t>
            </a:r>
          </a:p>
          <a:p>
            <a:pPr marL="747713" lvl="1"/>
            <a:r>
              <a:rPr lang="en-US" sz="1700" dirty="0"/>
              <a:t>Stroke </a:t>
            </a:r>
          </a:p>
          <a:p>
            <a:pPr marL="747713" lvl="1"/>
            <a:r>
              <a:rPr lang="en-US" sz="1700" dirty="0"/>
              <a:t>Repeat CABG </a:t>
            </a:r>
          </a:p>
          <a:p>
            <a:pPr marL="747713" lvl="1"/>
            <a:r>
              <a:rPr lang="en-US" sz="1700" dirty="0"/>
              <a:t>Recurrent coronary events after MI</a:t>
            </a:r>
          </a:p>
          <a:p>
            <a:pPr marL="747713" lvl="1"/>
            <a:r>
              <a:rPr lang="en-US" sz="1700" dirty="0"/>
              <a:t>Arrhythmic death after MI</a:t>
            </a:r>
          </a:p>
          <a:p>
            <a:pPr marL="747713" lvl="1"/>
            <a:r>
              <a:rPr lang="en-US" sz="1700" dirty="0"/>
              <a:t>Secondary CVD events </a:t>
            </a:r>
          </a:p>
          <a:p>
            <a:pPr marL="747713" lvl="1"/>
            <a:r>
              <a:rPr lang="en-US" sz="1700" dirty="0"/>
              <a:t>Revascularization procedure after CABG</a:t>
            </a:r>
          </a:p>
          <a:p>
            <a:pPr marL="347663" indent="-347663">
              <a:spcBef>
                <a:spcPct val="15000"/>
              </a:spcBef>
            </a:pPr>
            <a:r>
              <a:rPr lang="en-US" sz="1700" dirty="0"/>
              <a:t>Reduced </a:t>
            </a:r>
          </a:p>
          <a:p>
            <a:pPr marL="747713" lvl="1"/>
            <a:r>
              <a:rPr lang="en-US" sz="1700" dirty="0"/>
              <a:t>Mortality after CABG</a:t>
            </a:r>
          </a:p>
          <a:p>
            <a:pPr marL="747713" lvl="1"/>
            <a:r>
              <a:rPr lang="en-US" sz="1700" dirty="0"/>
              <a:t>Mortality after PTCA</a:t>
            </a:r>
          </a:p>
          <a:p>
            <a:pPr marL="747713" lvl="1"/>
            <a:r>
              <a:rPr lang="en-US" sz="1700" dirty="0"/>
              <a:t>Levels of inflammatory markers associated with progression of CVD </a:t>
            </a:r>
            <a:br>
              <a:rPr lang="en-US" sz="1700" dirty="0"/>
            </a:br>
            <a:r>
              <a:rPr lang="en-US" sz="1700" dirty="0"/>
              <a:t>(C-reactive protein, WBC, and fibrinogen)</a:t>
            </a:r>
          </a:p>
        </p:txBody>
      </p:sp>
      <p:sp>
        <p:nvSpPr>
          <p:cNvPr id="284677" name="Rectangle 5"/>
          <p:cNvSpPr>
            <a:spLocks noChangeArrowheads="1"/>
          </p:cNvSpPr>
          <p:nvPr/>
        </p:nvSpPr>
        <p:spPr bwMode="auto">
          <a:xfrm>
            <a:off x="0" y="6248400"/>
            <a:ext cx="7570788" cy="609600"/>
          </a:xfrm>
          <a:prstGeom prst="rect">
            <a:avLst/>
          </a:prstGeom>
          <a:noFill/>
          <a:ln w="9525">
            <a:noFill/>
            <a:miter lim="800000"/>
            <a:headEnd/>
            <a:tailEnd/>
          </a:ln>
          <a:effectLst/>
        </p:spPr>
        <p:txBody>
          <a:bodyPr lIns="0" tIns="0" rIns="0" bIns="0" anchor="b">
            <a:spAutoFit/>
          </a:bodyPr>
          <a:lstStyle/>
          <a:p>
            <a:r>
              <a:rPr lang="da-DK" sz="1000" dirty="0">
                <a:latin typeface="Arial Narrow" pitchFamily="34" charset="0"/>
              </a:rPr>
              <a:t>Twardella et al. </a:t>
            </a:r>
            <a:r>
              <a:rPr lang="da-DK" sz="1000" i="1" dirty="0">
                <a:latin typeface="Arial Narrow" pitchFamily="34" charset="0"/>
              </a:rPr>
              <a:t>Eur Heart J</a:t>
            </a:r>
            <a:r>
              <a:rPr lang="da-DK" sz="1000" dirty="0">
                <a:latin typeface="Arial Narrow" pitchFamily="34" charset="0"/>
              </a:rPr>
              <a:t>. 2004;25:2101-2108; </a:t>
            </a:r>
            <a:r>
              <a:rPr lang="en-US" sz="1000" dirty="0">
                <a:latin typeface="Arial Narrow" pitchFamily="34" charset="0"/>
              </a:rPr>
              <a:t>Morita et al. </a:t>
            </a:r>
            <a:r>
              <a:rPr lang="en-US" sz="1000" i="1" dirty="0">
                <a:latin typeface="Arial Narrow" pitchFamily="34" charset="0"/>
              </a:rPr>
              <a:t>J Am </a:t>
            </a:r>
            <a:r>
              <a:rPr lang="en-US" sz="1000" i="1" dirty="0" err="1">
                <a:latin typeface="Arial Narrow" pitchFamily="34" charset="0"/>
              </a:rPr>
              <a:t>Coll</a:t>
            </a:r>
            <a:r>
              <a:rPr lang="en-US" sz="1000" i="1" dirty="0">
                <a:latin typeface="Arial Narrow" pitchFamily="34" charset="0"/>
              </a:rPr>
              <a:t> </a:t>
            </a:r>
            <a:r>
              <a:rPr lang="en-US" sz="1000" i="1" dirty="0" err="1">
                <a:latin typeface="Arial Narrow" pitchFamily="34" charset="0"/>
              </a:rPr>
              <a:t>Cardiol</a:t>
            </a:r>
            <a:r>
              <a:rPr lang="en-US" sz="1000" dirty="0">
                <a:latin typeface="Arial Narrow" pitchFamily="34" charset="0"/>
              </a:rPr>
              <a:t>. 2005;45:589-594; Oren et al. </a:t>
            </a:r>
            <a:r>
              <a:rPr lang="da-DK" sz="1000" i="1" dirty="0">
                <a:latin typeface="Arial Narrow" pitchFamily="34" charset="0"/>
              </a:rPr>
              <a:t>Angiology</a:t>
            </a:r>
            <a:r>
              <a:rPr lang="da-DK" sz="1000" dirty="0">
                <a:latin typeface="Arial Narrow" pitchFamily="34" charset="0"/>
              </a:rPr>
              <a:t>. 2006;57:564-568; Terres et al. </a:t>
            </a:r>
            <a:r>
              <a:rPr lang="da-DK" sz="1000" i="1" dirty="0">
                <a:latin typeface="Arial Narrow" pitchFamily="34" charset="0"/>
              </a:rPr>
              <a:t>Am J Med</a:t>
            </a:r>
            <a:r>
              <a:rPr lang="da-DK" sz="1000" dirty="0">
                <a:latin typeface="Arial Narrow" pitchFamily="34" charset="0"/>
              </a:rPr>
              <a:t>. 1994; 97:242-249; Nilsson et al. </a:t>
            </a:r>
            <a:r>
              <a:rPr lang="en-US" sz="1000" i="1" dirty="0">
                <a:latin typeface="Arial Narrow" pitchFamily="34" charset="0"/>
              </a:rPr>
              <a:t>J </a:t>
            </a:r>
            <a:r>
              <a:rPr lang="en-US" sz="1000" i="1" dirty="0" err="1">
                <a:latin typeface="Arial Narrow" pitchFamily="34" charset="0"/>
              </a:rPr>
              <a:t>Int</a:t>
            </a:r>
            <a:r>
              <a:rPr lang="en-US" sz="1000" i="1" dirty="0">
                <a:latin typeface="Arial Narrow" pitchFamily="34" charset="0"/>
              </a:rPr>
              <a:t> Med</a:t>
            </a:r>
            <a:r>
              <a:rPr lang="en-US" sz="1000" dirty="0">
                <a:latin typeface="Arial Narrow" pitchFamily="34" charset="0"/>
              </a:rPr>
              <a:t>. 1996; 240:189-194; Peters et al. </a:t>
            </a:r>
            <a:r>
              <a:rPr lang="en-US" sz="1000" i="1" dirty="0">
                <a:latin typeface="Arial Narrow" pitchFamily="34" charset="0"/>
              </a:rPr>
              <a:t>J Am </a:t>
            </a:r>
            <a:r>
              <a:rPr lang="en-US" sz="1000" i="1" dirty="0" err="1">
                <a:latin typeface="Arial Narrow" pitchFamily="34" charset="0"/>
              </a:rPr>
              <a:t>Coll</a:t>
            </a:r>
            <a:r>
              <a:rPr lang="en-US" sz="1000" i="1" dirty="0">
                <a:latin typeface="Arial Narrow" pitchFamily="34" charset="0"/>
              </a:rPr>
              <a:t> </a:t>
            </a:r>
            <a:r>
              <a:rPr lang="en-US" sz="1000" i="1" dirty="0" err="1">
                <a:latin typeface="Arial Narrow" pitchFamily="34" charset="0"/>
              </a:rPr>
              <a:t>Cardiol</a:t>
            </a:r>
            <a:r>
              <a:rPr lang="en-US" sz="1000" dirty="0">
                <a:latin typeface="Arial Narrow" pitchFamily="34" charset="0"/>
              </a:rPr>
              <a:t>. 1995;26:1287-1292; Rea et al. </a:t>
            </a:r>
            <a:r>
              <a:rPr lang="en-US" sz="1000" i="1" dirty="0">
                <a:latin typeface="Arial Narrow" pitchFamily="34" charset="0"/>
              </a:rPr>
              <a:t>Ann Intern Med</a:t>
            </a:r>
            <a:r>
              <a:rPr lang="en-US" sz="1000" dirty="0">
                <a:latin typeface="Arial Narrow" pitchFamily="34" charset="0"/>
              </a:rPr>
              <a:t>. 2002;137: 494-500; </a:t>
            </a:r>
            <a:r>
              <a:rPr lang="en-US" sz="1000" dirty="0" err="1">
                <a:latin typeface="Arial Narrow" pitchFamily="34" charset="0"/>
              </a:rPr>
              <a:t>Hasdai</a:t>
            </a:r>
            <a:r>
              <a:rPr lang="en-US" sz="1000" dirty="0">
                <a:latin typeface="Arial Narrow" pitchFamily="34" charset="0"/>
              </a:rPr>
              <a:t> et al. </a:t>
            </a:r>
            <a:r>
              <a:rPr lang="en-US" sz="1000" i="1" dirty="0">
                <a:latin typeface="Arial Narrow" pitchFamily="34" charset="0"/>
              </a:rPr>
              <a:t>N </a:t>
            </a:r>
            <a:r>
              <a:rPr lang="en-US" sz="1000" i="1" dirty="0" err="1">
                <a:latin typeface="Arial Narrow" pitchFamily="34" charset="0"/>
              </a:rPr>
              <a:t>Engl</a:t>
            </a:r>
            <a:r>
              <a:rPr lang="en-US" sz="1000" i="1" dirty="0">
                <a:latin typeface="Arial Narrow" pitchFamily="34" charset="0"/>
              </a:rPr>
              <a:t> J Med</a:t>
            </a:r>
            <a:r>
              <a:rPr lang="en-US" sz="1000" dirty="0">
                <a:latin typeface="Arial Narrow" pitchFamily="34" charset="0"/>
              </a:rPr>
              <a:t>. 1997;336:755-761; van </a:t>
            </a:r>
            <a:r>
              <a:rPr lang="en-US" sz="1000" dirty="0" err="1">
                <a:latin typeface="Arial Narrow" pitchFamily="34" charset="0"/>
              </a:rPr>
              <a:t>Domburg</a:t>
            </a:r>
            <a:r>
              <a:rPr lang="en-US" sz="1000" dirty="0">
                <a:latin typeface="Arial Narrow" pitchFamily="34" charset="0"/>
              </a:rPr>
              <a:t> et al. </a:t>
            </a:r>
            <a:r>
              <a:rPr lang="en-US" sz="1000" i="1" dirty="0">
                <a:latin typeface="Arial Narrow" pitchFamily="34" charset="0"/>
              </a:rPr>
              <a:t>J Am </a:t>
            </a:r>
            <a:r>
              <a:rPr lang="en-US" sz="1000" i="1" dirty="0" err="1">
                <a:latin typeface="Arial Narrow" pitchFamily="34" charset="0"/>
              </a:rPr>
              <a:t>Coll</a:t>
            </a:r>
            <a:r>
              <a:rPr lang="en-US" sz="1000" i="1" dirty="0">
                <a:latin typeface="Arial Narrow" pitchFamily="34" charset="0"/>
              </a:rPr>
              <a:t> </a:t>
            </a:r>
            <a:r>
              <a:rPr lang="en-US" sz="1000" i="1" dirty="0" err="1">
                <a:latin typeface="Arial Narrow" pitchFamily="34" charset="0"/>
              </a:rPr>
              <a:t>Cardiol</a:t>
            </a:r>
            <a:r>
              <a:rPr lang="en-US" sz="1000" dirty="0">
                <a:latin typeface="Arial Narrow" pitchFamily="34" charset="0"/>
              </a:rPr>
              <a:t>. 2000; 36:878-883; </a:t>
            </a:r>
            <a:r>
              <a:rPr lang="en-US" sz="1000" dirty="0" err="1">
                <a:latin typeface="Arial Narrow" pitchFamily="34" charset="0"/>
              </a:rPr>
              <a:t>Bakhru</a:t>
            </a:r>
            <a:r>
              <a:rPr lang="en-US" sz="1000" dirty="0">
                <a:latin typeface="Arial Narrow" pitchFamily="34" charset="0"/>
              </a:rPr>
              <a:t> et al. </a:t>
            </a:r>
            <a:r>
              <a:rPr lang="en-US" sz="1000" i="1" dirty="0" err="1">
                <a:latin typeface="Arial Narrow" pitchFamily="34" charset="0"/>
              </a:rPr>
              <a:t>PLoS</a:t>
            </a:r>
            <a:r>
              <a:rPr lang="en-US" sz="1000" i="1" dirty="0">
                <a:latin typeface="Arial Narrow" pitchFamily="34" charset="0"/>
              </a:rPr>
              <a:t> Med</a:t>
            </a:r>
            <a:r>
              <a:rPr lang="en-US" sz="1000" dirty="0">
                <a:latin typeface="Arial Narrow" pitchFamily="34" charset="0"/>
              </a:rPr>
              <a:t>. 2005;2:e160; </a:t>
            </a:r>
            <a:r>
              <a:rPr lang="fr-FR" sz="1000" dirty="0" err="1">
                <a:latin typeface="Arial Narrow" pitchFamily="34" charset="0"/>
              </a:rPr>
              <a:t>Eliasson</a:t>
            </a:r>
            <a:r>
              <a:rPr lang="fr-FR" sz="1000" dirty="0">
                <a:latin typeface="Arial Narrow" pitchFamily="34" charset="0"/>
              </a:rPr>
              <a:t> et al. </a:t>
            </a:r>
            <a:r>
              <a:rPr lang="fr-FR" sz="1000" i="1" dirty="0">
                <a:latin typeface="Arial Narrow" pitchFamily="34" charset="0"/>
              </a:rPr>
              <a:t>Nicotine </a:t>
            </a:r>
            <a:r>
              <a:rPr lang="fr-FR" sz="1000" i="1" dirty="0" err="1">
                <a:latin typeface="Arial Narrow" pitchFamily="34" charset="0"/>
              </a:rPr>
              <a:t>Tob</a:t>
            </a:r>
            <a:r>
              <a:rPr lang="fr-FR" sz="1000" i="1" dirty="0">
                <a:latin typeface="Arial Narrow" pitchFamily="34" charset="0"/>
              </a:rPr>
              <a:t> </a:t>
            </a:r>
            <a:r>
              <a:rPr lang="fr-FR" sz="1000" i="1" dirty="0" err="1">
                <a:latin typeface="Arial Narrow" pitchFamily="34" charset="0"/>
              </a:rPr>
              <a:t>Res</a:t>
            </a:r>
            <a:r>
              <a:rPr lang="fr-FR" sz="1000" dirty="0">
                <a:latin typeface="Arial Narrow" pitchFamily="34" charset="0"/>
              </a:rPr>
              <a:t>. 2001;3 :249-255; Hunter et al . </a:t>
            </a:r>
            <a:r>
              <a:rPr lang="fr-FR" sz="1000" i="1" dirty="0">
                <a:latin typeface="Arial Narrow" pitchFamily="34" charset="0"/>
              </a:rPr>
              <a:t>Clin </a:t>
            </a:r>
            <a:r>
              <a:rPr lang="fr-FR" sz="1000" i="1" dirty="0" err="1">
                <a:latin typeface="Arial Narrow" pitchFamily="34" charset="0"/>
              </a:rPr>
              <a:t>Sci</a:t>
            </a:r>
            <a:r>
              <a:rPr lang="fr-FR" sz="1000" dirty="0">
                <a:latin typeface="Arial Narrow" pitchFamily="34" charset="0"/>
              </a:rPr>
              <a:t>. 2001;100 :459-465; </a:t>
            </a:r>
            <a:r>
              <a:rPr lang="fr-FR" sz="1000" dirty="0" err="1">
                <a:latin typeface="Arial Narrow" pitchFamily="34" charset="0"/>
              </a:rPr>
              <a:t>Wannamethee</a:t>
            </a:r>
            <a:r>
              <a:rPr lang="fr-FR" sz="1000" dirty="0">
                <a:latin typeface="Arial Narrow" pitchFamily="34" charset="0"/>
              </a:rPr>
              <a:t> et al. </a:t>
            </a:r>
            <a:r>
              <a:rPr lang="fr-FR" sz="1000" i="1" dirty="0">
                <a:latin typeface="Arial Narrow" pitchFamily="34" charset="0"/>
              </a:rPr>
              <a:t>JAMA</a:t>
            </a:r>
            <a:r>
              <a:rPr lang="fr-FR" sz="1000" dirty="0">
                <a:latin typeface="Arial Narrow" pitchFamily="34" charset="0"/>
              </a:rPr>
              <a:t>. 1995;274:155-160. </a:t>
            </a:r>
          </a:p>
        </p:txBody>
      </p:sp>
      <p:pic>
        <p:nvPicPr>
          <p:cNvPr id="438274" name="Picture 2" descr="http://www.heart-valve-surgery.com/Images/heart_beating.gif"/>
          <p:cNvPicPr>
            <a:picLocks noChangeAspect="1" noChangeArrowheads="1" noCrop="1"/>
          </p:cNvPicPr>
          <p:nvPr/>
        </p:nvPicPr>
        <p:blipFill>
          <a:blip r:embed="rId3" cstate="email"/>
          <a:srcRect/>
          <a:stretch>
            <a:fillRect/>
          </a:stretch>
        </p:blipFill>
        <p:spPr bwMode="auto">
          <a:xfrm>
            <a:off x="3214678" y="2214554"/>
            <a:ext cx="2643206" cy="264320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smtClean="0">
                <a:latin typeface="Browallia New" pitchFamily="34" charset="-34"/>
                <a:cs typeface="Browallia New" pitchFamily="34" charset="-34"/>
              </a:rPr>
              <a:t>ในเมื่อเรามีหัวใจเพียงคนละ </a:t>
            </a:r>
            <a:r>
              <a:rPr lang="en-US" sz="5400" dirty="0" smtClean="0">
                <a:latin typeface="Browallia New" pitchFamily="34" charset="-34"/>
                <a:cs typeface="Browallia New" pitchFamily="34" charset="-34"/>
              </a:rPr>
              <a:t>1 </a:t>
            </a:r>
            <a:r>
              <a:rPr lang="th-TH" sz="5400" dirty="0" smtClean="0">
                <a:latin typeface="Browallia New" pitchFamily="34" charset="-34"/>
                <a:cs typeface="Browallia New" pitchFamily="34" charset="-34"/>
              </a:rPr>
              <a:t>ดวง</a:t>
            </a:r>
            <a:endParaRPr lang="th-TH" sz="5400" dirty="0">
              <a:latin typeface="Browallia New" pitchFamily="34" charset="-34"/>
              <a:cs typeface="Browallia New" pitchFamily="34" charset="-34"/>
            </a:endParaRPr>
          </a:p>
        </p:txBody>
      </p:sp>
      <p:sp>
        <p:nvSpPr>
          <p:cNvPr id="5" name="Text Placeholder 4"/>
          <p:cNvSpPr>
            <a:spLocks noGrp="1"/>
          </p:cNvSpPr>
          <p:nvPr>
            <p:ph type="body" idx="1"/>
          </p:nvPr>
        </p:nvSpPr>
        <p:spPr/>
        <p:txBody>
          <a:bodyPr/>
          <a:lstStyle/>
          <a:p>
            <a:r>
              <a:rPr lang="th-TH" sz="4000" dirty="0" smtClean="0">
                <a:solidFill>
                  <a:srgbClr val="C00000"/>
                </a:solidFill>
                <a:latin typeface="Browallia New" pitchFamily="34" charset="-34"/>
                <a:cs typeface="Browallia New" pitchFamily="34" charset="-34"/>
              </a:rPr>
              <a:t>รักหัวใจ</a:t>
            </a:r>
            <a:endParaRPr lang="th-TH" sz="4000" dirty="0">
              <a:solidFill>
                <a:srgbClr val="C00000"/>
              </a:solidFill>
              <a:latin typeface="Browallia New" pitchFamily="34" charset="-34"/>
              <a:cs typeface="Browallia New" pitchFamily="34" charset="-34"/>
            </a:endParaRPr>
          </a:p>
        </p:txBody>
      </p:sp>
      <p:sp>
        <p:nvSpPr>
          <p:cNvPr id="6" name="Content Placeholder 5"/>
          <p:cNvSpPr>
            <a:spLocks noGrp="1"/>
          </p:cNvSpPr>
          <p:nvPr>
            <p:ph sz="half" idx="2"/>
          </p:nvPr>
        </p:nvSpPr>
        <p:spPr/>
        <p:txBody>
          <a:bodyPr/>
          <a:lstStyle/>
          <a:p>
            <a:r>
              <a:rPr lang="th-TH" sz="4000" dirty="0" smtClean="0">
                <a:latin typeface="Browallia New" pitchFamily="34" charset="-34"/>
                <a:cs typeface="Browallia New" pitchFamily="34" charset="-34"/>
              </a:rPr>
              <a:t>อย่าสูบบุหรี่</a:t>
            </a:r>
          </a:p>
          <a:p>
            <a:r>
              <a:rPr lang="th-TH" sz="4000" dirty="0" smtClean="0">
                <a:latin typeface="Browallia New" pitchFamily="34" charset="-34"/>
                <a:cs typeface="Browallia New" pitchFamily="34" charset="-34"/>
              </a:rPr>
              <a:t>เลิกสูบโดยเด็ดขาด ตั้งแต่วันนี้</a:t>
            </a:r>
          </a:p>
          <a:p>
            <a:r>
              <a:rPr lang="th-TH" sz="4000" dirty="0" smtClean="0">
                <a:latin typeface="Browallia New" pitchFamily="34" charset="-34"/>
                <a:cs typeface="Browallia New" pitchFamily="34" charset="-34"/>
              </a:rPr>
              <a:t>หนีให้ห่างจากควันมือสอง</a:t>
            </a:r>
            <a:endParaRPr lang="th-TH" sz="4000" dirty="0">
              <a:latin typeface="Browallia New" pitchFamily="34" charset="-34"/>
              <a:cs typeface="Browallia New" pitchFamily="34" charset="-34"/>
            </a:endParaRPr>
          </a:p>
        </p:txBody>
      </p:sp>
      <p:sp>
        <p:nvSpPr>
          <p:cNvPr id="7" name="Text Placeholder 6"/>
          <p:cNvSpPr>
            <a:spLocks noGrp="1"/>
          </p:cNvSpPr>
          <p:nvPr>
            <p:ph type="body" sz="quarter" idx="3"/>
          </p:nvPr>
        </p:nvSpPr>
        <p:spPr/>
        <p:txBody>
          <a:bodyPr/>
          <a:lstStyle/>
          <a:p>
            <a:r>
              <a:rPr lang="th-TH" sz="4000" dirty="0" smtClean="0">
                <a:solidFill>
                  <a:srgbClr val="C00000"/>
                </a:solidFill>
                <a:latin typeface="Browallia New" pitchFamily="34" charset="-34"/>
                <a:cs typeface="Browallia New" pitchFamily="34" charset="-34"/>
              </a:rPr>
              <a:t>รักษ์หัวใจ</a:t>
            </a:r>
            <a:endParaRPr lang="th-TH" sz="4000" dirty="0">
              <a:solidFill>
                <a:srgbClr val="C00000"/>
              </a:solidFill>
              <a:latin typeface="Browallia New" pitchFamily="34" charset="-34"/>
              <a:cs typeface="Browallia New" pitchFamily="34" charset="-34"/>
            </a:endParaRPr>
          </a:p>
        </p:txBody>
      </p:sp>
      <p:sp>
        <p:nvSpPr>
          <p:cNvPr id="8" name="Content Placeholder 7"/>
          <p:cNvSpPr>
            <a:spLocks noGrp="1"/>
          </p:cNvSpPr>
          <p:nvPr>
            <p:ph sz="quarter" idx="4"/>
          </p:nvPr>
        </p:nvSpPr>
        <p:spPr>
          <a:xfrm>
            <a:off x="4645025" y="2174875"/>
            <a:ext cx="4213255" cy="3951288"/>
          </a:xfrm>
        </p:spPr>
        <p:txBody>
          <a:bodyPr/>
          <a:lstStyle/>
          <a:p>
            <a:r>
              <a:rPr lang="th-TH" sz="3600" dirty="0" smtClean="0">
                <a:latin typeface="Browallia New" pitchFamily="34" charset="-34"/>
                <a:cs typeface="Browallia New" pitchFamily="34" charset="-34"/>
              </a:rPr>
              <a:t>ไม่ยอมรับควันบุหรี่มือสองในที่ทำงาน</a:t>
            </a:r>
          </a:p>
          <a:p>
            <a:r>
              <a:rPr lang="th-TH" sz="3600" dirty="0" smtClean="0">
                <a:latin typeface="Browallia New" pitchFamily="34" charset="-34"/>
                <a:cs typeface="Browallia New" pitchFamily="34" charset="-34"/>
              </a:rPr>
              <a:t>สถานที่ทำงานปลอดบุหรี่</a:t>
            </a:r>
          </a:p>
          <a:p>
            <a:r>
              <a:rPr lang="th-TH" sz="3600" dirty="0" smtClean="0">
                <a:latin typeface="Browallia New" pitchFamily="34" charset="-34"/>
                <a:cs typeface="Browallia New" pitchFamily="34" charset="-34"/>
              </a:rPr>
              <a:t>ออกกำลังกาย</a:t>
            </a:r>
          </a:p>
          <a:p>
            <a:r>
              <a:rPr lang="th-TH" sz="3600" dirty="0" smtClean="0">
                <a:latin typeface="Browallia New" pitchFamily="34" charset="-34"/>
                <a:cs typeface="Browallia New" pitchFamily="34" charset="-34"/>
              </a:rPr>
              <a:t>อาหาร </a:t>
            </a:r>
            <a:r>
              <a:rPr lang="en-US" sz="3600" dirty="0" smtClean="0">
                <a:latin typeface="Browallia New" pitchFamily="34" charset="-34"/>
                <a:cs typeface="Browallia New" pitchFamily="34" charset="-34"/>
              </a:rPr>
              <a:t>&amp; </a:t>
            </a:r>
            <a:r>
              <a:rPr lang="th-TH" sz="3600" dirty="0" smtClean="0">
                <a:latin typeface="Browallia New" pitchFamily="34" charset="-34"/>
                <a:cs typeface="Browallia New" pitchFamily="34" charset="-34"/>
              </a:rPr>
              <a:t>อารมณ์</a:t>
            </a:r>
          </a:p>
        </p:txBody>
      </p:sp>
      <p:pic>
        <p:nvPicPr>
          <p:cNvPr id="9" name="Picture 8" descr="smoke-and-heart-disease.jpg"/>
          <p:cNvPicPr>
            <a:picLocks noChangeAspect="1"/>
          </p:cNvPicPr>
          <p:nvPr/>
        </p:nvPicPr>
        <p:blipFill>
          <a:blip r:embed="rId2" cstate="email"/>
          <a:stretch>
            <a:fillRect/>
          </a:stretch>
        </p:blipFill>
        <p:spPr>
          <a:xfrm>
            <a:off x="6429397" y="5286388"/>
            <a:ext cx="2714603" cy="1571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smtClean="0">
                <a:latin typeface="Browallia New" pitchFamily="34" charset="-34"/>
                <a:cs typeface="Browallia New" pitchFamily="34" charset="-34"/>
              </a:rPr>
              <a:t>ในฐานะบุคลากร จะทำอย่างไรดี</a:t>
            </a:r>
            <a:endParaRPr lang="th-TH" sz="5400" dirty="0">
              <a:latin typeface="Browallia New" pitchFamily="34" charset="-34"/>
              <a:cs typeface="Browallia New" pitchFamily="34" charset="-34"/>
            </a:endParaRPr>
          </a:p>
        </p:txBody>
      </p:sp>
      <p:pic>
        <p:nvPicPr>
          <p:cNvPr id="4" name="Picture 2" descr="SSS diagram"/>
          <p:cNvPicPr>
            <a:picLocks noGrp="1" noChangeAspect="1" noChangeArrowheads="1"/>
          </p:cNvPicPr>
          <p:nvPr>
            <p:ph idx="1"/>
          </p:nvPr>
        </p:nvPicPr>
        <p:blipFill>
          <a:blip r:embed="rId2" cstate="email"/>
          <a:srcRect/>
          <a:stretch>
            <a:fillRect/>
          </a:stretch>
        </p:blipFill>
        <p:spPr bwMode="auto">
          <a:xfrm>
            <a:off x="725770" y="1557338"/>
            <a:ext cx="7714685" cy="4537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dirty="0" smtClean="0">
                <a:latin typeface="Browallia New" pitchFamily="34" charset="-34"/>
                <a:cs typeface="Browallia New" pitchFamily="34" charset="-34"/>
              </a:rPr>
              <a:t>                     Refer</a:t>
            </a:r>
            <a:endParaRPr lang="th-TH" sz="5400" dirty="0">
              <a:latin typeface="Browallia New" pitchFamily="34" charset="-34"/>
              <a:cs typeface="Browallia New" pitchFamily="34" charset="-34"/>
            </a:endParaRPr>
          </a:p>
        </p:txBody>
      </p:sp>
      <p:grpSp>
        <p:nvGrpSpPr>
          <p:cNvPr id="3" name="Group 4"/>
          <p:cNvGrpSpPr>
            <a:grpSpLocks noChangeAspect="1"/>
          </p:cNvGrpSpPr>
          <p:nvPr/>
        </p:nvGrpSpPr>
        <p:grpSpPr bwMode="auto">
          <a:xfrm>
            <a:off x="571472" y="1785926"/>
            <a:ext cx="3381739" cy="1857377"/>
            <a:chOff x="1035" y="1215"/>
            <a:chExt cx="3605" cy="1980"/>
          </a:xfrm>
        </p:grpSpPr>
        <p:sp>
          <p:nvSpPr>
            <p:cNvPr id="173059" name="AutoShape 3"/>
            <p:cNvSpPr>
              <a:spLocks noChangeAspect="1" noChangeArrowheads="1" noTextEdit="1"/>
            </p:cNvSpPr>
            <p:nvPr/>
          </p:nvSpPr>
          <p:spPr bwMode="auto">
            <a:xfrm>
              <a:off x="1035" y="1215"/>
              <a:ext cx="3605" cy="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h-TH"/>
            </a:p>
          </p:txBody>
        </p:sp>
        <p:pic>
          <p:nvPicPr>
            <p:cNvPr id="173061" name="Picture 5"/>
            <p:cNvPicPr>
              <a:picLocks noChangeAspect="1" noChangeArrowheads="1"/>
            </p:cNvPicPr>
            <p:nvPr/>
          </p:nvPicPr>
          <p:blipFill>
            <a:blip r:embed="rId2" cstate="email"/>
            <a:srcRect/>
            <a:stretch>
              <a:fillRect/>
            </a:stretch>
          </p:blipFill>
          <p:spPr bwMode="auto">
            <a:xfrm>
              <a:off x="1035" y="1215"/>
              <a:ext cx="3615" cy="1990"/>
            </a:xfrm>
            <a:prstGeom prst="rect">
              <a:avLst/>
            </a:prstGeom>
            <a:noFill/>
            <a:ln w="9525">
              <a:noFill/>
              <a:miter lim="800000"/>
              <a:headEnd/>
              <a:tailEnd/>
            </a:ln>
          </p:spPr>
        </p:pic>
      </p:grpSp>
      <p:sp>
        <p:nvSpPr>
          <p:cNvPr id="6" name="Rectangle 5"/>
          <p:cNvSpPr/>
          <p:nvPr/>
        </p:nvSpPr>
        <p:spPr>
          <a:xfrm>
            <a:off x="3929058" y="214290"/>
            <a:ext cx="3286212" cy="1200329"/>
          </a:xfrm>
          <a:prstGeom prst="rect">
            <a:avLst/>
          </a:prstGeom>
          <a:noFill/>
          <a:effectLst>
            <a:glow rad="63500">
              <a:schemeClr val="accent4">
                <a:satMod val="175000"/>
                <a:alpha val="40000"/>
              </a:schemeClr>
            </a:glow>
          </a:effectLst>
          <a:scene3d>
            <a:camera prst="orthographicFront"/>
            <a:lightRig rig="soft" dir="tl">
              <a:rot lat="0" lon="0" rev="0"/>
            </a:lightRig>
          </a:scene3d>
          <a:sp3d>
            <a:bevelT w="165100" prst="coolSlant"/>
          </a:sp3d>
        </p:spPr>
        <p:txBody>
          <a:bodyPr wrap="square" lIns="91440" tIns="45720" rIns="91440" bIns="45720">
            <a:spAutoFit/>
            <a:sp3d extrusionH="57150" contourW="25400" prstMaterial="matte">
              <a:bevelT w="25400" h="55880" prst="coolSlant"/>
              <a:contourClr>
                <a:schemeClr val="accent2">
                  <a:tint val="20000"/>
                </a:schemeClr>
              </a:contourClr>
            </a:sp3d>
          </a:bodyPr>
          <a:lstStyle/>
          <a:p>
            <a:pPr algn="ctr"/>
            <a:r>
              <a:rPr lang="th-TH" sz="7200" b="1" cap="none" spc="50" dirty="0" smtClean="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rowallia New" pitchFamily="34" charset="-34"/>
                <a:cs typeface="Browallia New" pitchFamily="34" charset="-34"/>
              </a:rPr>
              <a:t>ส่งต่อ</a:t>
            </a:r>
            <a:endParaRPr lang="en-US" sz="7200" b="1" cap="none"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rowallia New" pitchFamily="34" charset="-34"/>
              <a:cs typeface="Browallia New" pitchFamily="34" charset="-34"/>
            </a:endParaRPr>
          </a:p>
        </p:txBody>
      </p:sp>
      <p:pic>
        <p:nvPicPr>
          <p:cNvPr id="7" name="Picture 6" descr="SQC logo.jpg"/>
          <p:cNvPicPr>
            <a:picLocks noChangeAspect="1"/>
          </p:cNvPicPr>
          <p:nvPr/>
        </p:nvPicPr>
        <p:blipFill>
          <a:blip r:embed="rId3" cstate="email"/>
          <a:stretch>
            <a:fillRect/>
          </a:stretch>
        </p:blipFill>
        <p:spPr>
          <a:xfrm>
            <a:off x="3000364" y="4071942"/>
            <a:ext cx="4310286" cy="1933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Pharm network.gif"/>
          <p:cNvPicPr>
            <a:picLocks noChangeAspect="1"/>
          </p:cNvPicPr>
          <p:nvPr/>
        </p:nvPicPr>
        <p:blipFill>
          <a:blip r:embed="rId4" cstate="email"/>
          <a:stretch>
            <a:fillRect/>
          </a:stretch>
        </p:blipFill>
        <p:spPr>
          <a:xfrm>
            <a:off x="5715008" y="1500174"/>
            <a:ext cx="2286016" cy="23774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a:t>
            </a:r>
            <a:endParaRPr lang="th-TH" dirty="0"/>
          </a:p>
        </p:txBody>
      </p:sp>
      <p:sp>
        <p:nvSpPr>
          <p:cNvPr id="3" name="Content Placeholder 2"/>
          <p:cNvSpPr>
            <a:spLocks noGrp="1"/>
          </p:cNvSpPr>
          <p:nvPr>
            <p:ph idx="1"/>
          </p:nvPr>
        </p:nvSpPr>
        <p:spPr>
          <a:xfrm>
            <a:off x="428596" y="1428736"/>
            <a:ext cx="8229600" cy="4537075"/>
          </a:xfrm>
        </p:spPr>
        <p:txBody>
          <a:bodyPr/>
          <a:lstStyle/>
          <a:p>
            <a:r>
              <a:rPr lang="th-TH" sz="3600" dirty="0" smtClean="0">
                <a:latin typeface="Browallia New" pitchFamily="34" charset="-34"/>
                <a:cs typeface="Browallia New" pitchFamily="34" charset="-34"/>
              </a:rPr>
              <a:t>บุหรี่มีผลกระทบต่อหัวใจและหลอดเลือดโดยตรง ทั้งทางตรงและทางอ้อม</a:t>
            </a:r>
          </a:p>
          <a:p>
            <a:r>
              <a:rPr lang="th-TH" sz="3600" dirty="0" smtClean="0">
                <a:latin typeface="Browallia New" pitchFamily="34" charset="-34"/>
                <a:cs typeface="Browallia New" pitchFamily="34" charset="-34"/>
              </a:rPr>
              <a:t>ไม่ว่าจะเป็นการสูบบุหรี่โดยตรง หรือควันบุหรี่มือสอง ล้วนมีผลต่อการเกิดโรคหัวใจและหลอดเลือดทั้งสิ้น</a:t>
            </a:r>
          </a:p>
          <a:p>
            <a:r>
              <a:rPr lang="th-TH" sz="3600" dirty="0" smtClean="0">
                <a:latin typeface="Browallia New" pitchFamily="34" charset="-34"/>
                <a:cs typeface="Browallia New" pitchFamily="34" charset="-34"/>
              </a:rPr>
              <a:t>การเลิกบุหรี่เป็นหนทางเดียวที่จะลดความเสี่ยงเหล่านี้ได้</a:t>
            </a:r>
          </a:p>
          <a:p>
            <a:r>
              <a:rPr lang="th-TH" sz="3600" dirty="0" smtClean="0">
                <a:latin typeface="Browallia New" pitchFamily="34" charset="-34"/>
                <a:cs typeface="Browallia New" pitchFamily="34" charset="-34"/>
              </a:rPr>
              <a:t>หากรักษ์หัวใจจริง ต้องไม่สูบบุหรี่และไม่รับควันมือสอง</a:t>
            </a:r>
          </a:p>
          <a:p>
            <a:r>
              <a:rPr lang="th-TH" sz="3600" dirty="0" smtClean="0">
                <a:latin typeface="Browallia New" pitchFamily="34" charset="-34"/>
                <a:cs typeface="Browallia New" pitchFamily="34" charset="-34"/>
              </a:rPr>
              <a:t>สถานที่ทำงานทุกแห่งควรปลอดบุหรี่</a:t>
            </a:r>
          </a:p>
          <a:p>
            <a:endParaRPr lang="th-TH" sz="3600" dirty="0">
              <a:latin typeface="Browallia New" pitchFamily="34" charset="-34"/>
              <a:cs typeface="Browallia New" pitchFamily="34" charset="-34"/>
            </a:endParaRPr>
          </a:p>
        </p:txBody>
      </p:sp>
      <p:pic>
        <p:nvPicPr>
          <p:cNvPr id="452610" name="Picture 2" descr="http://atlanticmobileimaging.com/ecg_animation.gif"/>
          <p:cNvPicPr>
            <a:picLocks noChangeAspect="1" noChangeArrowheads="1" noCrop="1"/>
          </p:cNvPicPr>
          <p:nvPr/>
        </p:nvPicPr>
        <p:blipFill>
          <a:blip r:embed="rId2" cstate="email"/>
          <a:srcRect/>
          <a:stretch>
            <a:fillRect/>
          </a:stretch>
        </p:blipFill>
        <p:spPr bwMode="auto">
          <a:xfrm>
            <a:off x="190500" y="-1181100"/>
            <a:ext cx="5715000" cy="695325"/>
          </a:xfrm>
          <a:prstGeom prst="rect">
            <a:avLst/>
          </a:prstGeom>
          <a:noFill/>
        </p:spPr>
      </p:pic>
      <p:pic>
        <p:nvPicPr>
          <p:cNvPr id="452612" name="Picture 4" descr="http://atlanticmobileimaging.com/ecg_animation.gif"/>
          <p:cNvPicPr>
            <a:picLocks noChangeAspect="1" noChangeArrowheads="1" noCrop="1"/>
          </p:cNvPicPr>
          <p:nvPr/>
        </p:nvPicPr>
        <p:blipFill>
          <a:blip r:embed="rId2" cstate="email"/>
          <a:srcRect/>
          <a:stretch>
            <a:fillRect/>
          </a:stretch>
        </p:blipFill>
        <p:spPr bwMode="auto">
          <a:xfrm>
            <a:off x="190500" y="-1181100"/>
            <a:ext cx="5715000" cy="695325"/>
          </a:xfrm>
          <a:prstGeom prst="rect">
            <a:avLst/>
          </a:prstGeom>
          <a:noFill/>
        </p:spPr>
      </p:pic>
      <p:pic>
        <p:nvPicPr>
          <p:cNvPr id="452614" name="Picture 6" descr="http://atlanticmobileimaging.com/ecg_animation.gif"/>
          <p:cNvPicPr>
            <a:picLocks noChangeAspect="1" noChangeArrowheads="1" noCrop="1"/>
          </p:cNvPicPr>
          <p:nvPr/>
        </p:nvPicPr>
        <p:blipFill>
          <a:blip r:embed="rId2" cstate="email"/>
          <a:srcRect/>
          <a:stretch>
            <a:fillRect/>
          </a:stretch>
        </p:blipFill>
        <p:spPr bwMode="auto">
          <a:xfrm>
            <a:off x="1928794" y="5857892"/>
            <a:ext cx="5715000" cy="695325"/>
          </a:xfrm>
          <a:prstGeom prst="rect">
            <a:avLst/>
          </a:prstGeom>
          <a:noFill/>
        </p:spPr>
      </p:pic>
      <p:pic>
        <p:nvPicPr>
          <p:cNvPr id="8" name="Picture 7" descr="balloon-experiment.gif"/>
          <p:cNvPicPr>
            <a:picLocks noChangeAspect="1"/>
          </p:cNvPicPr>
          <p:nvPr/>
        </p:nvPicPr>
        <p:blipFill>
          <a:blip r:embed="rId3" cstate="email"/>
          <a:stretch>
            <a:fillRect/>
          </a:stretch>
        </p:blipFill>
        <p:spPr>
          <a:xfrm>
            <a:off x="7691200" y="285728"/>
            <a:ext cx="1452800" cy="150017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old girl"/>
          <p:cNvPicPr>
            <a:picLocks noGrp="1" noChangeAspect="1" noChangeArrowheads="1"/>
          </p:cNvPicPr>
          <p:nvPr>
            <p:ph/>
          </p:nvPr>
        </p:nvPicPr>
        <p:blipFill>
          <a:blip r:embed="rId2" cstate="email"/>
          <a:srcRect/>
          <a:stretch>
            <a:fillRect/>
          </a:stretch>
        </p:blipFill>
        <p:spPr>
          <a:xfrm>
            <a:off x="2555875" y="476250"/>
            <a:ext cx="4132263" cy="5976938"/>
          </a:xfrm>
          <a:noFill/>
        </p:spPr>
      </p:pic>
      <p:sp>
        <p:nvSpPr>
          <p:cNvPr id="1572867" name="AutoShape 3"/>
          <p:cNvSpPr>
            <a:spLocks noChangeArrowheads="1"/>
          </p:cNvSpPr>
          <p:nvPr/>
        </p:nvSpPr>
        <p:spPr bwMode="auto">
          <a:xfrm>
            <a:off x="5435600" y="1844675"/>
            <a:ext cx="3455988" cy="865188"/>
          </a:xfrm>
          <a:prstGeom prst="wedgeRectCallout">
            <a:avLst>
              <a:gd name="adj1" fmla="val -81375"/>
              <a:gd name="adj2" fmla="val -14403"/>
            </a:avLst>
          </a:prstGeom>
          <a:solidFill>
            <a:srgbClr val="FFFF99"/>
          </a:solidFill>
          <a:ln w="9525">
            <a:solidFill>
              <a:schemeClr val="tx1"/>
            </a:solidFill>
            <a:miter lim="800000"/>
            <a:headEnd/>
            <a:tailEnd/>
          </a:ln>
          <a:effectLst/>
        </p:spPr>
        <p:txBody>
          <a:bodyPr/>
          <a:lstStyle/>
          <a:p>
            <a:pPr algn="ctr">
              <a:defRPr/>
            </a:pPr>
            <a:r>
              <a:rPr lang="th-TH" sz="6000" b="1" dirty="0">
                <a:effectLst>
                  <a:outerShdw blurRad="38100" dist="38100" dir="2700000" algn="tl">
                    <a:srgbClr val="FFFFFF"/>
                  </a:outerShdw>
                </a:effectLst>
                <a:latin typeface="Browallia New" pitchFamily="34" charset="-34"/>
                <a:cs typeface="Browallia New" pitchFamily="34" charset="-34"/>
              </a:rPr>
              <a:t>ขอบคุณครับ</a:t>
            </a:r>
          </a:p>
        </p:txBody>
      </p:sp>
      <p:pic>
        <p:nvPicPr>
          <p:cNvPr id="31748" name="Picture 4" descr="Smoking in cars"/>
          <p:cNvPicPr>
            <a:picLocks noChangeAspect="1" noChangeArrowheads="1"/>
          </p:cNvPicPr>
          <p:nvPr/>
        </p:nvPicPr>
        <p:blipFill>
          <a:blip r:embed="rId3" cstate="email"/>
          <a:srcRect/>
          <a:stretch>
            <a:fillRect/>
          </a:stretch>
        </p:blipFill>
        <p:spPr bwMode="auto">
          <a:xfrm rot="-173312">
            <a:off x="4860925" y="835025"/>
            <a:ext cx="506413"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arsai.jpg"/>
          <p:cNvPicPr>
            <a:picLocks noGrp="1" noChangeAspect="1"/>
          </p:cNvPicPr>
          <p:nvPr>
            <p:ph idx="1"/>
          </p:nvPr>
        </p:nvPicPr>
        <p:blipFill>
          <a:blip r:embed="rId2" cstate="email"/>
          <a:stretch>
            <a:fillRect/>
          </a:stretch>
        </p:blipFill>
        <p:spPr>
          <a:xfrm>
            <a:off x="1857356" y="1500174"/>
            <a:ext cx="5429288" cy="4071966"/>
          </a:xfrm>
          <a:prstGeom prst="rect">
            <a:avLst/>
          </a:prstGeom>
          <a:ln>
            <a:noFill/>
          </a:ln>
          <a:effectLst>
            <a:softEdge rad="112500"/>
          </a:effectLst>
        </p:spPr>
      </p:pic>
      <p:sp>
        <p:nvSpPr>
          <p:cNvPr id="2" name="Title 1"/>
          <p:cNvSpPr>
            <a:spLocks noGrp="1"/>
          </p:cNvSpPr>
          <p:nvPr>
            <p:ph type="title"/>
          </p:nvPr>
        </p:nvSpPr>
        <p:spPr/>
        <p:txBody>
          <a:bodyPr/>
          <a:lstStyle/>
          <a:p>
            <a:r>
              <a:rPr lang="th-TH" sz="4800" dirty="0" smtClean="0">
                <a:latin typeface="Browallia New" pitchFamily="34" charset="-34"/>
                <a:cs typeface="Browallia New" pitchFamily="34" charset="-34"/>
              </a:rPr>
              <a:t>โรคหัวใจ...อยู่ใกล้คนไทยมากขึ้นเรื่อยๆ</a:t>
            </a:r>
            <a:endParaRPr lang="th-TH" sz="4800" dirty="0"/>
          </a:p>
        </p:txBody>
      </p:sp>
      <p:sp>
        <p:nvSpPr>
          <p:cNvPr id="5" name="Cloud 4"/>
          <p:cNvSpPr/>
          <p:nvPr/>
        </p:nvSpPr>
        <p:spPr>
          <a:xfrm>
            <a:off x="357158" y="3857628"/>
            <a:ext cx="6357982" cy="2714644"/>
          </a:xfrm>
          <a:prstGeom prst="cloud">
            <a:avLst/>
          </a:prstGeom>
          <a:solidFill>
            <a:srgbClr val="CC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คนไทยตายจากหัวใจขาดเลือด เพิ่มขึ้นเรื่อยๆ</a:t>
            </a:r>
          </a:p>
          <a:p>
            <a:pPr>
              <a:buFont typeface="Arial" pitchFamily="34" charset="0"/>
              <a:buChar char="•"/>
            </a:pP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 ปี </a:t>
            </a:r>
            <a:r>
              <a:rPr lang="en-US"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2542 =7.9 </a:t>
            </a: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ต่อแสนราย </a:t>
            </a:r>
            <a:endParaRPr lang="en-US"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a:p>
            <a:pPr>
              <a:buFont typeface="Arial" pitchFamily="34" charset="0"/>
              <a:buChar char="•"/>
            </a:pPr>
            <a:r>
              <a:rPr lang="en-US"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 </a:t>
            </a: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ปี </a:t>
            </a:r>
            <a:r>
              <a:rPr lang="en-US"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sym typeface="Wingdings" pitchFamily="2" charset="2"/>
              </a:rPr>
              <a:t>2551 = 21.2</a:t>
            </a: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 ต่อแสนราย </a:t>
            </a:r>
            <a:endParaRPr lang="th-TH" sz="32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7" name="Cloud 6"/>
          <p:cNvSpPr/>
          <p:nvPr/>
        </p:nvSpPr>
        <p:spPr>
          <a:xfrm>
            <a:off x="4429092" y="1500174"/>
            <a:ext cx="4714908" cy="2214578"/>
          </a:xfrm>
          <a:prstGeom prst="cloud">
            <a:avLst/>
          </a:prstGeom>
          <a:solidFill>
            <a:srgbClr val="FF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ทุกชั่วโมง คนไทยตายจากโรคนี้ 4 คนหรือวันละ 96 คน และมีแนวโน้มเพิ่มขึ้น </a:t>
            </a:r>
            <a:endParaRPr lang="th-TH" sz="32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60350"/>
            <a:ext cx="8501121" cy="1081088"/>
          </a:xfrm>
        </p:spPr>
        <p:txBody>
          <a:bodyPr/>
          <a:lstStyle/>
          <a:p>
            <a:r>
              <a:rPr lang="th-TH" sz="5400" dirty="0" smtClean="0">
                <a:latin typeface="Browallia New" pitchFamily="34" charset="-34"/>
                <a:cs typeface="Browallia New" pitchFamily="34" charset="-34"/>
              </a:rPr>
              <a:t>สาเหตุของโรคหัวใจ</a:t>
            </a:r>
            <a:endParaRPr lang="th-TH" sz="5400" dirty="0">
              <a:latin typeface="Browallia New" pitchFamily="34" charset="-34"/>
              <a:cs typeface="Browallia New" pitchFamily="34" charset="-34"/>
            </a:endParaRPr>
          </a:p>
        </p:txBody>
      </p:sp>
      <p:pic>
        <p:nvPicPr>
          <p:cNvPr id="137220" name="Picture 4" descr="http://2.bp.blogspot.com/_IZHPcz6VPAE/Su1cYifw_fI/AAAAAAAAAA8/xCc5yhSU5mU/s320/broken+heart.jpg"/>
          <p:cNvPicPr>
            <a:picLocks noGrp="1" noChangeAspect="1" noChangeArrowheads="1"/>
          </p:cNvPicPr>
          <p:nvPr>
            <p:ph idx="1"/>
          </p:nvPr>
        </p:nvPicPr>
        <p:blipFill>
          <a:blip r:embed="rId2" cstate="email"/>
          <a:srcRect/>
          <a:stretch>
            <a:fillRect/>
          </a:stretch>
        </p:blipFill>
        <p:spPr bwMode="auto">
          <a:xfrm>
            <a:off x="3000364" y="1857364"/>
            <a:ext cx="3500462" cy="3570471"/>
          </a:xfrm>
          <a:prstGeom prst="rect">
            <a:avLst/>
          </a:prstGeom>
          <a:ln>
            <a:noFill/>
          </a:ln>
          <a:effectLst>
            <a:softEdge rad="112500"/>
          </a:effectLst>
        </p:spPr>
      </p:pic>
      <p:sp>
        <p:nvSpPr>
          <p:cNvPr id="7" name="Line Callout 1 6"/>
          <p:cNvSpPr/>
          <p:nvPr/>
        </p:nvSpPr>
        <p:spPr>
          <a:xfrm>
            <a:off x="5929322" y="1714488"/>
            <a:ext cx="2786082" cy="1143008"/>
          </a:xfrm>
          <a:prstGeom prst="borderCallout1">
            <a:avLst/>
          </a:prstGeom>
          <a:solidFill>
            <a:srgbClr val="FFFF00"/>
          </a:solidFill>
          <a:effectLst>
            <a:glow rad="101600">
              <a:schemeClr val="accent4">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66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เบาหวาน</a:t>
            </a:r>
            <a:endParaRPr lang="th-TH" sz="66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8" name="Line Callout 1 7"/>
          <p:cNvSpPr/>
          <p:nvPr/>
        </p:nvSpPr>
        <p:spPr>
          <a:xfrm>
            <a:off x="5429256" y="4643446"/>
            <a:ext cx="3357554" cy="1000132"/>
          </a:xfrm>
          <a:prstGeom prst="borderCallout1">
            <a:avLst>
              <a:gd name="adj1" fmla="val 18750"/>
              <a:gd name="adj2" fmla="val -8333"/>
              <a:gd name="adj3" fmla="val -76319"/>
              <a:gd name="adj4" fmla="val 1329"/>
            </a:avLst>
          </a:prstGeom>
          <a:solidFill>
            <a:srgbClr val="CCFF66"/>
          </a:solidFill>
          <a:effectLst>
            <a:glow rad="101600">
              <a:schemeClr val="accent4">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8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ความดันโลหิตสูง</a:t>
            </a:r>
            <a:endParaRPr lang="th-TH" sz="48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9" name="Line Callout 1 8"/>
          <p:cNvSpPr/>
          <p:nvPr/>
        </p:nvSpPr>
        <p:spPr>
          <a:xfrm>
            <a:off x="357158" y="1643050"/>
            <a:ext cx="2857520" cy="1000132"/>
          </a:xfrm>
          <a:prstGeom prst="borderCallout1">
            <a:avLst>
              <a:gd name="adj1" fmla="val 47901"/>
              <a:gd name="adj2" fmla="val 103366"/>
              <a:gd name="adj3" fmla="val 178090"/>
              <a:gd name="adj4" fmla="val 114222"/>
            </a:avLst>
          </a:prstGeom>
          <a:solidFill>
            <a:srgbClr val="FFCC66"/>
          </a:solidFill>
          <a:effectLst>
            <a:glow rad="101600">
              <a:schemeClr val="accent4">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60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สูบบุหรี่</a:t>
            </a:r>
            <a:endParaRPr lang="th-TH" sz="60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10" name="Line Callout 1 9"/>
          <p:cNvSpPr/>
          <p:nvPr/>
        </p:nvSpPr>
        <p:spPr>
          <a:xfrm>
            <a:off x="928662" y="5214950"/>
            <a:ext cx="2857520" cy="1000132"/>
          </a:xfrm>
          <a:prstGeom prst="borderCallout1">
            <a:avLst>
              <a:gd name="adj1" fmla="val -6426"/>
              <a:gd name="adj2" fmla="val 56062"/>
              <a:gd name="adj3" fmla="val -93544"/>
              <a:gd name="adj4" fmla="val 98917"/>
            </a:avLst>
          </a:prstGeom>
          <a:solidFill>
            <a:srgbClr val="9933FF"/>
          </a:solidFill>
          <a:effectLst>
            <a:glow rad="101600">
              <a:schemeClr val="accent4">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6000" b="1"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อ้วนลงพุง</a:t>
            </a:r>
            <a:endParaRPr lang="th-TH" sz="6000" b="1" dirty="0">
              <a:solidFill>
                <a:schemeClr val="bg1"/>
              </a:solidFill>
              <a:effectLst>
                <a:outerShdw blurRad="38100" dist="38100" dir="2700000" algn="tl">
                  <a:srgbClr val="000000">
                    <a:alpha val="43137"/>
                  </a:srgbClr>
                </a:outerShdw>
              </a:effectLst>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6000" dirty="0" smtClean="0">
                <a:latin typeface="Browallia New" pitchFamily="34" charset="-34"/>
                <a:cs typeface="Browallia New" pitchFamily="34" charset="-34"/>
              </a:rPr>
              <a:t>บุหรี่</a:t>
            </a:r>
            <a:endParaRPr lang="th-TH" sz="6000" dirty="0">
              <a:latin typeface="Browallia New" pitchFamily="34" charset="-34"/>
              <a:cs typeface="Browallia New" pitchFamily="34" charset="-34"/>
            </a:endParaRPr>
          </a:p>
        </p:txBody>
      </p:sp>
      <p:pic>
        <p:nvPicPr>
          <p:cNvPr id="4" name="Content Placeholder 3" descr="Smoking heart.jpg"/>
          <p:cNvPicPr>
            <a:picLocks noGrp="1" noChangeAspect="1"/>
          </p:cNvPicPr>
          <p:nvPr>
            <p:ph idx="1"/>
          </p:nvPr>
        </p:nvPicPr>
        <p:blipFill>
          <a:blip r:embed="rId2" cstate="email"/>
          <a:stretch>
            <a:fillRect/>
          </a:stretch>
        </p:blipFill>
        <p:spPr>
          <a:xfrm>
            <a:off x="1285852" y="1571612"/>
            <a:ext cx="6521463" cy="4537075"/>
          </a:xfrm>
          <a:prstGeom prst="rect">
            <a:avLst/>
          </a:prstGeom>
          <a:ln>
            <a:noFill/>
          </a:ln>
          <a:effectLst>
            <a:softEdge rad="112500"/>
          </a:effectLst>
        </p:spPr>
      </p:pic>
      <p:sp>
        <p:nvSpPr>
          <p:cNvPr id="5" name="Rectangle 4"/>
          <p:cNvSpPr/>
          <p:nvPr/>
        </p:nvSpPr>
        <p:spPr>
          <a:xfrm>
            <a:off x="1214414" y="4143380"/>
            <a:ext cx="660789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h-TH" sz="9600" b="1" spc="50" dirty="0" smtClean="0">
                <a:ln w="11430"/>
                <a:solidFill>
                  <a:srgbClr val="FF0000"/>
                </a:solidFill>
                <a:effectLst>
                  <a:outerShdw blurRad="76200" dist="50800" dir="5400000" algn="tl" rotWithShape="0">
                    <a:srgbClr val="000000">
                      <a:alpha val="65000"/>
                    </a:srgbClr>
                  </a:outerShdw>
                </a:effectLst>
                <a:latin typeface="Browallia New" pitchFamily="34" charset="-34"/>
                <a:cs typeface="Browallia New" pitchFamily="34" charset="-34"/>
              </a:rPr>
              <a:t>ตีบ ตัน แตก ตาย</a:t>
            </a:r>
            <a:endParaRPr lang="en-US" sz="9600" b="1" cap="none" spc="50" dirty="0">
              <a:ln w="11430"/>
              <a:solidFill>
                <a:srgbClr val="FF0000"/>
              </a:solidFill>
              <a:effectLst>
                <a:outerShdw blurRad="76200" dist="50800" dir="5400000" algn="tl" rotWithShape="0">
                  <a:srgbClr val="000000">
                    <a:alpha val="65000"/>
                  </a:srgbClr>
                </a:outerShdw>
              </a:effectLst>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260350"/>
            <a:ext cx="8389967" cy="1081088"/>
          </a:xfrm>
        </p:spPr>
        <p:txBody>
          <a:bodyPr/>
          <a:lstStyle/>
          <a:p>
            <a:r>
              <a:rPr lang="th-TH" sz="4800" dirty="0" smtClean="0">
                <a:latin typeface="Browallia New" pitchFamily="34" charset="-34"/>
                <a:cs typeface="Browallia New" pitchFamily="34" charset="-34"/>
              </a:rPr>
              <a:t>บุหรี่...เพิ่มความเสี่ยงต่อโรคหลอดเลือดหัวใจ</a:t>
            </a:r>
            <a:endParaRPr lang="th-TH" sz="4800" dirty="0">
              <a:latin typeface="Browallia New" pitchFamily="34" charset="-34"/>
              <a:cs typeface="Browallia New" pitchFamily="34" charset="-34"/>
            </a:endParaRPr>
          </a:p>
        </p:txBody>
      </p:sp>
      <p:grpSp>
        <p:nvGrpSpPr>
          <p:cNvPr id="4" name="Group 101"/>
          <p:cNvGrpSpPr>
            <a:grpSpLocks/>
          </p:cNvGrpSpPr>
          <p:nvPr/>
        </p:nvGrpSpPr>
        <p:grpSpPr bwMode="auto">
          <a:xfrm>
            <a:off x="117656" y="1575080"/>
            <a:ext cx="8669186" cy="4282812"/>
            <a:chOff x="170" y="1274"/>
            <a:chExt cx="5114" cy="2470"/>
          </a:xfrm>
        </p:grpSpPr>
        <p:sp>
          <p:nvSpPr>
            <p:cNvPr id="5" name="Text Box 6"/>
            <p:cNvSpPr txBox="1">
              <a:spLocks noChangeArrowheads="1"/>
            </p:cNvSpPr>
            <p:nvPr/>
          </p:nvSpPr>
          <p:spPr bwMode="auto">
            <a:xfrm rot="16200000">
              <a:off x="-443" y="2134"/>
              <a:ext cx="1571" cy="345"/>
            </a:xfrm>
            <a:prstGeom prst="rect">
              <a:avLst/>
            </a:prstGeom>
            <a:noFill/>
            <a:ln w="28575" algn="ctr">
              <a:noFill/>
              <a:miter lim="800000"/>
              <a:headEnd/>
              <a:tailEnd/>
            </a:ln>
            <a:effectLst/>
          </p:spPr>
          <p:txBody>
            <a:bodyPr wrap="none" anchor="b">
              <a:spAutoFit/>
            </a:bodyPr>
            <a:lstStyle/>
            <a:p>
              <a:pPr algn="ctr"/>
              <a:r>
                <a:rPr lang="th-TH" sz="3200" b="1" dirty="0" smtClean="0">
                  <a:effectLst>
                    <a:outerShdw blurRad="38100" dist="38100" dir="2700000" algn="tl">
                      <a:srgbClr val="000000">
                        <a:alpha val="43137"/>
                      </a:srgbClr>
                    </a:outerShdw>
                  </a:effectLst>
                  <a:latin typeface="Browallia New" pitchFamily="34" charset="-34"/>
                  <a:cs typeface="Browallia New" pitchFamily="34" charset="-34"/>
                </a:rPr>
                <a:t>ความเสี่ยง </a:t>
              </a:r>
              <a:r>
                <a:rPr lang="en-US" sz="3200" b="1" dirty="0" smtClean="0">
                  <a:effectLst>
                    <a:outerShdw blurRad="38100" dist="38100" dir="2700000" algn="tl">
                      <a:srgbClr val="000000">
                        <a:alpha val="43137"/>
                      </a:srgbClr>
                    </a:outerShdw>
                  </a:effectLst>
                  <a:latin typeface="Browallia New" pitchFamily="34" charset="-34"/>
                  <a:cs typeface="Browallia New" pitchFamily="34" charset="-34"/>
                </a:rPr>
                <a:t>(95% </a:t>
              </a:r>
              <a:r>
                <a:rPr lang="en-US" sz="3200" b="1" dirty="0">
                  <a:effectLst>
                    <a:outerShdw blurRad="38100" dist="38100" dir="2700000" algn="tl">
                      <a:srgbClr val="000000">
                        <a:alpha val="43137"/>
                      </a:srgbClr>
                    </a:outerShdw>
                  </a:effectLst>
                  <a:latin typeface="Browallia New" pitchFamily="34" charset="-34"/>
                  <a:cs typeface="Browallia New" pitchFamily="34" charset="-34"/>
                </a:rPr>
                <a:t>CI)</a:t>
              </a:r>
              <a:r>
                <a:rPr lang="en-US" sz="3200" b="1" baseline="30000" dirty="0">
                  <a:effectLst>
                    <a:outerShdw blurRad="38100" dist="38100" dir="2700000" algn="tl">
                      <a:srgbClr val="000000">
                        <a:alpha val="43137"/>
                      </a:srgbClr>
                    </a:outerShdw>
                  </a:effectLst>
                  <a:latin typeface="Browallia New" pitchFamily="34" charset="-34"/>
                  <a:cs typeface="Browallia New" pitchFamily="34" charset="-34"/>
                </a:rPr>
                <a:t>a</a:t>
              </a:r>
            </a:p>
          </p:txBody>
        </p:sp>
        <p:grpSp>
          <p:nvGrpSpPr>
            <p:cNvPr id="6" name="Group 7"/>
            <p:cNvGrpSpPr>
              <a:grpSpLocks/>
            </p:cNvGrpSpPr>
            <p:nvPr/>
          </p:nvGrpSpPr>
          <p:grpSpPr bwMode="auto">
            <a:xfrm>
              <a:off x="455" y="1274"/>
              <a:ext cx="248" cy="2095"/>
              <a:chOff x="485" y="1047"/>
              <a:chExt cx="248" cy="2397"/>
            </a:xfrm>
          </p:grpSpPr>
          <p:sp>
            <p:nvSpPr>
              <p:cNvPr id="84" name="Text Box 8"/>
              <p:cNvSpPr txBox="1">
                <a:spLocks noChangeArrowheads="1"/>
              </p:cNvSpPr>
              <p:nvPr/>
            </p:nvSpPr>
            <p:spPr bwMode="auto">
              <a:xfrm>
                <a:off x="485" y="1047"/>
                <a:ext cx="248"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10</a:t>
                </a:r>
              </a:p>
            </p:txBody>
          </p:sp>
          <p:sp>
            <p:nvSpPr>
              <p:cNvPr id="85" name="Text Box 9"/>
              <p:cNvSpPr txBox="1">
                <a:spLocks noChangeArrowheads="1"/>
              </p:cNvSpPr>
              <p:nvPr/>
            </p:nvSpPr>
            <p:spPr bwMode="auto">
              <a:xfrm>
                <a:off x="551" y="1260"/>
                <a:ext cx="182" cy="265"/>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9</a:t>
                </a:r>
              </a:p>
            </p:txBody>
          </p:sp>
          <p:sp>
            <p:nvSpPr>
              <p:cNvPr id="86" name="Text Box 10"/>
              <p:cNvSpPr txBox="1">
                <a:spLocks noChangeArrowheads="1"/>
              </p:cNvSpPr>
              <p:nvPr/>
            </p:nvSpPr>
            <p:spPr bwMode="auto">
              <a:xfrm>
                <a:off x="551" y="1472"/>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8</a:t>
                </a:r>
              </a:p>
            </p:txBody>
          </p:sp>
          <p:sp>
            <p:nvSpPr>
              <p:cNvPr id="87" name="Text Box 11"/>
              <p:cNvSpPr txBox="1">
                <a:spLocks noChangeArrowheads="1"/>
              </p:cNvSpPr>
              <p:nvPr/>
            </p:nvSpPr>
            <p:spPr bwMode="auto">
              <a:xfrm>
                <a:off x="551" y="1686"/>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7</a:t>
                </a:r>
              </a:p>
            </p:txBody>
          </p:sp>
          <p:sp>
            <p:nvSpPr>
              <p:cNvPr id="88" name="Text Box 12"/>
              <p:cNvSpPr txBox="1">
                <a:spLocks noChangeArrowheads="1"/>
              </p:cNvSpPr>
              <p:nvPr/>
            </p:nvSpPr>
            <p:spPr bwMode="auto">
              <a:xfrm>
                <a:off x="551" y="1901"/>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6</a:t>
                </a:r>
              </a:p>
            </p:txBody>
          </p:sp>
          <p:sp>
            <p:nvSpPr>
              <p:cNvPr id="89" name="Text Box 13"/>
              <p:cNvSpPr txBox="1">
                <a:spLocks noChangeArrowheads="1"/>
              </p:cNvSpPr>
              <p:nvPr/>
            </p:nvSpPr>
            <p:spPr bwMode="auto">
              <a:xfrm>
                <a:off x="551" y="2113"/>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5</a:t>
                </a:r>
              </a:p>
            </p:txBody>
          </p:sp>
          <p:sp>
            <p:nvSpPr>
              <p:cNvPr id="90" name="Text Box 14"/>
              <p:cNvSpPr txBox="1">
                <a:spLocks noChangeArrowheads="1"/>
              </p:cNvSpPr>
              <p:nvPr/>
            </p:nvSpPr>
            <p:spPr bwMode="auto">
              <a:xfrm>
                <a:off x="551" y="2327"/>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4</a:t>
                </a:r>
              </a:p>
            </p:txBody>
          </p:sp>
          <p:sp>
            <p:nvSpPr>
              <p:cNvPr id="91" name="Text Box 15"/>
              <p:cNvSpPr txBox="1">
                <a:spLocks noChangeArrowheads="1"/>
              </p:cNvSpPr>
              <p:nvPr/>
            </p:nvSpPr>
            <p:spPr bwMode="auto">
              <a:xfrm>
                <a:off x="551" y="2540"/>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3</a:t>
                </a:r>
              </a:p>
            </p:txBody>
          </p:sp>
          <p:sp>
            <p:nvSpPr>
              <p:cNvPr id="92" name="Text Box 16"/>
              <p:cNvSpPr txBox="1">
                <a:spLocks noChangeArrowheads="1"/>
              </p:cNvSpPr>
              <p:nvPr/>
            </p:nvSpPr>
            <p:spPr bwMode="auto">
              <a:xfrm>
                <a:off x="551" y="2752"/>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2</a:t>
                </a:r>
              </a:p>
            </p:txBody>
          </p:sp>
          <p:sp>
            <p:nvSpPr>
              <p:cNvPr id="93" name="Text Box 17"/>
              <p:cNvSpPr txBox="1">
                <a:spLocks noChangeArrowheads="1"/>
              </p:cNvSpPr>
              <p:nvPr/>
            </p:nvSpPr>
            <p:spPr bwMode="auto">
              <a:xfrm>
                <a:off x="551" y="2966"/>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1</a:t>
                </a:r>
              </a:p>
            </p:txBody>
          </p:sp>
          <p:sp>
            <p:nvSpPr>
              <p:cNvPr id="94" name="Text Box 18"/>
              <p:cNvSpPr txBox="1">
                <a:spLocks noChangeArrowheads="1"/>
              </p:cNvSpPr>
              <p:nvPr/>
            </p:nvSpPr>
            <p:spPr bwMode="auto">
              <a:xfrm>
                <a:off x="551" y="3180"/>
                <a:ext cx="182" cy="264"/>
              </a:xfrm>
              <a:prstGeom prst="rect">
                <a:avLst/>
              </a:prstGeom>
              <a:noFill/>
              <a:ln w="28575" algn="ctr">
                <a:noFill/>
                <a:miter lim="800000"/>
                <a:headEnd/>
                <a:tailEnd/>
              </a:ln>
              <a:effectLst/>
            </p:spPr>
            <p:txBody>
              <a:bodyPr wrap="none" anchor="ctr">
                <a:spAutoFit/>
              </a:bodyPr>
              <a:lstStyle/>
              <a:p>
                <a:pPr algn="r"/>
                <a:r>
                  <a:rPr lang="en-US" sz="1800">
                    <a:effectLst>
                      <a:outerShdw blurRad="38100" dist="38100" dir="2700000" algn="tl">
                        <a:srgbClr val="000000"/>
                      </a:outerShdw>
                    </a:effectLst>
                    <a:latin typeface="Arial Narrow" pitchFamily="34" charset="0"/>
                  </a:rPr>
                  <a:t>0</a:t>
                </a:r>
              </a:p>
            </p:txBody>
          </p:sp>
        </p:grpSp>
        <p:sp>
          <p:nvSpPr>
            <p:cNvPr id="7" name="Text Box 19"/>
            <p:cNvSpPr txBox="1">
              <a:spLocks noChangeArrowheads="1"/>
            </p:cNvSpPr>
            <p:nvPr/>
          </p:nvSpPr>
          <p:spPr bwMode="auto">
            <a:xfrm>
              <a:off x="942" y="3299"/>
              <a:ext cx="589" cy="173"/>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latin typeface="Arial Narrow" pitchFamily="34" charset="0"/>
                </a:rPr>
                <a:t>Age &lt;40 y </a:t>
              </a:r>
              <a:endParaRPr lang="en-US" sz="1800" b="1">
                <a:effectLst>
                  <a:outerShdw blurRad="38100" dist="38100" dir="2700000" algn="tl">
                    <a:srgbClr val="000000"/>
                  </a:outerShdw>
                </a:effectLst>
                <a:latin typeface="Arial Narrow" pitchFamily="34" charset="0"/>
                <a:sym typeface="Symbol" pitchFamily="18" charset="2"/>
              </a:endParaRPr>
            </a:p>
          </p:txBody>
        </p:sp>
        <p:sp>
          <p:nvSpPr>
            <p:cNvPr id="8" name="Text Box 20"/>
            <p:cNvSpPr txBox="1">
              <a:spLocks noChangeArrowheads="1"/>
            </p:cNvSpPr>
            <p:nvPr/>
          </p:nvSpPr>
          <p:spPr bwMode="auto">
            <a:xfrm>
              <a:off x="1795" y="3299"/>
              <a:ext cx="691" cy="173"/>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latin typeface="Arial Narrow" pitchFamily="34" charset="0"/>
                </a:rPr>
                <a:t>Age 40-49 y </a:t>
              </a:r>
              <a:endParaRPr lang="en-US" sz="1800" b="1">
                <a:effectLst>
                  <a:outerShdw blurRad="38100" dist="38100" dir="2700000" algn="tl">
                    <a:srgbClr val="000000"/>
                  </a:outerShdw>
                </a:effectLst>
                <a:latin typeface="Arial Narrow" pitchFamily="34" charset="0"/>
                <a:sym typeface="Symbol" pitchFamily="18" charset="2"/>
              </a:endParaRPr>
            </a:p>
          </p:txBody>
        </p:sp>
        <p:sp>
          <p:nvSpPr>
            <p:cNvPr id="9" name="Text Box 21"/>
            <p:cNvSpPr txBox="1">
              <a:spLocks noChangeArrowheads="1"/>
            </p:cNvSpPr>
            <p:nvPr/>
          </p:nvSpPr>
          <p:spPr bwMode="auto">
            <a:xfrm>
              <a:off x="2735" y="3299"/>
              <a:ext cx="691" cy="173"/>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latin typeface="Arial Narrow" pitchFamily="34" charset="0"/>
                </a:rPr>
                <a:t>Age 50-59 y </a:t>
              </a:r>
              <a:endParaRPr lang="en-US" sz="1800" b="1">
                <a:effectLst>
                  <a:outerShdw blurRad="38100" dist="38100" dir="2700000" algn="tl">
                    <a:srgbClr val="000000"/>
                  </a:outerShdw>
                </a:effectLst>
                <a:latin typeface="Arial Narrow" pitchFamily="34" charset="0"/>
                <a:sym typeface="Symbol" pitchFamily="18" charset="2"/>
              </a:endParaRPr>
            </a:p>
          </p:txBody>
        </p:sp>
        <p:sp>
          <p:nvSpPr>
            <p:cNvPr id="10" name="Text Box 22"/>
            <p:cNvSpPr txBox="1">
              <a:spLocks noChangeArrowheads="1"/>
            </p:cNvSpPr>
            <p:nvPr/>
          </p:nvSpPr>
          <p:spPr bwMode="auto">
            <a:xfrm>
              <a:off x="3689" y="3299"/>
              <a:ext cx="691" cy="173"/>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latin typeface="Arial Narrow" pitchFamily="34" charset="0"/>
                </a:rPr>
                <a:t>Age 60-69 y </a:t>
              </a:r>
              <a:endParaRPr lang="en-US" sz="1800" b="1">
                <a:effectLst>
                  <a:outerShdw blurRad="38100" dist="38100" dir="2700000" algn="tl">
                    <a:srgbClr val="000000"/>
                  </a:outerShdw>
                </a:effectLst>
                <a:latin typeface="Arial Narrow" pitchFamily="34" charset="0"/>
                <a:sym typeface="Symbol" pitchFamily="18" charset="2"/>
              </a:endParaRPr>
            </a:p>
          </p:txBody>
        </p:sp>
        <p:sp>
          <p:nvSpPr>
            <p:cNvPr id="11" name="Text Box 23"/>
            <p:cNvSpPr txBox="1">
              <a:spLocks noChangeArrowheads="1"/>
            </p:cNvSpPr>
            <p:nvPr/>
          </p:nvSpPr>
          <p:spPr bwMode="auto">
            <a:xfrm>
              <a:off x="4635" y="3299"/>
              <a:ext cx="589" cy="173"/>
            </a:xfrm>
            <a:prstGeom prst="rect">
              <a:avLst/>
            </a:prstGeom>
            <a:noFill/>
            <a:ln w="28575" algn="ctr">
              <a:noFill/>
              <a:miter lim="800000"/>
              <a:headEnd/>
              <a:tailEnd/>
            </a:ln>
            <a:effectLst/>
          </p:spPr>
          <p:txBody>
            <a:bodyPr wrap="none" lIns="0" tIns="0" rIns="0" bIns="0">
              <a:spAutoFit/>
            </a:bodyPr>
            <a:lstStyle/>
            <a:p>
              <a:pPr algn="ctr"/>
              <a:r>
                <a:rPr lang="en-US" sz="1800" b="1">
                  <a:effectLst>
                    <a:outerShdw blurRad="38100" dist="38100" dir="2700000" algn="tl">
                      <a:srgbClr val="000000"/>
                    </a:outerShdw>
                  </a:effectLst>
                  <a:latin typeface="Arial Narrow" pitchFamily="34" charset="0"/>
                </a:rPr>
                <a:t>Age &gt;70 y </a:t>
              </a:r>
              <a:endParaRPr lang="en-US" sz="1800" b="1">
                <a:effectLst>
                  <a:outerShdw blurRad="38100" dist="38100" dir="2700000" algn="tl">
                    <a:srgbClr val="000000"/>
                  </a:outerShdw>
                </a:effectLst>
                <a:latin typeface="Arial Narrow" pitchFamily="34" charset="0"/>
                <a:sym typeface="Symbol" pitchFamily="18" charset="2"/>
              </a:endParaRPr>
            </a:p>
          </p:txBody>
        </p:sp>
        <p:sp>
          <p:nvSpPr>
            <p:cNvPr id="12" name="Line 24"/>
            <p:cNvSpPr>
              <a:spLocks noChangeShapeType="1"/>
            </p:cNvSpPr>
            <p:nvPr/>
          </p:nvSpPr>
          <p:spPr bwMode="auto">
            <a:xfrm>
              <a:off x="783" y="1380"/>
              <a:ext cx="0" cy="1875"/>
            </a:xfrm>
            <a:prstGeom prst="line">
              <a:avLst/>
            </a:prstGeom>
            <a:noFill/>
            <a:ln w="28575">
              <a:solidFill>
                <a:schemeClr val="tx1"/>
              </a:solidFill>
              <a:round/>
              <a:headEnd/>
              <a:tailEnd/>
            </a:ln>
            <a:effectLst/>
          </p:spPr>
          <p:txBody>
            <a:bodyPr/>
            <a:lstStyle/>
            <a:p>
              <a:endParaRPr lang="th-TH"/>
            </a:p>
          </p:txBody>
        </p:sp>
        <p:sp>
          <p:nvSpPr>
            <p:cNvPr id="13" name="Line 25"/>
            <p:cNvSpPr>
              <a:spLocks noChangeShapeType="1"/>
            </p:cNvSpPr>
            <p:nvPr/>
          </p:nvSpPr>
          <p:spPr bwMode="auto">
            <a:xfrm>
              <a:off x="777" y="3254"/>
              <a:ext cx="4507" cy="0"/>
            </a:xfrm>
            <a:prstGeom prst="line">
              <a:avLst/>
            </a:prstGeom>
            <a:noFill/>
            <a:ln w="28575">
              <a:solidFill>
                <a:schemeClr val="tx1"/>
              </a:solidFill>
              <a:round/>
              <a:headEnd/>
              <a:tailEnd/>
            </a:ln>
            <a:effectLst/>
          </p:spPr>
          <p:txBody>
            <a:bodyPr/>
            <a:lstStyle/>
            <a:p>
              <a:endParaRPr lang="th-TH"/>
            </a:p>
          </p:txBody>
        </p:sp>
        <p:grpSp>
          <p:nvGrpSpPr>
            <p:cNvPr id="14" name="Group 26"/>
            <p:cNvGrpSpPr>
              <a:grpSpLocks/>
            </p:cNvGrpSpPr>
            <p:nvPr/>
          </p:nvGrpSpPr>
          <p:grpSpPr bwMode="auto">
            <a:xfrm>
              <a:off x="726" y="1539"/>
              <a:ext cx="58" cy="2133"/>
              <a:chOff x="708" y="1181"/>
              <a:chExt cx="58" cy="2133"/>
            </a:xfrm>
          </p:grpSpPr>
          <p:sp>
            <p:nvSpPr>
              <p:cNvPr id="73" name="Line 27"/>
              <p:cNvSpPr>
                <a:spLocks noChangeShapeType="1"/>
              </p:cNvSpPr>
              <p:nvPr/>
            </p:nvSpPr>
            <p:spPr bwMode="auto">
              <a:xfrm flipH="1">
                <a:off x="708" y="1181"/>
                <a:ext cx="58" cy="0"/>
              </a:xfrm>
              <a:prstGeom prst="line">
                <a:avLst/>
              </a:prstGeom>
              <a:noFill/>
              <a:ln w="28575">
                <a:solidFill>
                  <a:schemeClr val="tx1"/>
                </a:solidFill>
                <a:round/>
                <a:headEnd/>
                <a:tailEnd/>
              </a:ln>
              <a:effectLst/>
            </p:spPr>
            <p:txBody>
              <a:bodyPr/>
              <a:lstStyle/>
              <a:p>
                <a:endParaRPr lang="th-TH"/>
              </a:p>
            </p:txBody>
          </p:sp>
          <p:sp>
            <p:nvSpPr>
              <p:cNvPr id="74" name="Line 28"/>
              <p:cNvSpPr>
                <a:spLocks noChangeShapeType="1"/>
              </p:cNvSpPr>
              <p:nvPr/>
            </p:nvSpPr>
            <p:spPr bwMode="auto">
              <a:xfrm flipH="1">
                <a:off x="708" y="1394"/>
                <a:ext cx="58" cy="0"/>
              </a:xfrm>
              <a:prstGeom prst="line">
                <a:avLst/>
              </a:prstGeom>
              <a:noFill/>
              <a:ln w="28575">
                <a:solidFill>
                  <a:schemeClr val="tx1"/>
                </a:solidFill>
                <a:round/>
                <a:headEnd/>
                <a:tailEnd/>
              </a:ln>
              <a:effectLst/>
            </p:spPr>
            <p:txBody>
              <a:bodyPr/>
              <a:lstStyle/>
              <a:p>
                <a:endParaRPr lang="th-TH"/>
              </a:p>
            </p:txBody>
          </p:sp>
          <p:sp>
            <p:nvSpPr>
              <p:cNvPr id="75" name="Line 29"/>
              <p:cNvSpPr>
                <a:spLocks noChangeShapeType="1"/>
              </p:cNvSpPr>
              <p:nvPr/>
            </p:nvSpPr>
            <p:spPr bwMode="auto">
              <a:xfrm flipH="1">
                <a:off x="708" y="1607"/>
                <a:ext cx="58" cy="0"/>
              </a:xfrm>
              <a:prstGeom prst="line">
                <a:avLst/>
              </a:prstGeom>
              <a:noFill/>
              <a:ln w="28575">
                <a:solidFill>
                  <a:schemeClr val="tx1"/>
                </a:solidFill>
                <a:round/>
                <a:headEnd/>
                <a:tailEnd/>
              </a:ln>
              <a:effectLst/>
            </p:spPr>
            <p:txBody>
              <a:bodyPr/>
              <a:lstStyle/>
              <a:p>
                <a:endParaRPr lang="th-TH"/>
              </a:p>
            </p:txBody>
          </p:sp>
          <p:sp>
            <p:nvSpPr>
              <p:cNvPr id="76" name="Line 30"/>
              <p:cNvSpPr>
                <a:spLocks noChangeShapeType="1"/>
              </p:cNvSpPr>
              <p:nvPr/>
            </p:nvSpPr>
            <p:spPr bwMode="auto">
              <a:xfrm flipH="1">
                <a:off x="708" y="1820"/>
                <a:ext cx="58" cy="0"/>
              </a:xfrm>
              <a:prstGeom prst="line">
                <a:avLst/>
              </a:prstGeom>
              <a:noFill/>
              <a:ln w="28575">
                <a:solidFill>
                  <a:schemeClr val="tx1"/>
                </a:solidFill>
                <a:round/>
                <a:headEnd/>
                <a:tailEnd/>
              </a:ln>
              <a:effectLst/>
            </p:spPr>
            <p:txBody>
              <a:bodyPr/>
              <a:lstStyle/>
              <a:p>
                <a:endParaRPr lang="th-TH"/>
              </a:p>
            </p:txBody>
          </p:sp>
          <p:sp>
            <p:nvSpPr>
              <p:cNvPr id="77" name="Line 31"/>
              <p:cNvSpPr>
                <a:spLocks noChangeShapeType="1"/>
              </p:cNvSpPr>
              <p:nvPr/>
            </p:nvSpPr>
            <p:spPr bwMode="auto">
              <a:xfrm flipH="1">
                <a:off x="708" y="2034"/>
                <a:ext cx="58" cy="0"/>
              </a:xfrm>
              <a:prstGeom prst="line">
                <a:avLst/>
              </a:prstGeom>
              <a:noFill/>
              <a:ln w="28575">
                <a:solidFill>
                  <a:schemeClr val="tx1"/>
                </a:solidFill>
                <a:round/>
                <a:headEnd/>
                <a:tailEnd/>
              </a:ln>
              <a:effectLst/>
            </p:spPr>
            <p:txBody>
              <a:bodyPr/>
              <a:lstStyle/>
              <a:p>
                <a:endParaRPr lang="th-TH"/>
              </a:p>
            </p:txBody>
          </p:sp>
          <p:sp>
            <p:nvSpPr>
              <p:cNvPr id="78" name="Line 32"/>
              <p:cNvSpPr>
                <a:spLocks noChangeShapeType="1"/>
              </p:cNvSpPr>
              <p:nvPr/>
            </p:nvSpPr>
            <p:spPr bwMode="auto">
              <a:xfrm flipH="1">
                <a:off x="708" y="2247"/>
                <a:ext cx="58" cy="0"/>
              </a:xfrm>
              <a:prstGeom prst="line">
                <a:avLst/>
              </a:prstGeom>
              <a:noFill/>
              <a:ln w="28575">
                <a:solidFill>
                  <a:schemeClr val="tx1"/>
                </a:solidFill>
                <a:round/>
                <a:headEnd/>
                <a:tailEnd/>
              </a:ln>
              <a:effectLst/>
            </p:spPr>
            <p:txBody>
              <a:bodyPr/>
              <a:lstStyle/>
              <a:p>
                <a:endParaRPr lang="th-TH"/>
              </a:p>
            </p:txBody>
          </p:sp>
          <p:sp>
            <p:nvSpPr>
              <p:cNvPr id="79" name="Line 33"/>
              <p:cNvSpPr>
                <a:spLocks noChangeShapeType="1"/>
              </p:cNvSpPr>
              <p:nvPr/>
            </p:nvSpPr>
            <p:spPr bwMode="auto">
              <a:xfrm flipH="1">
                <a:off x="708" y="2460"/>
                <a:ext cx="58" cy="0"/>
              </a:xfrm>
              <a:prstGeom prst="line">
                <a:avLst/>
              </a:prstGeom>
              <a:noFill/>
              <a:ln w="28575">
                <a:solidFill>
                  <a:schemeClr val="tx1"/>
                </a:solidFill>
                <a:round/>
                <a:headEnd/>
                <a:tailEnd/>
              </a:ln>
              <a:effectLst/>
            </p:spPr>
            <p:txBody>
              <a:bodyPr/>
              <a:lstStyle/>
              <a:p>
                <a:endParaRPr lang="th-TH"/>
              </a:p>
            </p:txBody>
          </p:sp>
          <p:sp>
            <p:nvSpPr>
              <p:cNvPr id="80" name="Line 34"/>
              <p:cNvSpPr>
                <a:spLocks noChangeShapeType="1"/>
              </p:cNvSpPr>
              <p:nvPr/>
            </p:nvSpPr>
            <p:spPr bwMode="auto">
              <a:xfrm flipH="1">
                <a:off x="708" y="2674"/>
                <a:ext cx="58" cy="0"/>
              </a:xfrm>
              <a:prstGeom prst="line">
                <a:avLst/>
              </a:prstGeom>
              <a:noFill/>
              <a:ln w="28575">
                <a:solidFill>
                  <a:schemeClr val="tx1"/>
                </a:solidFill>
                <a:round/>
                <a:headEnd/>
                <a:tailEnd/>
              </a:ln>
              <a:effectLst/>
            </p:spPr>
            <p:txBody>
              <a:bodyPr/>
              <a:lstStyle/>
              <a:p>
                <a:endParaRPr lang="th-TH"/>
              </a:p>
            </p:txBody>
          </p:sp>
          <p:sp>
            <p:nvSpPr>
              <p:cNvPr id="81" name="Line 35"/>
              <p:cNvSpPr>
                <a:spLocks noChangeShapeType="1"/>
              </p:cNvSpPr>
              <p:nvPr/>
            </p:nvSpPr>
            <p:spPr bwMode="auto">
              <a:xfrm flipH="1">
                <a:off x="708" y="2887"/>
                <a:ext cx="58" cy="0"/>
              </a:xfrm>
              <a:prstGeom prst="line">
                <a:avLst/>
              </a:prstGeom>
              <a:noFill/>
              <a:ln w="28575">
                <a:solidFill>
                  <a:schemeClr val="tx1"/>
                </a:solidFill>
                <a:round/>
                <a:headEnd/>
                <a:tailEnd/>
              </a:ln>
              <a:effectLst/>
            </p:spPr>
            <p:txBody>
              <a:bodyPr/>
              <a:lstStyle/>
              <a:p>
                <a:endParaRPr lang="th-TH"/>
              </a:p>
            </p:txBody>
          </p:sp>
          <p:sp>
            <p:nvSpPr>
              <p:cNvPr id="82" name="Line 36"/>
              <p:cNvSpPr>
                <a:spLocks noChangeShapeType="1"/>
              </p:cNvSpPr>
              <p:nvPr/>
            </p:nvSpPr>
            <p:spPr bwMode="auto">
              <a:xfrm flipH="1">
                <a:off x="708" y="3100"/>
                <a:ext cx="58" cy="0"/>
              </a:xfrm>
              <a:prstGeom prst="line">
                <a:avLst/>
              </a:prstGeom>
              <a:noFill/>
              <a:ln w="28575">
                <a:solidFill>
                  <a:schemeClr val="tx1"/>
                </a:solidFill>
                <a:round/>
                <a:headEnd/>
                <a:tailEnd/>
              </a:ln>
              <a:effectLst/>
            </p:spPr>
            <p:txBody>
              <a:bodyPr/>
              <a:lstStyle/>
              <a:p>
                <a:endParaRPr lang="th-TH"/>
              </a:p>
            </p:txBody>
          </p:sp>
          <p:sp>
            <p:nvSpPr>
              <p:cNvPr id="83" name="Line 37"/>
              <p:cNvSpPr>
                <a:spLocks noChangeShapeType="1"/>
              </p:cNvSpPr>
              <p:nvPr/>
            </p:nvSpPr>
            <p:spPr bwMode="auto">
              <a:xfrm flipH="1">
                <a:off x="708" y="3314"/>
                <a:ext cx="58" cy="0"/>
              </a:xfrm>
              <a:prstGeom prst="line">
                <a:avLst/>
              </a:prstGeom>
              <a:noFill/>
              <a:ln w="28575">
                <a:solidFill>
                  <a:schemeClr val="tx1"/>
                </a:solidFill>
                <a:round/>
                <a:headEnd/>
                <a:tailEnd/>
              </a:ln>
              <a:effectLst/>
            </p:spPr>
            <p:txBody>
              <a:bodyPr/>
              <a:lstStyle/>
              <a:p>
                <a:endParaRPr lang="th-TH"/>
              </a:p>
            </p:txBody>
          </p:sp>
        </p:grpSp>
        <p:sp>
          <p:nvSpPr>
            <p:cNvPr id="15" name="Line 38"/>
            <p:cNvSpPr>
              <a:spLocks noChangeShapeType="1"/>
            </p:cNvSpPr>
            <p:nvPr/>
          </p:nvSpPr>
          <p:spPr bwMode="auto">
            <a:xfrm>
              <a:off x="1675" y="1380"/>
              <a:ext cx="0" cy="1875"/>
            </a:xfrm>
            <a:prstGeom prst="line">
              <a:avLst/>
            </a:prstGeom>
            <a:noFill/>
            <a:ln w="28575">
              <a:solidFill>
                <a:schemeClr val="tx1"/>
              </a:solidFill>
              <a:prstDash val="sysDot"/>
              <a:round/>
              <a:headEnd/>
              <a:tailEnd/>
            </a:ln>
            <a:effectLst/>
          </p:spPr>
          <p:txBody>
            <a:bodyPr/>
            <a:lstStyle/>
            <a:p>
              <a:endParaRPr lang="th-TH"/>
            </a:p>
          </p:txBody>
        </p:sp>
        <p:sp>
          <p:nvSpPr>
            <p:cNvPr id="16" name="Line 39"/>
            <p:cNvSpPr>
              <a:spLocks noChangeShapeType="1"/>
            </p:cNvSpPr>
            <p:nvPr/>
          </p:nvSpPr>
          <p:spPr bwMode="auto">
            <a:xfrm>
              <a:off x="2601" y="1380"/>
              <a:ext cx="0" cy="1875"/>
            </a:xfrm>
            <a:prstGeom prst="line">
              <a:avLst/>
            </a:prstGeom>
            <a:noFill/>
            <a:ln w="28575">
              <a:solidFill>
                <a:schemeClr val="tx1"/>
              </a:solidFill>
              <a:prstDash val="sysDot"/>
              <a:round/>
              <a:headEnd/>
              <a:tailEnd/>
            </a:ln>
            <a:effectLst/>
          </p:spPr>
          <p:txBody>
            <a:bodyPr/>
            <a:lstStyle/>
            <a:p>
              <a:endParaRPr lang="th-TH"/>
            </a:p>
          </p:txBody>
        </p:sp>
        <p:sp>
          <p:nvSpPr>
            <p:cNvPr id="17" name="Line 40"/>
            <p:cNvSpPr>
              <a:spLocks noChangeShapeType="1"/>
            </p:cNvSpPr>
            <p:nvPr/>
          </p:nvSpPr>
          <p:spPr bwMode="auto">
            <a:xfrm>
              <a:off x="3542" y="1380"/>
              <a:ext cx="0" cy="1875"/>
            </a:xfrm>
            <a:prstGeom prst="line">
              <a:avLst/>
            </a:prstGeom>
            <a:noFill/>
            <a:ln w="28575">
              <a:solidFill>
                <a:schemeClr val="tx1"/>
              </a:solidFill>
              <a:prstDash val="sysDot"/>
              <a:round/>
              <a:headEnd/>
              <a:tailEnd/>
            </a:ln>
            <a:effectLst/>
          </p:spPr>
          <p:txBody>
            <a:bodyPr/>
            <a:lstStyle/>
            <a:p>
              <a:endParaRPr lang="th-TH"/>
            </a:p>
          </p:txBody>
        </p:sp>
        <p:sp>
          <p:nvSpPr>
            <p:cNvPr id="18" name="Line 41"/>
            <p:cNvSpPr>
              <a:spLocks noChangeShapeType="1"/>
            </p:cNvSpPr>
            <p:nvPr/>
          </p:nvSpPr>
          <p:spPr bwMode="auto">
            <a:xfrm>
              <a:off x="4463" y="1380"/>
              <a:ext cx="0" cy="1875"/>
            </a:xfrm>
            <a:prstGeom prst="line">
              <a:avLst/>
            </a:prstGeom>
            <a:noFill/>
            <a:ln w="28575">
              <a:solidFill>
                <a:schemeClr val="tx1"/>
              </a:solidFill>
              <a:prstDash val="sysDot"/>
              <a:round/>
              <a:headEnd/>
              <a:tailEnd/>
            </a:ln>
            <a:effectLst/>
          </p:spPr>
          <p:txBody>
            <a:bodyPr/>
            <a:lstStyle/>
            <a:p>
              <a:endParaRPr lang="th-TH"/>
            </a:p>
          </p:txBody>
        </p:sp>
        <p:sp>
          <p:nvSpPr>
            <p:cNvPr id="19" name="Line 42"/>
            <p:cNvSpPr>
              <a:spLocks noChangeShapeType="1"/>
            </p:cNvSpPr>
            <p:nvPr/>
          </p:nvSpPr>
          <p:spPr bwMode="auto">
            <a:xfrm>
              <a:off x="777" y="3063"/>
              <a:ext cx="4507" cy="0"/>
            </a:xfrm>
            <a:prstGeom prst="line">
              <a:avLst/>
            </a:prstGeom>
            <a:noFill/>
            <a:ln w="28575">
              <a:solidFill>
                <a:schemeClr val="tx1"/>
              </a:solidFill>
              <a:prstDash val="sysDot"/>
              <a:round/>
              <a:headEnd/>
              <a:tailEnd/>
            </a:ln>
            <a:effectLst/>
          </p:spPr>
          <p:txBody>
            <a:bodyPr/>
            <a:lstStyle/>
            <a:p>
              <a:endParaRPr lang="th-TH"/>
            </a:p>
          </p:txBody>
        </p:sp>
        <p:grpSp>
          <p:nvGrpSpPr>
            <p:cNvPr id="20" name="Group 43"/>
            <p:cNvGrpSpPr>
              <a:grpSpLocks/>
            </p:cNvGrpSpPr>
            <p:nvPr/>
          </p:nvGrpSpPr>
          <p:grpSpPr bwMode="auto">
            <a:xfrm>
              <a:off x="1109" y="2726"/>
              <a:ext cx="3721" cy="326"/>
              <a:chOff x="1109" y="2710"/>
              <a:chExt cx="3721" cy="372"/>
            </a:xfrm>
          </p:grpSpPr>
          <p:sp>
            <p:nvSpPr>
              <p:cNvPr id="68" name="Line 44"/>
              <p:cNvSpPr>
                <a:spLocks noChangeShapeType="1"/>
              </p:cNvSpPr>
              <p:nvPr/>
            </p:nvSpPr>
            <p:spPr bwMode="auto">
              <a:xfrm>
                <a:off x="1109" y="2710"/>
                <a:ext cx="0" cy="292"/>
              </a:xfrm>
              <a:prstGeom prst="line">
                <a:avLst/>
              </a:prstGeom>
              <a:noFill/>
              <a:ln w="28575">
                <a:solidFill>
                  <a:schemeClr val="folHlink"/>
                </a:solidFill>
                <a:round/>
                <a:headEnd/>
                <a:tailEnd/>
              </a:ln>
              <a:effectLst/>
            </p:spPr>
            <p:txBody>
              <a:bodyPr/>
              <a:lstStyle/>
              <a:p>
                <a:endParaRPr lang="th-TH"/>
              </a:p>
            </p:txBody>
          </p:sp>
          <p:sp>
            <p:nvSpPr>
              <p:cNvPr id="69" name="Line 45"/>
              <p:cNvSpPr>
                <a:spLocks noChangeShapeType="1"/>
              </p:cNvSpPr>
              <p:nvPr/>
            </p:nvSpPr>
            <p:spPr bwMode="auto">
              <a:xfrm>
                <a:off x="2034" y="2901"/>
                <a:ext cx="0" cy="140"/>
              </a:xfrm>
              <a:prstGeom prst="line">
                <a:avLst/>
              </a:prstGeom>
              <a:noFill/>
              <a:ln w="28575">
                <a:solidFill>
                  <a:schemeClr val="folHlink"/>
                </a:solidFill>
                <a:round/>
                <a:headEnd/>
                <a:tailEnd/>
              </a:ln>
              <a:effectLst/>
            </p:spPr>
            <p:txBody>
              <a:bodyPr/>
              <a:lstStyle/>
              <a:p>
                <a:endParaRPr lang="th-TH"/>
              </a:p>
            </p:txBody>
          </p:sp>
          <p:sp>
            <p:nvSpPr>
              <p:cNvPr id="70" name="Line 46"/>
              <p:cNvSpPr>
                <a:spLocks noChangeShapeType="1"/>
              </p:cNvSpPr>
              <p:nvPr/>
            </p:nvSpPr>
            <p:spPr bwMode="auto">
              <a:xfrm>
                <a:off x="2962" y="2879"/>
                <a:ext cx="0" cy="168"/>
              </a:xfrm>
              <a:prstGeom prst="line">
                <a:avLst/>
              </a:prstGeom>
              <a:noFill/>
              <a:ln w="28575">
                <a:solidFill>
                  <a:schemeClr val="folHlink"/>
                </a:solidFill>
                <a:round/>
                <a:headEnd/>
                <a:tailEnd/>
              </a:ln>
              <a:effectLst/>
            </p:spPr>
            <p:txBody>
              <a:bodyPr/>
              <a:lstStyle/>
              <a:p>
                <a:endParaRPr lang="th-TH"/>
              </a:p>
            </p:txBody>
          </p:sp>
          <p:sp>
            <p:nvSpPr>
              <p:cNvPr id="71" name="Line 47"/>
              <p:cNvSpPr>
                <a:spLocks noChangeShapeType="1"/>
              </p:cNvSpPr>
              <p:nvPr/>
            </p:nvSpPr>
            <p:spPr bwMode="auto">
              <a:xfrm>
                <a:off x="3899" y="2914"/>
                <a:ext cx="0" cy="133"/>
              </a:xfrm>
              <a:prstGeom prst="line">
                <a:avLst/>
              </a:prstGeom>
              <a:noFill/>
              <a:ln w="28575">
                <a:solidFill>
                  <a:schemeClr val="folHlink"/>
                </a:solidFill>
                <a:round/>
                <a:headEnd/>
                <a:tailEnd/>
              </a:ln>
              <a:effectLst/>
            </p:spPr>
            <p:txBody>
              <a:bodyPr/>
              <a:lstStyle/>
              <a:p>
                <a:endParaRPr lang="th-TH"/>
              </a:p>
            </p:txBody>
          </p:sp>
          <p:sp>
            <p:nvSpPr>
              <p:cNvPr id="72" name="Line 48"/>
              <p:cNvSpPr>
                <a:spLocks noChangeShapeType="1"/>
              </p:cNvSpPr>
              <p:nvPr/>
            </p:nvSpPr>
            <p:spPr bwMode="auto">
              <a:xfrm>
                <a:off x="4830" y="2885"/>
                <a:ext cx="0" cy="197"/>
              </a:xfrm>
              <a:prstGeom prst="line">
                <a:avLst/>
              </a:prstGeom>
              <a:noFill/>
              <a:ln w="28575">
                <a:solidFill>
                  <a:schemeClr val="folHlink"/>
                </a:solidFill>
                <a:round/>
                <a:headEnd/>
                <a:tailEnd/>
              </a:ln>
              <a:effectLst/>
            </p:spPr>
            <p:txBody>
              <a:bodyPr/>
              <a:lstStyle/>
              <a:p>
                <a:endParaRPr lang="th-TH"/>
              </a:p>
            </p:txBody>
          </p:sp>
        </p:grpSp>
        <p:grpSp>
          <p:nvGrpSpPr>
            <p:cNvPr id="21" name="Group 49"/>
            <p:cNvGrpSpPr>
              <a:grpSpLocks/>
            </p:cNvGrpSpPr>
            <p:nvPr/>
          </p:nvGrpSpPr>
          <p:grpSpPr bwMode="auto">
            <a:xfrm>
              <a:off x="1254" y="2177"/>
              <a:ext cx="3718" cy="848"/>
              <a:chOff x="1254" y="2076"/>
              <a:chExt cx="3718" cy="968"/>
            </a:xfrm>
          </p:grpSpPr>
          <p:sp>
            <p:nvSpPr>
              <p:cNvPr id="63" name="Line 50"/>
              <p:cNvSpPr>
                <a:spLocks noChangeShapeType="1"/>
              </p:cNvSpPr>
              <p:nvPr/>
            </p:nvSpPr>
            <p:spPr bwMode="auto">
              <a:xfrm>
                <a:off x="1254" y="2076"/>
                <a:ext cx="0" cy="596"/>
              </a:xfrm>
              <a:prstGeom prst="line">
                <a:avLst/>
              </a:prstGeom>
              <a:noFill/>
              <a:ln w="28575">
                <a:solidFill>
                  <a:srgbClr val="FF6600"/>
                </a:solidFill>
                <a:round/>
                <a:headEnd/>
                <a:tailEnd/>
              </a:ln>
              <a:effectLst/>
            </p:spPr>
            <p:txBody>
              <a:bodyPr/>
              <a:lstStyle/>
              <a:p>
                <a:endParaRPr lang="th-TH"/>
              </a:p>
            </p:txBody>
          </p:sp>
          <p:sp>
            <p:nvSpPr>
              <p:cNvPr id="64" name="Line 51"/>
              <p:cNvSpPr>
                <a:spLocks noChangeShapeType="1"/>
              </p:cNvSpPr>
              <p:nvPr/>
            </p:nvSpPr>
            <p:spPr bwMode="auto">
              <a:xfrm>
                <a:off x="2193" y="2526"/>
                <a:ext cx="0" cy="261"/>
              </a:xfrm>
              <a:prstGeom prst="line">
                <a:avLst/>
              </a:prstGeom>
              <a:noFill/>
              <a:ln w="28575">
                <a:solidFill>
                  <a:srgbClr val="FF6600"/>
                </a:solidFill>
                <a:round/>
                <a:headEnd/>
                <a:tailEnd/>
              </a:ln>
              <a:effectLst/>
            </p:spPr>
            <p:txBody>
              <a:bodyPr/>
              <a:lstStyle/>
              <a:p>
                <a:endParaRPr lang="th-TH"/>
              </a:p>
            </p:txBody>
          </p:sp>
          <p:sp>
            <p:nvSpPr>
              <p:cNvPr id="65" name="Line 52"/>
              <p:cNvSpPr>
                <a:spLocks noChangeShapeType="1"/>
              </p:cNvSpPr>
              <p:nvPr/>
            </p:nvSpPr>
            <p:spPr bwMode="auto">
              <a:xfrm>
                <a:off x="3117" y="2682"/>
                <a:ext cx="0" cy="168"/>
              </a:xfrm>
              <a:prstGeom prst="line">
                <a:avLst/>
              </a:prstGeom>
              <a:noFill/>
              <a:ln w="28575">
                <a:solidFill>
                  <a:srgbClr val="FF6600"/>
                </a:solidFill>
                <a:round/>
                <a:headEnd/>
                <a:tailEnd/>
              </a:ln>
              <a:effectLst/>
            </p:spPr>
            <p:txBody>
              <a:bodyPr/>
              <a:lstStyle/>
              <a:p>
                <a:endParaRPr lang="th-TH"/>
              </a:p>
            </p:txBody>
          </p:sp>
          <p:sp>
            <p:nvSpPr>
              <p:cNvPr id="66" name="Line 53"/>
              <p:cNvSpPr>
                <a:spLocks noChangeShapeType="1"/>
              </p:cNvSpPr>
              <p:nvPr/>
            </p:nvSpPr>
            <p:spPr bwMode="auto">
              <a:xfrm>
                <a:off x="4049" y="2736"/>
                <a:ext cx="0" cy="193"/>
              </a:xfrm>
              <a:prstGeom prst="line">
                <a:avLst/>
              </a:prstGeom>
              <a:noFill/>
              <a:ln w="28575">
                <a:solidFill>
                  <a:srgbClr val="FF6600"/>
                </a:solidFill>
                <a:round/>
                <a:headEnd/>
                <a:tailEnd/>
              </a:ln>
              <a:effectLst/>
            </p:spPr>
            <p:txBody>
              <a:bodyPr/>
              <a:lstStyle/>
              <a:p>
                <a:endParaRPr lang="th-TH"/>
              </a:p>
            </p:txBody>
          </p:sp>
          <p:sp>
            <p:nvSpPr>
              <p:cNvPr id="67" name="Line 54"/>
              <p:cNvSpPr>
                <a:spLocks noChangeShapeType="1"/>
              </p:cNvSpPr>
              <p:nvPr/>
            </p:nvSpPr>
            <p:spPr bwMode="auto">
              <a:xfrm>
                <a:off x="4972" y="2847"/>
                <a:ext cx="0" cy="197"/>
              </a:xfrm>
              <a:prstGeom prst="line">
                <a:avLst/>
              </a:prstGeom>
              <a:noFill/>
              <a:ln w="28575">
                <a:solidFill>
                  <a:srgbClr val="FF6600"/>
                </a:solidFill>
                <a:round/>
                <a:headEnd/>
                <a:tailEnd/>
              </a:ln>
              <a:effectLst/>
            </p:spPr>
            <p:txBody>
              <a:bodyPr/>
              <a:lstStyle/>
              <a:p>
                <a:endParaRPr lang="th-TH"/>
              </a:p>
            </p:txBody>
          </p:sp>
        </p:grpSp>
        <p:grpSp>
          <p:nvGrpSpPr>
            <p:cNvPr id="22" name="Group 55"/>
            <p:cNvGrpSpPr>
              <a:grpSpLocks/>
            </p:cNvGrpSpPr>
            <p:nvPr/>
          </p:nvGrpSpPr>
          <p:grpSpPr bwMode="auto">
            <a:xfrm>
              <a:off x="1417" y="1522"/>
              <a:ext cx="3720" cy="1392"/>
              <a:chOff x="1417" y="1333"/>
              <a:chExt cx="3720" cy="1590"/>
            </a:xfrm>
          </p:grpSpPr>
          <p:sp>
            <p:nvSpPr>
              <p:cNvPr id="58" name="Line 56"/>
              <p:cNvSpPr>
                <a:spLocks noChangeShapeType="1"/>
              </p:cNvSpPr>
              <p:nvPr/>
            </p:nvSpPr>
            <p:spPr bwMode="auto">
              <a:xfrm>
                <a:off x="1417" y="1333"/>
                <a:ext cx="0" cy="857"/>
              </a:xfrm>
              <a:prstGeom prst="line">
                <a:avLst/>
              </a:prstGeom>
              <a:noFill/>
              <a:ln w="28575">
                <a:solidFill>
                  <a:schemeClr val="hlink"/>
                </a:solidFill>
                <a:round/>
                <a:headEnd/>
                <a:tailEnd/>
              </a:ln>
              <a:effectLst/>
            </p:spPr>
            <p:txBody>
              <a:bodyPr/>
              <a:lstStyle/>
              <a:p>
                <a:endParaRPr lang="th-TH"/>
              </a:p>
            </p:txBody>
          </p:sp>
          <p:sp>
            <p:nvSpPr>
              <p:cNvPr id="59" name="Line 57"/>
              <p:cNvSpPr>
                <a:spLocks noChangeShapeType="1"/>
              </p:cNvSpPr>
              <p:nvPr/>
            </p:nvSpPr>
            <p:spPr bwMode="auto">
              <a:xfrm>
                <a:off x="2344" y="1771"/>
                <a:ext cx="0" cy="412"/>
              </a:xfrm>
              <a:prstGeom prst="line">
                <a:avLst/>
              </a:prstGeom>
              <a:noFill/>
              <a:ln w="28575">
                <a:solidFill>
                  <a:schemeClr val="hlink"/>
                </a:solidFill>
                <a:round/>
                <a:headEnd/>
                <a:tailEnd/>
              </a:ln>
              <a:effectLst/>
            </p:spPr>
            <p:txBody>
              <a:bodyPr/>
              <a:lstStyle/>
              <a:p>
                <a:endParaRPr lang="th-TH"/>
              </a:p>
            </p:txBody>
          </p:sp>
          <p:sp>
            <p:nvSpPr>
              <p:cNvPr id="60" name="Line 58"/>
              <p:cNvSpPr>
                <a:spLocks noChangeShapeType="1"/>
              </p:cNvSpPr>
              <p:nvPr/>
            </p:nvSpPr>
            <p:spPr bwMode="auto">
              <a:xfrm>
                <a:off x="3263" y="2247"/>
                <a:ext cx="0" cy="257"/>
              </a:xfrm>
              <a:prstGeom prst="line">
                <a:avLst/>
              </a:prstGeom>
              <a:noFill/>
              <a:ln w="28575">
                <a:solidFill>
                  <a:schemeClr val="hlink"/>
                </a:solidFill>
                <a:round/>
                <a:headEnd/>
                <a:tailEnd/>
              </a:ln>
              <a:effectLst/>
            </p:spPr>
            <p:txBody>
              <a:bodyPr/>
              <a:lstStyle/>
              <a:p>
                <a:endParaRPr lang="th-TH"/>
              </a:p>
            </p:txBody>
          </p:sp>
          <p:sp>
            <p:nvSpPr>
              <p:cNvPr id="61" name="Line 59"/>
              <p:cNvSpPr>
                <a:spLocks noChangeShapeType="1"/>
              </p:cNvSpPr>
              <p:nvPr/>
            </p:nvSpPr>
            <p:spPr bwMode="auto">
              <a:xfrm>
                <a:off x="4204" y="2374"/>
                <a:ext cx="0" cy="286"/>
              </a:xfrm>
              <a:prstGeom prst="line">
                <a:avLst/>
              </a:prstGeom>
              <a:noFill/>
              <a:ln w="28575">
                <a:solidFill>
                  <a:schemeClr val="hlink"/>
                </a:solidFill>
                <a:round/>
                <a:headEnd/>
                <a:tailEnd/>
              </a:ln>
              <a:effectLst/>
            </p:spPr>
            <p:txBody>
              <a:bodyPr/>
              <a:lstStyle/>
              <a:p>
                <a:endParaRPr lang="th-TH"/>
              </a:p>
            </p:txBody>
          </p:sp>
          <p:sp>
            <p:nvSpPr>
              <p:cNvPr id="62" name="Line 60"/>
              <p:cNvSpPr>
                <a:spLocks noChangeShapeType="1"/>
              </p:cNvSpPr>
              <p:nvPr/>
            </p:nvSpPr>
            <p:spPr bwMode="auto">
              <a:xfrm>
                <a:off x="5137" y="2644"/>
                <a:ext cx="0" cy="279"/>
              </a:xfrm>
              <a:prstGeom prst="line">
                <a:avLst/>
              </a:prstGeom>
              <a:noFill/>
              <a:ln w="28575">
                <a:solidFill>
                  <a:schemeClr val="hlink"/>
                </a:solidFill>
                <a:round/>
                <a:headEnd/>
                <a:tailEnd/>
              </a:ln>
              <a:effectLst/>
            </p:spPr>
            <p:txBody>
              <a:bodyPr/>
              <a:lstStyle/>
              <a:p>
                <a:endParaRPr lang="th-TH"/>
              </a:p>
            </p:txBody>
          </p:sp>
        </p:grpSp>
        <p:grpSp>
          <p:nvGrpSpPr>
            <p:cNvPr id="23" name="Group 61"/>
            <p:cNvGrpSpPr>
              <a:grpSpLocks/>
            </p:cNvGrpSpPr>
            <p:nvPr/>
          </p:nvGrpSpPr>
          <p:grpSpPr bwMode="auto">
            <a:xfrm>
              <a:off x="914" y="3027"/>
              <a:ext cx="3800" cy="80"/>
              <a:chOff x="914" y="3054"/>
              <a:chExt cx="3800" cy="92"/>
            </a:xfrm>
          </p:grpSpPr>
          <p:sp>
            <p:nvSpPr>
              <p:cNvPr id="53" name="Rectangle 62"/>
              <p:cNvSpPr>
                <a:spLocks noChangeArrowheads="1"/>
              </p:cNvSpPr>
              <p:nvPr/>
            </p:nvSpPr>
            <p:spPr bwMode="auto">
              <a:xfrm>
                <a:off x="4623" y="3054"/>
                <a:ext cx="91" cy="92"/>
              </a:xfrm>
              <a:prstGeom prst="rect">
                <a:avLst/>
              </a:prstGeom>
              <a:solidFill>
                <a:srgbClr val="33CC33"/>
              </a:solidFill>
              <a:ln w="12700" algn="ctr">
                <a:solidFill>
                  <a:schemeClr val="tx1"/>
                </a:solidFill>
                <a:miter lim="800000"/>
                <a:headEnd/>
                <a:tailEnd/>
              </a:ln>
              <a:effectLst/>
            </p:spPr>
            <p:txBody>
              <a:bodyPr wrap="none" anchor="ctr"/>
              <a:lstStyle/>
              <a:p>
                <a:endParaRPr lang="th-TH"/>
              </a:p>
            </p:txBody>
          </p:sp>
          <p:sp>
            <p:nvSpPr>
              <p:cNvPr id="54" name="Rectangle 63"/>
              <p:cNvSpPr>
                <a:spLocks noChangeArrowheads="1"/>
              </p:cNvSpPr>
              <p:nvPr/>
            </p:nvSpPr>
            <p:spPr bwMode="auto">
              <a:xfrm>
                <a:off x="3689" y="3054"/>
                <a:ext cx="93" cy="92"/>
              </a:xfrm>
              <a:prstGeom prst="rect">
                <a:avLst/>
              </a:prstGeom>
              <a:solidFill>
                <a:srgbClr val="33CC33"/>
              </a:solidFill>
              <a:ln w="12700" algn="ctr">
                <a:solidFill>
                  <a:schemeClr val="tx1"/>
                </a:solidFill>
                <a:miter lim="800000"/>
                <a:headEnd/>
                <a:tailEnd/>
              </a:ln>
              <a:effectLst/>
            </p:spPr>
            <p:txBody>
              <a:bodyPr wrap="none" anchor="ctr"/>
              <a:lstStyle/>
              <a:p>
                <a:endParaRPr lang="th-TH"/>
              </a:p>
            </p:txBody>
          </p:sp>
          <p:sp>
            <p:nvSpPr>
              <p:cNvPr id="55" name="Rectangle 64"/>
              <p:cNvSpPr>
                <a:spLocks noChangeArrowheads="1"/>
              </p:cNvSpPr>
              <p:nvPr/>
            </p:nvSpPr>
            <p:spPr bwMode="auto">
              <a:xfrm>
                <a:off x="2762" y="3054"/>
                <a:ext cx="92" cy="92"/>
              </a:xfrm>
              <a:prstGeom prst="rect">
                <a:avLst/>
              </a:prstGeom>
              <a:solidFill>
                <a:srgbClr val="33CC33"/>
              </a:solidFill>
              <a:ln w="12700" algn="ctr">
                <a:solidFill>
                  <a:schemeClr val="tx1"/>
                </a:solidFill>
                <a:miter lim="800000"/>
                <a:headEnd/>
                <a:tailEnd/>
              </a:ln>
              <a:effectLst/>
            </p:spPr>
            <p:txBody>
              <a:bodyPr wrap="none" anchor="ctr"/>
              <a:lstStyle/>
              <a:p>
                <a:endParaRPr lang="th-TH"/>
              </a:p>
            </p:txBody>
          </p:sp>
          <p:sp>
            <p:nvSpPr>
              <p:cNvPr id="56" name="Rectangle 65"/>
              <p:cNvSpPr>
                <a:spLocks noChangeArrowheads="1"/>
              </p:cNvSpPr>
              <p:nvPr/>
            </p:nvSpPr>
            <p:spPr bwMode="auto">
              <a:xfrm>
                <a:off x="1841" y="3054"/>
                <a:ext cx="81" cy="80"/>
              </a:xfrm>
              <a:prstGeom prst="rect">
                <a:avLst/>
              </a:prstGeom>
              <a:solidFill>
                <a:srgbClr val="33CC33"/>
              </a:solidFill>
              <a:ln w="12700" algn="ctr">
                <a:solidFill>
                  <a:schemeClr val="tx1"/>
                </a:solidFill>
                <a:miter lim="800000"/>
                <a:headEnd/>
                <a:tailEnd/>
              </a:ln>
              <a:effectLst/>
            </p:spPr>
            <p:txBody>
              <a:bodyPr wrap="none" anchor="ctr"/>
              <a:lstStyle/>
              <a:p>
                <a:endParaRPr lang="th-TH"/>
              </a:p>
            </p:txBody>
          </p:sp>
          <p:sp>
            <p:nvSpPr>
              <p:cNvPr id="57" name="Rectangle 66"/>
              <p:cNvSpPr>
                <a:spLocks noChangeArrowheads="1"/>
              </p:cNvSpPr>
              <p:nvPr/>
            </p:nvSpPr>
            <p:spPr bwMode="auto">
              <a:xfrm>
                <a:off x="914" y="3070"/>
                <a:ext cx="65" cy="64"/>
              </a:xfrm>
              <a:prstGeom prst="rect">
                <a:avLst/>
              </a:prstGeom>
              <a:solidFill>
                <a:srgbClr val="33CC33"/>
              </a:solidFill>
              <a:ln w="12700" algn="ctr">
                <a:solidFill>
                  <a:schemeClr val="tx1"/>
                </a:solidFill>
                <a:miter lim="800000"/>
                <a:headEnd/>
                <a:tailEnd/>
              </a:ln>
              <a:effectLst/>
            </p:spPr>
            <p:txBody>
              <a:bodyPr wrap="none" anchor="ctr"/>
              <a:lstStyle/>
              <a:p>
                <a:endParaRPr lang="th-TH"/>
              </a:p>
            </p:txBody>
          </p:sp>
        </p:grpSp>
        <p:grpSp>
          <p:nvGrpSpPr>
            <p:cNvPr id="24" name="Group 67"/>
            <p:cNvGrpSpPr>
              <a:grpSpLocks/>
            </p:cNvGrpSpPr>
            <p:nvPr/>
          </p:nvGrpSpPr>
          <p:grpSpPr bwMode="auto">
            <a:xfrm>
              <a:off x="1371" y="1951"/>
              <a:ext cx="3798" cy="914"/>
              <a:chOff x="1371" y="1792"/>
              <a:chExt cx="3798" cy="1025"/>
            </a:xfrm>
          </p:grpSpPr>
          <p:sp>
            <p:nvSpPr>
              <p:cNvPr id="48" name="Rectangle 68"/>
              <p:cNvSpPr>
                <a:spLocks noChangeArrowheads="1"/>
              </p:cNvSpPr>
              <p:nvPr/>
            </p:nvSpPr>
            <p:spPr bwMode="auto">
              <a:xfrm>
                <a:off x="5102" y="2789"/>
                <a:ext cx="67" cy="28"/>
              </a:xfrm>
              <a:prstGeom prst="rect">
                <a:avLst/>
              </a:prstGeom>
              <a:solidFill>
                <a:schemeClr val="hlink"/>
              </a:solidFill>
              <a:ln w="12700" algn="ctr">
                <a:solidFill>
                  <a:schemeClr val="tx1"/>
                </a:solidFill>
                <a:miter lim="800000"/>
                <a:headEnd/>
                <a:tailEnd/>
              </a:ln>
              <a:effectLst/>
            </p:spPr>
            <p:txBody>
              <a:bodyPr wrap="none" anchor="ctr"/>
              <a:lstStyle/>
              <a:p>
                <a:endParaRPr lang="th-TH"/>
              </a:p>
            </p:txBody>
          </p:sp>
          <p:sp>
            <p:nvSpPr>
              <p:cNvPr id="49" name="Rectangle 69"/>
              <p:cNvSpPr>
                <a:spLocks noChangeArrowheads="1"/>
              </p:cNvSpPr>
              <p:nvPr/>
            </p:nvSpPr>
            <p:spPr bwMode="auto">
              <a:xfrm>
                <a:off x="4166" y="2488"/>
                <a:ext cx="75" cy="64"/>
              </a:xfrm>
              <a:prstGeom prst="rect">
                <a:avLst/>
              </a:prstGeom>
              <a:solidFill>
                <a:schemeClr val="hlink"/>
              </a:solidFill>
              <a:ln w="12700" algn="ctr">
                <a:solidFill>
                  <a:schemeClr val="tx1"/>
                </a:solidFill>
                <a:miter lim="800000"/>
                <a:headEnd/>
                <a:tailEnd/>
              </a:ln>
              <a:effectLst/>
            </p:spPr>
            <p:txBody>
              <a:bodyPr wrap="none" anchor="ctr"/>
              <a:lstStyle/>
              <a:p>
                <a:endParaRPr lang="th-TH"/>
              </a:p>
            </p:txBody>
          </p:sp>
          <p:sp>
            <p:nvSpPr>
              <p:cNvPr id="50" name="Rectangle 70"/>
              <p:cNvSpPr>
                <a:spLocks noChangeArrowheads="1"/>
              </p:cNvSpPr>
              <p:nvPr/>
            </p:nvSpPr>
            <p:spPr bwMode="auto">
              <a:xfrm>
                <a:off x="3219" y="2342"/>
                <a:ext cx="97" cy="80"/>
              </a:xfrm>
              <a:prstGeom prst="rect">
                <a:avLst/>
              </a:prstGeom>
              <a:solidFill>
                <a:schemeClr val="hlink"/>
              </a:solidFill>
              <a:ln w="12700" algn="ctr">
                <a:solidFill>
                  <a:schemeClr val="tx1"/>
                </a:solidFill>
                <a:miter lim="800000"/>
                <a:headEnd/>
                <a:tailEnd/>
              </a:ln>
              <a:effectLst/>
            </p:spPr>
            <p:txBody>
              <a:bodyPr wrap="none" anchor="ctr"/>
              <a:lstStyle/>
              <a:p>
                <a:endParaRPr lang="th-TH"/>
              </a:p>
            </p:txBody>
          </p:sp>
          <p:sp>
            <p:nvSpPr>
              <p:cNvPr id="51" name="Rectangle 71"/>
              <p:cNvSpPr>
                <a:spLocks noChangeArrowheads="1"/>
              </p:cNvSpPr>
              <p:nvPr/>
            </p:nvSpPr>
            <p:spPr bwMode="auto">
              <a:xfrm>
                <a:off x="2299" y="1955"/>
                <a:ext cx="86" cy="78"/>
              </a:xfrm>
              <a:prstGeom prst="rect">
                <a:avLst/>
              </a:prstGeom>
              <a:solidFill>
                <a:schemeClr val="hlink"/>
              </a:solidFill>
              <a:ln w="12700" algn="ctr">
                <a:solidFill>
                  <a:schemeClr val="tx1"/>
                </a:solidFill>
                <a:miter lim="800000"/>
                <a:headEnd/>
                <a:tailEnd/>
              </a:ln>
              <a:effectLst/>
            </p:spPr>
            <p:txBody>
              <a:bodyPr wrap="none" anchor="ctr"/>
              <a:lstStyle/>
              <a:p>
                <a:endParaRPr lang="th-TH"/>
              </a:p>
            </p:txBody>
          </p:sp>
          <p:sp>
            <p:nvSpPr>
              <p:cNvPr id="52" name="Rectangle 72"/>
              <p:cNvSpPr>
                <a:spLocks noChangeArrowheads="1"/>
              </p:cNvSpPr>
              <p:nvPr/>
            </p:nvSpPr>
            <p:spPr bwMode="auto">
              <a:xfrm>
                <a:off x="1371" y="1792"/>
                <a:ext cx="73" cy="62"/>
              </a:xfrm>
              <a:prstGeom prst="rect">
                <a:avLst/>
              </a:prstGeom>
              <a:solidFill>
                <a:schemeClr val="hlink"/>
              </a:solidFill>
              <a:ln w="12700" algn="ctr">
                <a:solidFill>
                  <a:schemeClr val="tx1"/>
                </a:solidFill>
                <a:miter lim="800000"/>
                <a:headEnd/>
                <a:tailEnd/>
              </a:ln>
              <a:effectLst/>
            </p:spPr>
            <p:txBody>
              <a:bodyPr wrap="none" anchor="ctr"/>
              <a:lstStyle/>
              <a:p>
                <a:endParaRPr lang="th-TH"/>
              </a:p>
            </p:txBody>
          </p:sp>
        </p:grpSp>
        <p:grpSp>
          <p:nvGrpSpPr>
            <p:cNvPr id="25" name="Group 73"/>
            <p:cNvGrpSpPr>
              <a:grpSpLocks/>
            </p:cNvGrpSpPr>
            <p:nvPr/>
          </p:nvGrpSpPr>
          <p:grpSpPr bwMode="auto">
            <a:xfrm>
              <a:off x="1082" y="2846"/>
              <a:ext cx="3763" cy="124"/>
              <a:chOff x="1082" y="2869"/>
              <a:chExt cx="3763" cy="144"/>
            </a:xfrm>
          </p:grpSpPr>
          <p:sp>
            <p:nvSpPr>
              <p:cNvPr id="43" name="Rectangle 74"/>
              <p:cNvSpPr>
                <a:spLocks noChangeArrowheads="1"/>
              </p:cNvSpPr>
              <p:nvPr/>
            </p:nvSpPr>
            <p:spPr bwMode="auto">
              <a:xfrm>
                <a:off x="4811" y="2977"/>
                <a:ext cx="34" cy="36"/>
              </a:xfrm>
              <a:prstGeom prst="rect">
                <a:avLst/>
              </a:prstGeom>
              <a:solidFill>
                <a:schemeClr val="tx2"/>
              </a:solidFill>
              <a:ln w="12700" algn="ctr">
                <a:solidFill>
                  <a:schemeClr val="tx1"/>
                </a:solidFill>
                <a:miter lim="800000"/>
                <a:headEnd/>
                <a:tailEnd/>
              </a:ln>
              <a:effectLst/>
            </p:spPr>
            <p:txBody>
              <a:bodyPr wrap="none" anchor="ctr"/>
              <a:lstStyle/>
              <a:p>
                <a:endParaRPr lang="th-TH"/>
              </a:p>
            </p:txBody>
          </p:sp>
          <p:sp>
            <p:nvSpPr>
              <p:cNvPr id="44" name="Rectangle 75"/>
              <p:cNvSpPr>
                <a:spLocks noChangeArrowheads="1"/>
              </p:cNvSpPr>
              <p:nvPr/>
            </p:nvSpPr>
            <p:spPr bwMode="auto">
              <a:xfrm>
                <a:off x="3866" y="2979"/>
                <a:ext cx="49" cy="32"/>
              </a:xfrm>
              <a:prstGeom prst="rect">
                <a:avLst/>
              </a:prstGeom>
              <a:solidFill>
                <a:schemeClr val="tx2"/>
              </a:solidFill>
              <a:ln w="12700" algn="ctr">
                <a:solidFill>
                  <a:schemeClr val="tx1"/>
                </a:solidFill>
                <a:miter lim="800000"/>
                <a:headEnd/>
                <a:tailEnd/>
              </a:ln>
              <a:effectLst/>
            </p:spPr>
            <p:txBody>
              <a:bodyPr wrap="none" anchor="ctr"/>
              <a:lstStyle/>
              <a:p>
                <a:endParaRPr lang="th-TH"/>
              </a:p>
            </p:txBody>
          </p:sp>
          <p:sp>
            <p:nvSpPr>
              <p:cNvPr id="45" name="Rectangle 76"/>
              <p:cNvSpPr>
                <a:spLocks noChangeArrowheads="1"/>
              </p:cNvSpPr>
              <p:nvPr/>
            </p:nvSpPr>
            <p:spPr bwMode="auto">
              <a:xfrm>
                <a:off x="2931" y="2934"/>
                <a:ext cx="63" cy="56"/>
              </a:xfrm>
              <a:prstGeom prst="rect">
                <a:avLst/>
              </a:prstGeom>
              <a:solidFill>
                <a:schemeClr val="tx2"/>
              </a:solidFill>
              <a:ln w="12700" algn="ctr">
                <a:solidFill>
                  <a:schemeClr val="tx1"/>
                </a:solidFill>
                <a:miter lim="800000"/>
                <a:headEnd/>
                <a:tailEnd/>
              </a:ln>
              <a:effectLst/>
            </p:spPr>
            <p:txBody>
              <a:bodyPr wrap="none" anchor="ctr"/>
              <a:lstStyle/>
              <a:p>
                <a:endParaRPr lang="th-TH"/>
              </a:p>
            </p:txBody>
          </p:sp>
          <p:sp>
            <p:nvSpPr>
              <p:cNvPr id="46" name="Rectangle 77"/>
              <p:cNvSpPr>
                <a:spLocks noChangeArrowheads="1"/>
              </p:cNvSpPr>
              <p:nvPr/>
            </p:nvSpPr>
            <p:spPr bwMode="auto">
              <a:xfrm>
                <a:off x="2000" y="2947"/>
                <a:ext cx="53" cy="47"/>
              </a:xfrm>
              <a:prstGeom prst="rect">
                <a:avLst/>
              </a:prstGeom>
              <a:solidFill>
                <a:schemeClr val="tx2"/>
              </a:solidFill>
              <a:ln w="12700" algn="ctr">
                <a:solidFill>
                  <a:schemeClr val="tx1"/>
                </a:solidFill>
                <a:miter lim="800000"/>
                <a:headEnd/>
                <a:tailEnd/>
              </a:ln>
              <a:effectLst/>
            </p:spPr>
            <p:txBody>
              <a:bodyPr wrap="none" anchor="ctr"/>
              <a:lstStyle/>
              <a:p>
                <a:endParaRPr lang="th-TH"/>
              </a:p>
            </p:txBody>
          </p:sp>
          <p:sp>
            <p:nvSpPr>
              <p:cNvPr id="47" name="Rectangle 78"/>
              <p:cNvSpPr>
                <a:spLocks noChangeArrowheads="1"/>
              </p:cNvSpPr>
              <p:nvPr/>
            </p:nvSpPr>
            <p:spPr bwMode="auto">
              <a:xfrm>
                <a:off x="1082" y="2869"/>
                <a:ext cx="37" cy="32"/>
              </a:xfrm>
              <a:prstGeom prst="rect">
                <a:avLst/>
              </a:prstGeom>
              <a:solidFill>
                <a:schemeClr val="tx2"/>
              </a:solidFill>
              <a:ln w="12700" algn="ctr">
                <a:solidFill>
                  <a:schemeClr val="tx1"/>
                </a:solidFill>
                <a:miter lim="800000"/>
                <a:headEnd/>
                <a:tailEnd/>
              </a:ln>
              <a:effectLst/>
            </p:spPr>
            <p:txBody>
              <a:bodyPr wrap="none" anchor="ctr"/>
              <a:lstStyle/>
              <a:p>
                <a:endParaRPr lang="th-TH"/>
              </a:p>
            </p:txBody>
          </p:sp>
        </p:grpSp>
        <p:grpSp>
          <p:nvGrpSpPr>
            <p:cNvPr id="26" name="Group 79"/>
            <p:cNvGrpSpPr>
              <a:grpSpLocks/>
            </p:cNvGrpSpPr>
            <p:nvPr/>
          </p:nvGrpSpPr>
          <p:grpSpPr bwMode="auto">
            <a:xfrm>
              <a:off x="1237" y="2473"/>
              <a:ext cx="3761" cy="509"/>
              <a:chOff x="1237" y="2401"/>
              <a:chExt cx="3761" cy="577"/>
            </a:xfrm>
          </p:grpSpPr>
          <p:sp>
            <p:nvSpPr>
              <p:cNvPr id="38" name="Rectangle 80"/>
              <p:cNvSpPr>
                <a:spLocks noChangeArrowheads="1"/>
              </p:cNvSpPr>
              <p:nvPr/>
            </p:nvSpPr>
            <p:spPr bwMode="auto">
              <a:xfrm>
                <a:off x="4955" y="2936"/>
                <a:ext cx="43" cy="42"/>
              </a:xfrm>
              <a:prstGeom prst="rect">
                <a:avLst/>
              </a:prstGeom>
              <a:solidFill>
                <a:srgbClr val="FF6600"/>
              </a:solidFill>
              <a:ln w="12700" algn="ctr">
                <a:solidFill>
                  <a:schemeClr val="tx1"/>
                </a:solidFill>
                <a:miter lim="800000"/>
                <a:headEnd/>
                <a:tailEnd/>
              </a:ln>
              <a:effectLst/>
            </p:spPr>
            <p:txBody>
              <a:bodyPr wrap="none" anchor="ctr"/>
              <a:lstStyle/>
              <a:p>
                <a:endParaRPr lang="th-TH"/>
              </a:p>
            </p:txBody>
          </p:sp>
          <p:sp>
            <p:nvSpPr>
              <p:cNvPr id="39" name="Rectangle 81"/>
              <p:cNvSpPr>
                <a:spLocks noChangeArrowheads="1"/>
              </p:cNvSpPr>
              <p:nvPr/>
            </p:nvSpPr>
            <p:spPr bwMode="auto">
              <a:xfrm>
                <a:off x="4013" y="2811"/>
                <a:ext cx="67" cy="55"/>
              </a:xfrm>
              <a:prstGeom prst="rect">
                <a:avLst/>
              </a:prstGeom>
              <a:solidFill>
                <a:srgbClr val="FF6600"/>
              </a:solidFill>
              <a:ln w="12700" algn="ctr">
                <a:solidFill>
                  <a:schemeClr val="tx1"/>
                </a:solidFill>
                <a:miter lim="800000"/>
                <a:headEnd/>
                <a:tailEnd/>
              </a:ln>
              <a:effectLst/>
            </p:spPr>
            <p:txBody>
              <a:bodyPr wrap="none" anchor="ctr"/>
              <a:lstStyle/>
              <a:p>
                <a:endParaRPr lang="th-TH"/>
              </a:p>
            </p:txBody>
          </p:sp>
          <p:sp>
            <p:nvSpPr>
              <p:cNvPr id="40" name="Rectangle 82"/>
              <p:cNvSpPr>
                <a:spLocks noChangeArrowheads="1"/>
              </p:cNvSpPr>
              <p:nvPr/>
            </p:nvSpPr>
            <p:spPr bwMode="auto">
              <a:xfrm>
                <a:off x="3080" y="2757"/>
                <a:ext cx="78" cy="51"/>
              </a:xfrm>
              <a:prstGeom prst="rect">
                <a:avLst/>
              </a:prstGeom>
              <a:solidFill>
                <a:srgbClr val="FF6600"/>
              </a:solidFill>
              <a:ln w="12700" algn="ctr">
                <a:solidFill>
                  <a:schemeClr val="tx1"/>
                </a:solidFill>
                <a:miter lim="800000"/>
                <a:headEnd/>
                <a:tailEnd/>
              </a:ln>
              <a:effectLst/>
            </p:spPr>
            <p:txBody>
              <a:bodyPr wrap="none" anchor="ctr"/>
              <a:lstStyle/>
              <a:p>
                <a:endParaRPr lang="th-TH"/>
              </a:p>
            </p:txBody>
          </p:sp>
          <p:sp>
            <p:nvSpPr>
              <p:cNvPr id="41" name="Rectangle 83"/>
              <p:cNvSpPr>
                <a:spLocks noChangeArrowheads="1"/>
              </p:cNvSpPr>
              <p:nvPr/>
            </p:nvSpPr>
            <p:spPr bwMode="auto">
              <a:xfrm>
                <a:off x="2162" y="2645"/>
                <a:ext cx="54" cy="50"/>
              </a:xfrm>
              <a:prstGeom prst="rect">
                <a:avLst/>
              </a:prstGeom>
              <a:solidFill>
                <a:srgbClr val="FF6600"/>
              </a:solidFill>
              <a:ln w="12700" algn="ctr">
                <a:solidFill>
                  <a:schemeClr val="tx1"/>
                </a:solidFill>
                <a:miter lim="800000"/>
                <a:headEnd/>
                <a:tailEnd/>
              </a:ln>
              <a:effectLst/>
            </p:spPr>
            <p:txBody>
              <a:bodyPr wrap="none" anchor="ctr"/>
              <a:lstStyle/>
              <a:p>
                <a:endParaRPr lang="th-TH"/>
              </a:p>
            </p:txBody>
          </p:sp>
          <p:sp>
            <p:nvSpPr>
              <p:cNvPr id="42" name="Rectangle 84"/>
              <p:cNvSpPr>
                <a:spLocks noChangeArrowheads="1"/>
              </p:cNvSpPr>
              <p:nvPr/>
            </p:nvSpPr>
            <p:spPr bwMode="auto">
              <a:xfrm>
                <a:off x="1237" y="2401"/>
                <a:ext cx="34" cy="32"/>
              </a:xfrm>
              <a:prstGeom prst="rect">
                <a:avLst/>
              </a:prstGeom>
              <a:solidFill>
                <a:srgbClr val="FF6600"/>
              </a:solidFill>
              <a:ln w="12700" algn="ctr">
                <a:solidFill>
                  <a:schemeClr val="tx1"/>
                </a:solidFill>
                <a:miter lim="800000"/>
                <a:headEnd/>
                <a:tailEnd/>
              </a:ln>
              <a:effectLst/>
            </p:spPr>
            <p:txBody>
              <a:bodyPr wrap="none" anchor="ctr"/>
              <a:lstStyle/>
              <a:p>
                <a:endParaRPr lang="th-TH"/>
              </a:p>
            </p:txBody>
          </p:sp>
        </p:grpSp>
        <p:sp>
          <p:nvSpPr>
            <p:cNvPr id="27" name="Text Box 86"/>
            <p:cNvSpPr txBox="1">
              <a:spLocks noChangeArrowheads="1"/>
            </p:cNvSpPr>
            <p:nvPr/>
          </p:nvSpPr>
          <p:spPr bwMode="auto">
            <a:xfrm>
              <a:off x="4629" y="3571"/>
              <a:ext cx="234" cy="173"/>
            </a:xfrm>
            <a:prstGeom prst="rect">
              <a:avLst/>
            </a:prstGeom>
            <a:noFill/>
            <a:ln w="28575" algn="ctr">
              <a:noFill/>
              <a:miter lim="800000"/>
              <a:headEnd/>
              <a:tailEnd/>
            </a:ln>
            <a:effectLst/>
          </p:spPr>
          <p:txBody>
            <a:bodyPr lIns="0" tIns="0" rIns="0" bIns="0">
              <a:spAutoFit/>
            </a:bodyPr>
            <a:lstStyle/>
            <a:p>
              <a:pPr algn="ctr"/>
              <a:r>
                <a:rPr lang="en-US" sz="1800">
                  <a:effectLst>
                    <a:outerShdw blurRad="38100" dist="38100" dir="2700000" algn="tl">
                      <a:srgbClr val="000000"/>
                    </a:outerShdw>
                  </a:effectLst>
                  <a:latin typeface="Arial Narrow" pitchFamily="34" charset="0"/>
                  <a:sym typeface="Symbol" pitchFamily="18" charset="2"/>
                </a:rPr>
                <a:t>20</a:t>
              </a:r>
            </a:p>
          </p:txBody>
        </p:sp>
        <p:sp>
          <p:nvSpPr>
            <p:cNvPr id="28" name="Rectangle 87"/>
            <p:cNvSpPr>
              <a:spLocks noChangeArrowheads="1"/>
            </p:cNvSpPr>
            <p:nvPr/>
          </p:nvSpPr>
          <p:spPr bwMode="auto">
            <a:xfrm>
              <a:off x="1207" y="3571"/>
              <a:ext cx="663" cy="173"/>
            </a:xfrm>
            <a:prstGeom prst="rect">
              <a:avLst/>
            </a:prstGeom>
            <a:noFill/>
            <a:ln w="28575" algn="ctr">
              <a:noFill/>
              <a:miter lim="800000"/>
              <a:headEnd/>
              <a:tailEnd/>
            </a:ln>
            <a:effectLst/>
          </p:spPr>
          <p:txBody>
            <a:bodyPr wrap="none" lIns="0" tIns="0" rIns="0" bIns="0">
              <a:spAutoFit/>
            </a:bodyPr>
            <a:lstStyle/>
            <a:p>
              <a:r>
                <a:rPr lang="en-US" sz="1800">
                  <a:effectLst>
                    <a:outerShdw blurRad="38100" dist="38100" dir="2700000" algn="tl">
                      <a:srgbClr val="000000"/>
                    </a:outerShdw>
                  </a:effectLst>
                  <a:latin typeface="Arial Narrow" pitchFamily="34" charset="0"/>
                </a:rPr>
                <a:t>Nonsmokers</a:t>
              </a:r>
            </a:p>
          </p:txBody>
        </p:sp>
        <p:sp>
          <p:nvSpPr>
            <p:cNvPr id="29" name="Rectangle 88"/>
            <p:cNvSpPr>
              <a:spLocks noChangeArrowheads="1"/>
            </p:cNvSpPr>
            <p:nvPr/>
          </p:nvSpPr>
          <p:spPr bwMode="auto">
            <a:xfrm>
              <a:off x="2471" y="3571"/>
              <a:ext cx="623" cy="173"/>
            </a:xfrm>
            <a:prstGeom prst="rect">
              <a:avLst/>
            </a:prstGeom>
            <a:noFill/>
            <a:ln w="28575" algn="ctr">
              <a:noFill/>
              <a:miter lim="800000"/>
              <a:headEnd/>
              <a:tailEnd/>
            </a:ln>
            <a:effectLst/>
          </p:spPr>
          <p:txBody>
            <a:bodyPr wrap="none" lIns="0" tIns="0" rIns="0" bIns="0">
              <a:spAutoFit/>
            </a:bodyPr>
            <a:lstStyle/>
            <a:p>
              <a:r>
                <a:rPr lang="en-US" sz="1800">
                  <a:effectLst>
                    <a:outerShdw blurRad="38100" dist="38100" dir="2700000" algn="tl">
                      <a:srgbClr val="000000"/>
                    </a:outerShdw>
                  </a:effectLst>
                  <a:latin typeface="Arial Narrow" pitchFamily="34" charset="0"/>
                </a:rPr>
                <a:t>Ex-smokers</a:t>
              </a:r>
            </a:p>
          </p:txBody>
        </p:sp>
        <p:sp>
          <p:nvSpPr>
            <p:cNvPr id="30" name="Rectangle 89"/>
            <p:cNvSpPr>
              <a:spLocks noChangeArrowheads="1"/>
            </p:cNvSpPr>
            <p:nvPr/>
          </p:nvSpPr>
          <p:spPr bwMode="auto">
            <a:xfrm>
              <a:off x="3798" y="3571"/>
              <a:ext cx="237" cy="173"/>
            </a:xfrm>
            <a:prstGeom prst="rect">
              <a:avLst/>
            </a:prstGeom>
            <a:noFill/>
            <a:ln w="28575" algn="ctr">
              <a:noFill/>
              <a:miter lim="800000"/>
              <a:headEnd/>
              <a:tailEnd/>
            </a:ln>
            <a:effectLst/>
          </p:spPr>
          <p:txBody>
            <a:bodyPr wrap="none" lIns="0" tIns="0" rIns="0" bIns="0">
              <a:spAutoFit/>
            </a:bodyPr>
            <a:lstStyle/>
            <a:p>
              <a:pPr algn="ctr"/>
              <a:r>
                <a:rPr lang="en-US" sz="1800">
                  <a:effectLst>
                    <a:outerShdw blurRad="38100" dist="38100" dir="2700000" algn="tl">
                      <a:srgbClr val="000000"/>
                    </a:outerShdw>
                  </a:effectLst>
                  <a:latin typeface="Arial Narrow" pitchFamily="34" charset="0"/>
                </a:rPr>
                <a:t>1-19</a:t>
              </a:r>
            </a:p>
          </p:txBody>
        </p:sp>
        <p:sp>
          <p:nvSpPr>
            <p:cNvPr id="31" name="Rectangle 90"/>
            <p:cNvSpPr>
              <a:spLocks noChangeArrowheads="1"/>
            </p:cNvSpPr>
            <p:nvPr/>
          </p:nvSpPr>
          <p:spPr bwMode="auto">
            <a:xfrm>
              <a:off x="1024" y="3612"/>
              <a:ext cx="97" cy="86"/>
            </a:xfrm>
            <a:prstGeom prst="rect">
              <a:avLst/>
            </a:prstGeom>
            <a:solidFill>
              <a:srgbClr val="33CC33"/>
            </a:solidFill>
            <a:ln w="9525" algn="ctr">
              <a:solidFill>
                <a:schemeClr val="tx1"/>
              </a:solidFill>
              <a:miter lim="800000"/>
              <a:headEnd/>
              <a:tailEnd/>
            </a:ln>
            <a:effectLst/>
          </p:spPr>
          <p:txBody>
            <a:bodyPr wrap="none" anchor="ctr">
              <a:spAutoFit/>
            </a:bodyPr>
            <a:lstStyle/>
            <a:p>
              <a:endParaRPr lang="th-TH"/>
            </a:p>
          </p:txBody>
        </p:sp>
        <p:sp>
          <p:nvSpPr>
            <p:cNvPr id="32" name="Line 91"/>
            <p:cNvSpPr>
              <a:spLocks noChangeShapeType="1"/>
            </p:cNvSpPr>
            <p:nvPr/>
          </p:nvSpPr>
          <p:spPr bwMode="auto">
            <a:xfrm>
              <a:off x="2152" y="3655"/>
              <a:ext cx="279" cy="0"/>
            </a:xfrm>
            <a:prstGeom prst="line">
              <a:avLst/>
            </a:prstGeom>
            <a:noFill/>
            <a:ln w="28575">
              <a:solidFill>
                <a:schemeClr val="folHlink"/>
              </a:solidFill>
              <a:round/>
              <a:headEnd/>
              <a:tailEnd/>
            </a:ln>
            <a:effectLst/>
          </p:spPr>
          <p:txBody>
            <a:bodyPr>
              <a:spAutoFit/>
            </a:bodyPr>
            <a:lstStyle/>
            <a:p>
              <a:endParaRPr lang="th-TH"/>
            </a:p>
          </p:txBody>
        </p:sp>
        <p:sp>
          <p:nvSpPr>
            <p:cNvPr id="33" name="Rectangle 92"/>
            <p:cNvSpPr>
              <a:spLocks noChangeArrowheads="1"/>
            </p:cNvSpPr>
            <p:nvPr/>
          </p:nvSpPr>
          <p:spPr bwMode="auto">
            <a:xfrm>
              <a:off x="2249" y="3612"/>
              <a:ext cx="97" cy="86"/>
            </a:xfrm>
            <a:prstGeom prst="rect">
              <a:avLst/>
            </a:prstGeom>
            <a:solidFill>
              <a:schemeClr val="tx2"/>
            </a:solidFill>
            <a:ln w="9525" algn="ctr">
              <a:solidFill>
                <a:schemeClr val="tx1"/>
              </a:solidFill>
              <a:miter lim="800000"/>
              <a:headEnd/>
              <a:tailEnd/>
            </a:ln>
            <a:effectLst/>
          </p:spPr>
          <p:txBody>
            <a:bodyPr wrap="none" anchor="ctr">
              <a:spAutoFit/>
            </a:bodyPr>
            <a:lstStyle/>
            <a:p>
              <a:endParaRPr lang="th-TH"/>
            </a:p>
          </p:txBody>
        </p:sp>
        <p:sp>
          <p:nvSpPr>
            <p:cNvPr id="34" name="Line 93"/>
            <p:cNvSpPr>
              <a:spLocks noChangeShapeType="1"/>
            </p:cNvSpPr>
            <p:nvPr/>
          </p:nvSpPr>
          <p:spPr bwMode="auto">
            <a:xfrm>
              <a:off x="3499" y="3655"/>
              <a:ext cx="279" cy="0"/>
            </a:xfrm>
            <a:prstGeom prst="line">
              <a:avLst/>
            </a:prstGeom>
            <a:noFill/>
            <a:ln w="28575">
              <a:solidFill>
                <a:srgbClr val="FF6600"/>
              </a:solidFill>
              <a:round/>
              <a:headEnd/>
              <a:tailEnd/>
            </a:ln>
            <a:effectLst/>
          </p:spPr>
          <p:txBody>
            <a:bodyPr>
              <a:spAutoFit/>
            </a:bodyPr>
            <a:lstStyle/>
            <a:p>
              <a:endParaRPr lang="th-TH"/>
            </a:p>
          </p:txBody>
        </p:sp>
        <p:sp>
          <p:nvSpPr>
            <p:cNvPr id="35" name="Rectangle 94"/>
            <p:cNvSpPr>
              <a:spLocks noChangeArrowheads="1"/>
            </p:cNvSpPr>
            <p:nvPr/>
          </p:nvSpPr>
          <p:spPr bwMode="auto">
            <a:xfrm>
              <a:off x="3596" y="3612"/>
              <a:ext cx="97" cy="86"/>
            </a:xfrm>
            <a:prstGeom prst="rect">
              <a:avLst/>
            </a:prstGeom>
            <a:solidFill>
              <a:srgbClr val="FF6600"/>
            </a:solidFill>
            <a:ln w="9525" algn="ctr">
              <a:solidFill>
                <a:schemeClr val="tx1"/>
              </a:solidFill>
              <a:miter lim="800000"/>
              <a:headEnd/>
              <a:tailEnd/>
            </a:ln>
            <a:effectLst/>
          </p:spPr>
          <p:txBody>
            <a:bodyPr wrap="none" anchor="ctr">
              <a:spAutoFit/>
            </a:bodyPr>
            <a:lstStyle/>
            <a:p>
              <a:endParaRPr lang="th-TH"/>
            </a:p>
          </p:txBody>
        </p:sp>
        <p:sp>
          <p:nvSpPr>
            <p:cNvPr id="36" name="Line 95"/>
            <p:cNvSpPr>
              <a:spLocks noChangeShapeType="1"/>
            </p:cNvSpPr>
            <p:nvPr/>
          </p:nvSpPr>
          <p:spPr bwMode="auto">
            <a:xfrm>
              <a:off x="4286" y="3655"/>
              <a:ext cx="279" cy="0"/>
            </a:xfrm>
            <a:prstGeom prst="line">
              <a:avLst/>
            </a:prstGeom>
            <a:noFill/>
            <a:ln w="28575">
              <a:solidFill>
                <a:schemeClr val="hlink"/>
              </a:solidFill>
              <a:round/>
              <a:headEnd/>
              <a:tailEnd/>
            </a:ln>
            <a:effectLst/>
          </p:spPr>
          <p:txBody>
            <a:bodyPr>
              <a:spAutoFit/>
            </a:bodyPr>
            <a:lstStyle/>
            <a:p>
              <a:endParaRPr lang="th-TH"/>
            </a:p>
          </p:txBody>
        </p:sp>
        <p:sp>
          <p:nvSpPr>
            <p:cNvPr id="37" name="Rectangle 96"/>
            <p:cNvSpPr>
              <a:spLocks noChangeArrowheads="1"/>
            </p:cNvSpPr>
            <p:nvPr/>
          </p:nvSpPr>
          <p:spPr bwMode="auto">
            <a:xfrm>
              <a:off x="4383" y="3612"/>
              <a:ext cx="97" cy="86"/>
            </a:xfrm>
            <a:prstGeom prst="rect">
              <a:avLst/>
            </a:prstGeom>
            <a:solidFill>
              <a:schemeClr val="hlink"/>
            </a:solidFill>
            <a:ln w="9525" algn="ctr">
              <a:solidFill>
                <a:schemeClr val="tx1"/>
              </a:solidFill>
              <a:miter lim="800000"/>
              <a:headEnd/>
              <a:tailEnd/>
            </a:ln>
            <a:effectLst/>
          </p:spPr>
          <p:txBody>
            <a:bodyPr wrap="none" anchor="ctr">
              <a:spAutoFit/>
            </a:bodyPr>
            <a:lstStyle/>
            <a:p>
              <a:endParaRPr lang="th-TH"/>
            </a:p>
          </p:txBody>
        </p:sp>
      </p:grpSp>
      <p:sp>
        <p:nvSpPr>
          <p:cNvPr id="95" name="Text Box 4"/>
          <p:cNvSpPr txBox="1">
            <a:spLocks noChangeArrowheads="1"/>
          </p:cNvSpPr>
          <p:nvPr/>
        </p:nvSpPr>
        <p:spPr bwMode="auto">
          <a:xfrm>
            <a:off x="214282" y="6357958"/>
            <a:ext cx="7659687" cy="215444"/>
          </a:xfrm>
          <a:prstGeom prst="rect">
            <a:avLst/>
          </a:prstGeom>
          <a:noFill/>
          <a:ln w="28575" algn="ctr">
            <a:noFill/>
            <a:miter lim="800000"/>
            <a:headEnd/>
            <a:tailEnd/>
          </a:ln>
          <a:effectLst/>
        </p:spPr>
        <p:txBody>
          <a:bodyPr lIns="0" tIns="0" rIns="0" bIns="0" anchor="b">
            <a:spAutoFit/>
          </a:bodyPr>
          <a:lstStyle/>
          <a:p>
            <a:r>
              <a:rPr lang="en-US" sz="1400" b="1" baseline="30000" dirty="0" err="1" smtClean="0">
                <a:effectLst>
                  <a:outerShdw blurRad="38100" dist="38100" dir="2700000" algn="tl">
                    <a:srgbClr val="000000">
                      <a:alpha val="43137"/>
                    </a:srgbClr>
                  </a:outerShdw>
                </a:effectLst>
              </a:rPr>
              <a:t>a</a:t>
            </a:r>
            <a:r>
              <a:rPr lang="en-US" sz="1400" b="1" dirty="0" err="1" smtClean="0">
                <a:effectLst>
                  <a:outerShdw blurRad="38100" dist="38100" dir="2700000" algn="tl">
                    <a:srgbClr val="000000">
                      <a:alpha val="43137"/>
                    </a:srgbClr>
                  </a:outerShdw>
                </a:effectLst>
              </a:rPr>
              <a:t>.Teo</a:t>
            </a:r>
            <a:r>
              <a:rPr lang="en-US" sz="1400" b="1" dirty="0">
                <a:effectLst>
                  <a:outerShdw blurRad="38100" dist="38100" dir="2700000" algn="tl">
                    <a:srgbClr val="000000">
                      <a:alpha val="43137"/>
                    </a:srgbClr>
                  </a:outerShdw>
                </a:effectLst>
              </a:rPr>
              <a:t>. </a:t>
            </a:r>
            <a:r>
              <a:rPr lang="en-US" sz="1400" b="1" i="1" dirty="0">
                <a:effectLst>
                  <a:outerShdw blurRad="38100" dist="38100" dir="2700000" algn="tl">
                    <a:srgbClr val="000000">
                      <a:alpha val="43137"/>
                    </a:srgbClr>
                  </a:outerShdw>
                </a:effectLst>
              </a:rPr>
              <a:t>Lancet</a:t>
            </a:r>
            <a:r>
              <a:rPr lang="en-US" sz="1400" b="1" dirty="0">
                <a:effectLst>
                  <a:outerShdw blurRad="38100" dist="38100" dir="2700000" algn="tl">
                    <a:srgbClr val="000000">
                      <a:alpha val="43137"/>
                    </a:srgbClr>
                  </a:outerShdw>
                </a:effectLst>
              </a:rPr>
              <a:t>. 2006;368:647-658.</a:t>
            </a:r>
          </a:p>
        </p:txBody>
      </p:sp>
      <p:sp>
        <p:nvSpPr>
          <p:cNvPr id="96" name="Rectangle 95"/>
          <p:cNvSpPr/>
          <p:nvPr/>
        </p:nvSpPr>
        <p:spPr>
          <a:xfrm>
            <a:off x="3571868" y="928670"/>
            <a:ext cx="235742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h-TH" sz="6600" b="1" spc="50" dirty="0" smtClean="0">
                <a:ln w="11430"/>
                <a:solidFill>
                  <a:srgbClr val="FF0000"/>
                </a:solidFill>
                <a:effectLst>
                  <a:outerShdw blurRad="76200" dist="50800" dir="5400000" algn="tl" rotWithShape="0">
                    <a:srgbClr val="000000">
                      <a:alpha val="65000"/>
                    </a:srgbClr>
                  </a:outerShdw>
                </a:effectLst>
                <a:latin typeface="Browallia New" pitchFamily="34" charset="-34"/>
                <a:cs typeface="Browallia New" pitchFamily="34" charset="-34"/>
              </a:rPr>
              <a:t>ตีบ ตัน</a:t>
            </a:r>
            <a:endParaRPr lang="en-US" sz="6600" b="1" cap="none" spc="50" dirty="0">
              <a:ln w="11430"/>
              <a:solidFill>
                <a:srgbClr val="FF0000"/>
              </a:solidFill>
              <a:effectLst>
                <a:outerShdw blurRad="76200" dist="50800" dir="5400000" algn="tl" rotWithShape="0">
                  <a:srgbClr val="000000">
                    <a:alpha val="65000"/>
                  </a:srgbClr>
                </a:outerShdw>
              </a:effectLst>
              <a:latin typeface="Browallia New" pitchFamily="34" charset="-34"/>
              <a:cs typeface="Browallia New" pitchFamily="34" charset="-34"/>
            </a:endParaRPr>
          </a:p>
        </p:txBody>
      </p:sp>
      <p:sp>
        <p:nvSpPr>
          <p:cNvPr id="97" name="Rounded Rectangular Callout 96"/>
          <p:cNvSpPr/>
          <p:nvPr/>
        </p:nvSpPr>
        <p:spPr>
          <a:xfrm>
            <a:off x="5429224" y="1142984"/>
            <a:ext cx="3714776" cy="1571636"/>
          </a:xfrm>
          <a:prstGeom prst="wedgeRoundRectCallout">
            <a:avLst>
              <a:gd name="adj1" fmla="val -32605"/>
              <a:gd name="adj2" fmla="val 75148"/>
              <a:gd name="adj3" fmla="val 16667"/>
            </a:avLst>
          </a:prstGeom>
          <a:solidFill>
            <a:srgbClr val="FF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การสูบบุหรี่เพิ่มความเสี่ยง ในการเกิดโรคนี้อย่างน้อย </a:t>
            </a:r>
            <a:r>
              <a:rPr lang="en-US" sz="36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3 </a:t>
            </a:r>
            <a:r>
              <a:rPr lang="th-TH" sz="36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เท่า</a:t>
            </a:r>
            <a:endParaRPr lang="th-TH" sz="36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p:nvPr>
        </p:nvSpPr>
        <p:spPr/>
        <p:txBody>
          <a:bodyPr/>
          <a:lstStyle/>
          <a:p>
            <a:pPr eaLnBrk="1" hangingPunct="1">
              <a:defRPr/>
            </a:pPr>
            <a:r>
              <a:rPr lang="th-TH" sz="6000" dirty="0" smtClean="0">
                <a:latin typeface="Browallia New" pitchFamily="34" charset="-34"/>
                <a:cs typeface="Browallia New" pitchFamily="34" charset="-34"/>
              </a:rPr>
              <a:t>บุหรี่ มีผลต่อ โรคหลอดเลือดหัวใจ</a:t>
            </a:r>
            <a:endParaRPr lang="en-US" sz="6000" dirty="0" smtClean="0">
              <a:latin typeface="Browallia New" pitchFamily="34" charset="-34"/>
              <a:cs typeface="Browallia New" pitchFamily="34" charset="-34"/>
            </a:endParaRPr>
          </a:p>
        </p:txBody>
      </p:sp>
      <p:sp>
        <p:nvSpPr>
          <p:cNvPr id="1417219" name="Text Box 3"/>
          <p:cNvSpPr txBox="1">
            <a:spLocks noChangeArrowheads="1"/>
          </p:cNvSpPr>
          <p:nvPr/>
        </p:nvSpPr>
        <p:spPr bwMode="auto">
          <a:xfrm>
            <a:off x="195263" y="6173788"/>
            <a:ext cx="8294687" cy="547687"/>
          </a:xfrm>
          <a:prstGeom prst="rect">
            <a:avLst/>
          </a:prstGeom>
          <a:noFill/>
          <a:ln w="9525" algn="ctr">
            <a:noFill/>
            <a:miter lim="800000"/>
            <a:headEnd/>
            <a:tailEnd/>
          </a:ln>
          <a:effectLst/>
        </p:spPr>
        <p:txBody>
          <a:bodyPr lIns="0" tIns="0" rIns="0" bIns="0" anchor="b">
            <a:spAutoFit/>
          </a:bodyPr>
          <a:lstStyle/>
          <a:p>
            <a:pPr>
              <a:defRPr/>
            </a:pPr>
            <a:r>
              <a:rPr lang="en-US" sz="1200" b="1" baseline="30000" dirty="0">
                <a:effectLst>
                  <a:outerShdw blurRad="38100" dist="38100" dir="2700000" algn="tl">
                    <a:srgbClr val="C0C0C0"/>
                  </a:outerShdw>
                </a:effectLst>
              </a:rPr>
              <a:t>a </a:t>
            </a:r>
            <a:r>
              <a:rPr lang="en-US" sz="1200" b="1" dirty="0">
                <a:effectLst>
                  <a:outerShdw blurRad="38100" dist="38100" dir="2700000" algn="tl">
                    <a:srgbClr val="C0C0C0"/>
                  </a:outerShdw>
                </a:effectLst>
              </a:rPr>
              <a:t>The probability of an event (developing a disease) occurring in exposed people compared with the probability of the event in </a:t>
            </a:r>
            <a:r>
              <a:rPr lang="en-US" sz="1200" b="1" dirty="0" err="1">
                <a:effectLst>
                  <a:outerShdw blurRad="38100" dist="38100" dir="2700000" algn="tl">
                    <a:srgbClr val="C0C0C0"/>
                  </a:outerShdw>
                </a:effectLst>
              </a:rPr>
              <a:t>nonexposed</a:t>
            </a:r>
            <a:r>
              <a:rPr lang="en-US" sz="1200" b="1" dirty="0">
                <a:effectLst>
                  <a:outerShdw blurRad="38100" dist="38100" dir="2700000" algn="tl">
                    <a:srgbClr val="C0C0C0"/>
                  </a:outerShdw>
                </a:effectLst>
              </a:rPr>
              <a:t> people. Adjusted for age.</a:t>
            </a:r>
            <a:br>
              <a:rPr lang="en-US" sz="1200" b="1" dirty="0">
                <a:effectLst>
                  <a:outerShdw blurRad="38100" dist="38100" dir="2700000" algn="tl">
                    <a:srgbClr val="C0C0C0"/>
                  </a:outerShdw>
                </a:effectLst>
              </a:rPr>
            </a:br>
            <a:r>
              <a:rPr lang="en-US" sz="1200" b="1" dirty="0">
                <a:effectLst>
                  <a:outerShdw blurRad="38100" dist="38100" dir="2700000" algn="tl">
                    <a:srgbClr val="C0C0C0"/>
                  </a:outerShdw>
                </a:effectLst>
              </a:rPr>
              <a:t>Willett et al. </a:t>
            </a:r>
            <a:r>
              <a:rPr lang="en-US" sz="1200" b="1" i="1" dirty="0">
                <a:effectLst>
                  <a:outerShdw blurRad="38100" dist="38100" dir="2700000" algn="tl">
                    <a:srgbClr val="C0C0C0"/>
                  </a:outerShdw>
                </a:effectLst>
              </a:rPr>
              <a:t>N </a:t>
            </a:r>
            <a:r>
              <a:rPr lang="en-US" sz="1200" b="1" i="1" dirty="0" err="1">
                <a:effectLst>
                  <a:outerShdw blurRad="38100" dist="38100" dir="2700000" algn="tl">
                    <a:srgbClr val="C0C0C0"/>
                  </a:outerShdw>
                </a:effectLst>
              </a:rPr>
              <a:t>Engl</a:t>
            </a:r>
            <a:r>
              <a:rPr lang="en-US" sz="1200" b="1" i="1" dirty="0">
                <a:effectLst>
                  <a:outerShdw blurRad="38100" dist="38100" dir="2700000" algn="tl">
                    <a:srgbClr val="C0C0C0"/>
                  </a:outerShdw>
                </a:effectLst>
              </a:rPr>
              <a:t> J Med</a:t>
            </a:r>
            <a:r>
              <a:rPr lang="en-US" sz="1200" b="1" dirty="0">
                <a:effectLst>
                  <a:outerShdw blurRad="38100" dist="38100" dir="2700000" algn="tl">
                    <a:srgbClr val="C0C0C0"/>
                  </a:outerShdw>
                </a:effectLst>
              </a:rPr>
              <a:t>. 1987;317(21):1303-1309</a:t>
            </a:r>
            <a:r>
              <a:rPr lang="en-US" sz="1000" b="1" dirty="0">
                <a:effectLst>
                  <a:outerShdw blurRad="38100" dist="38100" dir="2700000" algn="tl">
                    <a:srgbClr val="C0C0C0"/>
                  </a:outerShdw>
                </a:effectLst>
              </a:rPr>
              <a:t>.</a:t>
            </a:r>
          </a:p>
        </p:txBody>
      </p:sp>
      <p:pic>
        <p:nvPicPr>
          <p:cNvPr id="10244" name="Picture 4"/>
          <p:cNvPicPr>
            <a:picLocks noChangeAspect="1" noChangeArrowheads="1"/>
          </p:cNvPicPr>
          <p:nvPr/>
        </p:nvPicPr>
        <p:blipFill>
          <a:blip r:embed="rId3" cstate="email"/>
          <a:srcRect/>
          <a:stretch>
            <a:fillRect/>
          </a:stretch>
        </p:blipFill>
        <p:spPr bwMode="auto">
          <a:xfrm>
            <a:off x="633413" y="1484313"/>
            <a:ext cx="7840662" cy="4197350"/>
          </a:xfrm>
          <a:prstGeom prst="rect">
            <a:avLst/>
          </a:prstGeom>
          <a:solidFill>
            <a:srgbClr val="6600FF"/>
          </a:solidFill>
          <a:ln w="9525">
            <a:noFill/>
            <a:miter lim="800000"/>
            <a:headEnd/>
            <a:tailEnd/>
          </a:ln>
        </p:spPr>
      </p:pic>
      <p:sp>
        <p:nvSpPr>
          <p:cNvPr id="1417221" name="Text Box 5"/>
          <p:cNvSpPr txBox="1">
            <a:spLocks noChangeArrowheads="1"/>
          </p:cNvSpPr>
          <p:nvPr/>
        </p:nvSpPr>
        <p:spPr bwMode="auto">
          <a:xfrm rot="16200000">
            <a:off x="-450283" y="3344755"/>
            <a:ext cx="1656223" cy="646331"/>
          </a:xfrm>
          <a:prstGeom prst="rect">
            <a:avLst/>
          </a:prstGeom>
          <a:noFill/>
          <a:ln w="28575" algn="ctr">
            <a:noFill/>
            <a:miter lim="800000"/>
            <a:headEnd/>
            <a:tailEnd/>
          </a:ln>
          <a:effectLst/>
        </p:spPr>
        <p:txBody>
          <a:bodyPr wrap="none" anchor="b">
            <a:spAutoFit/>
          </a:bodyPr>
          <a:lstStyle/>
          <a:p>
            <a:pPr algn="ctr">
              <a:defRPr/>
            </a:pPr>
            <a:r>
              <a:rPr lang="th-TH" sz="3600" b="1" dirty="0" smtClean="0">
                <a:effectLst>
                  <a:outerShdw blurRad="38100" dist="38100" dir="2700000" algn="tl">
                    <a:srgbClr val="C0C0C0"/>
                  </a:outerShdw>
                </a:effectLst>
                <a:latin typeface="Browallia New" pitchFamily="34" charset="-34"/>
                <a:cs typeface="Browallia New" pitchFamily="34" charset="-34"/>
              </a:rPr>
              <a:t>ความเสี่ยง</a:t>
            </a:r>
            <a:endParaRPr lang="en-US" sz="3600" b="1" baseline="30000" dirty="0">
              <a:effectLst>
                <a:outerShdw blurRad="38100" dist="38100" dir="2700000" algn="tl">
                  <a:srgbClr val="C0C0C0"/>
                </a:outerShdw>
              </a:effectLst>
              <a:latin typeface="Browallia New" pitchFamily="34" charset="-34"/>
              <a:cs typeface="Browallia New" pitchFamily="34" charset="-34"/>
            </a:endParaRPr>
          </a:p>
        </p:txBody>
      </p:sp>
      <p:grpSp>
        <p:nvGrpSpPr>
          <p:cNvPr id="2" name="Group 6"/>
          <p:cNvGrpSpPr>
            <a:grpSpLocks/>
          </p:cNvGrpSpPr>
          <p:nvPr/>
        </p:nvGrpSpPr>
        <p:grpSpPr bwMode="auto">
          <a:xfrm>
            <a:off x="3846513" y="3938588"/>
            <a:ext cx="171450" cy="1158875"/>
            <a:chOff x="2619" y="2151"/>
            <a:chExt cx="108" cy="882"/>
          </a:xfrm>
        </p:grpSpPr>
        <p:sp>
          <p:nvSpPr>
            <p:cNvPr id="10261" name="Line 7"/>
            <p:cNvSpPr>
              <a:spLocks noChangeShapeType="1"/>
            </p:cNvSpPr>
            <p:nvPr/>
          </p:nvSpPr>
          <p:spPr bwMode="auto">
            <a:xfrm flipV="1">
              <a:off x="2673" y="2151"/>
              <a:ext cx="0" cy="882"/>
            </a:xfrm>
            <a:prstGeom prst="line">
              <a:avLst/>
            </a:prstGeom>
            <a:noFill/>
            <a:ln w="19050">
              <a:solidFill>
                <a:schemeClr val="tx1"/>
              </a:solidFill>
              <a:round/>
              <a:headEnd/>
              <a:tailEnd/>
            </a:ln>
          </p:spPr>
          <p:txBody>
            <a:bodyPr/>
            <a:lstStyle/>
            <a:p>
              <a:endParaRPr lang="th-TH"/>
            </a:p>
          </p:txBody>
        </p:sp>
        <p:sp>
          <p:nvSpPr>
            <p:cNvPr id="10262" name="Line 8"/>
            <p:cNvSpPr>
              <a:spLocks noChangeShapeType="1"/>
            </p:cNvSpPr>
            <p:nvPr/>
          </p:nvSpPr>
          <p:spPr bwMode="auto">
            <a:xfrm>
              <a:off x="2619" y="2151"/>
              <a:ext cx="108" cy="0"/>
            </a:xfrm>
            <a:prstGeom prst="line">
              <a:avLst/>
            </a:prstGeom>
            <a:noFill/>
            <a:ln w="19050">
              <a:solidFill>
                <a:schemeClr val="tx1"/>
              </a:solidFill>
              <a:round/>
              <a:headEnd/>
              <a:tailEnd/>
            </a:ln>
          </p:spPr>
          <p:txBody>
            <a:bodyPr/>
            <a:lstStyle/>
            <a:p>
              <a:endParaRPr lang="th-TH"/>
            </a:p>
          </p:txBody>
        </p:sp>
        <p:sp>
          <p:nvSpPr>
            <p:cNvPr id="10263" name="Line 9"/>
            <p:cNvSpPr>
              <a:spLocks noChangeShapeType="1"/>
            </p:cNvSpPr>
            <p:nvPr/>
          </p:nvSpPr>
          <p:spPr bwMode="auto">
            <a:xfrm>
              <a:off x="2619" y="3033"/>
              <a:ext cx="108" cy="0"/>
            </a:xfrm>
            <a:prstGeom prst="line">
              <a:avLst/>
            </a:prstGeom>
            <a:noFill/>
            <a:ln w="19050">
              <a:solidFill>
                <a:schemeClr val="tx1"/>
              </a:solidFill>
              <a:round/>
              <a:headEnd/>
              <a:tailEnd/>
            </a:ln>
          </p:spPr>
          <p:txBody>
            <a:bodyPr/>
            <a:lstStyle/>
            <a:p>
              <a:endParaRPr lang="th-TH"/>
            </a:p>
          </p:txBody>
        </p:sp>
      </p:grpSp>
      <p:grpSp>
        <p:nvGrpSpPr>
          <p:cNvPr id="3" name="Group 10"/>
          <p:cNvGrpSpPr>
            <a:grpSpLocks/>
          </p:cNvGrpSpPr>
          <p:nvPr/>
        </p:nvGrpSpPr>
        <p:grpSpPr bwMode="auto">
          <a:xfrm>
            <a:off x="5613400" y="3249613"/>
            <a:ext cx="171450" cy="1481137"/>
            <a:chOff x="2619" y="2151"/>
            <a:chExt cx="108" cy="882"/>
          </a:xfrm>
        </p:grpSpPr>
        <p:sp>
          <p:nvSpPr>
            <p:cNvPr id="10258" name="Line 11"/>
            <p:cNvSpPr>
              <a:spLocks noChangeShapeType="1"/>
            </p:cNvSpPr>
            <p:nvPr/>
          </p:nvSpPr>
          <p:spPr bwMode="auto">
            <a:xfrm flipV="1">
              <a:off x="2673" y="2151"/>
              <a:ext cx="0" cy="882"/>
            </a:xfrm>
            <a:prstGeom prst="line">
              <a:avLst/>
            </a:prstGeom>
            <a:noFill/>
            <a:ln w="19050">
              <a:solidFill>
                <a:schemeClr val="tx1"/>
              </a:solidFill>
              <a:round/>
              <a:headEnd/>
              <a:tailEnd/>
            </a:ln>
          </p:spPr>
          <p:txBody>
            <a:bodyPr/>
            <a:lstStyle/>
            <a:p>
              <a:endParaRPr lang="th-TH"/>
            </a:p>
          </p:txBody>
        </p:sp>
        <p:sp>
          <p:nvSpPr>
            <p:cNvPr id="10259" name="Line 12"/>
            <p:cNvSpPr>
              <a:spLocks noChangeShapeType="1"/>
            </p:cNvSpPr>
            <p:nvPr/>
          </p:nvSpPr>
          <p:spPr bwMode="auto">
            <a:xfrm>
              <a:off x="2619" y="2151"/>
              <a:ext cx="108" cy="0"/>
            </a:xfrm>
            <a:prstGeom prst="line">
              <a:avLst/>
            </a:prstGeom>
            <a:noFill/>
            <a:ln w="19050">
              <a:solidFill>
                <a:schemeClr val="tx1"/>
              </a:solidFill>
              <a:round/>
              <a:headEnd/>
              <a:tailEnd/>
            </a:ln>
          </p:spPr>
          <p:txBody>
            <a:bodyPr/>
            <a:lstStyle/>
            <a:p>
              <a:endParaRPr lang="th-TH"/>
            </a:p>
          </p:txBody>
        </p:sp>
        <p:sp>
          <p:nvSpPr>
            <p:cNvPr id="10260" name="Line 13"/>
            <p:cNvSpPr>
              <a:spLocks noChangeShapeType="1"/>
            </p:cNvSpPr>
            <p:nvPr/>
          </p:nvSpPr>
          <p:spPr bwMode="auto">
            <a:xfrm>
              <a:off x="2619" y="3033"/>
              <a:ext cx="108" cy="0"/>
            </a:xfrm>
            <a:prstGeom prst="line">
              <a:avLst/>
            </a:prstGeom>
            <a:noFill/>
            <a:ln w="19050">
              <a:solidFill>
                <a:schemeClr val="tx1"/>
              </a:solidFill>
              <a:round/>
              <a:headEnd/>
              <a:tailEnd/>
            </a:ln>
          </p:spPr>
          <p:txBody>
            <a:bodyPr/>
            <a:lstStyle/>
            <a:p>
              <a:endParaRPr lang="th-TH"/>
            </a:p>
          </p:txBody>
        </p:sp>
      </p:grpSp>
      <p:grpSp>
        <p:nvGrpSpPr>
          <p:cNvPr id="4" name="Group 14"/>
          <p:cNvGrpSpPr>
            <a:grpSpLocks/>
          </p:cNvGrpSpPr>
          <p:nvPr/>
        </p:nvGrpSpPr>
        <p:grpSpPr bwMode="auto">
          <a:xfrm>
            <a:off x="7380288" y="2308225"/>
            <a:ext cx="171450" cy="2105025"/>
            <a:chOff x="2619" y="2151"/>
            <a:chExt cx="108" cy="882"/>
          </a:xfrm>
        </p:grpSpPr>
        <p:sp>
          <p:nvSpPr>
            <p:cNvPr id="10255" name="Line 15"/>
            <p:cNvSpPr>
              <a:spLocks noChangeShapeType="1"/>
            </p:cNvSpPr>
            <p:nvPr/>
          </p:nvSpPr>
          <p:spPr bwMode="auto">
            <a:xfrm flipV="1">
              <a:off x="2673" y="2151"/>
              <a:ext cx="0" cy="882"/>
            </a:xfrm>
            <a:prstGeom prst="line">
              <a:avLst/>
            </a:prstGeom>
            <a:noFill/>
            <a:ln w="19050">
              <a:solidFill>
                <a:schemeClr val="tx1"/>
              </a:solidFill>
              <a:round/>
              <a:headEnd/>
              <a:tailEnd/>
            </a:ln>
          </p:spPr>
          <p:txBody>
            <a:bodyPr/>
            <a:lstStyle/>
            <a:p>
              <a:endParaRPr lang="th-TH"/>
            </a:p>
          </p:txBody>
        </p:sp>
        <p:sp>
          <p:nvSpPr>
            <p:cNvPr id="10256" name="Line 16"/>
            <p:cNvSpPr>
              <a:spLocks noChangeShapeType="1"/>
            </p:cNvSpPr>
            <p:nvPr/>
          </p:nvSpPr>
          <p:spPr bwMode="auto">
            <a:xfrm>
              <a:off x="2619" y="2151"/>
              <a:ext cx="108" cy="0"/>
            </a:xfrm>
            <a:prstGeom prst="line">
              <a:avLst/>
            </a:prstGeom>
            <a:noFill/>
            <a:ln w="19050">
              <a:solidFill>
                <a:schemeClr val="tx1"/>
              </a:solidFill>
              <a:round/>
              <a:headEnd/>
              <a:tailEnd/>
            </a:ln>
          </p:spPr>
          <p:txBody>
            <a:bodyPr/>
            <a:lstStyle/>
            <a:p>
              <a:endParaRPr lang="th-TH"/>
            </a:p>
          </p:txBody>
        </p:sp>
        <p:sp>
          <p:nvSpPr>
            <p:cNvPr id="10257" name="Line 17"/>
            <p:cNvSpPr>
              <a:spLocks noChangeShapeType="1"/>
            </p:cNvSpPr>
            <p:nvPr/>
          </p:nvSpPr>
          <p:spPr bwMode="auto">
            <a:xfrm>
              <a:off x="2619" y="3033"/>
              <a:ext cx="108" cy="0"/>
            </a:xfrm>
            <a:prstGeom prst="line">
              <a:avLst/>
            </a:prstGeom>
            <a:noFill/>
            <a:ln w="19050">
              <a:solidFill>
                <a:schemeClr val="tx1"/>
              </a:solidFill>
              <a:round/>
              <a:headEnd/>
              <a:tailEnd/>
            </a:ln>
          </p:spPr>
          <p:txBody>
            <a:bodyPr/>
            <a:lstStyle/>
            <a:p>
              <a:endParaRPr lang="th-TH"/>
            </a:p>
          </p:txBody>
        </p:sp>
      </p:grpSp>
      <p:sp>
        <p:nvSpPr>
          <p:cNvPr id="1417234" name="Text Box 18"/>
          <p:cNvSpPr txBox="1">
            <a:spLocks noChangeArrowheads="1"/>
          </p:cNvSpPr>
          <p:nvPr/>
        </p:nvSpPr>
        <p:spPr bwMode="auto">
          <a:xfrm>
            <a:off x="3357554" y="5214950"/>
            <a:ext cx="1096775" cy="523220"/>
          </a:xfrm>
          <a:prstGeom prst="rect">
            <a:avLst/>
          </a:prstGeom>
          <a:noFill/>
          <a:ln w="28575" algn="ctr">
            <a:noFill/>
            <a:miter lim="800000"/>
            <a:headEnd/>
            <a:tailEnd/>
          </a:ln>
          <a:effectLst/>
        </p:spPr>
        <p:txBody>
          <a:bodyPr wrap="none" anchor="b">
            <a:spAutoFit/>
          </a:bodyPr>
          <a:lstStyle/>
          <a:p>
            <a:pPr algn="ctr">
              <a:defRPr/>
            </a:pPr>
            <a:r>
              <a:rPr lang="en-US" sz="1800" b="1" dirty="0">
                <a:solidFill>
                  <a:schemeClr val="bg1"/>
                </a:solidFill>
                <a:effectLst>
                  <a:outerShdw blurRad="38100" dist="38100" dir="2700000" algn="tl">
                    <a:srgbClr val="C0C0C0"/>
                  </a:outerShdw>
                </a:effectLst>
              </a:rPr>
              <a:t>1-14 </a:t>
            </a:r>
            <a:r>
              <a:rPr lang="en-US" sz="1800" b="1" dirty="0" smtClean="0">
                <a:solidFill>
                  <a:schemeClr val="bg1"/>
                </a:solidFill>
                <a:effectLst>
                  <a:outerShdw blurRad="38100" dist="38100" dir="2700000" algn="tl">
                    <a:srgbClr val="C0C0C0"/>
                  </a:outerShdw>
                </a:effectLst>
              </a:rPr>
              <a:t>/</a:t>
            </a:r>
            <a:r>
              <a:rPr lang="th-TH" b="1" dirty="0" smtClean="0">
                <a:solidFill>
                  <a:schemeClr val="bg1"/>
                </a:solidFill>
                <a:effectLst>
                  <a:outerShdw blurRad="38100" dist="38100" dir="2700000" algn="tl">
                    <a:srgbClr val="C0C0C0"/>
                  </a:outerShdw>
                </a:effectLst>
                <a:latin typeface="Browallia New" pitchFamily="34" charset="-34"/>
                <a:cs typeface="Browallia New" pitchFamily="34" charset="-34"/>
              </a:rPr>
              <a:t>วัน</a:t>
            </a:r>
            <a:endParaRPr lang="en-US" b="1" dirty="0">
              <a:solidFill>
                <a:schemeClr val="bg1"/>
              </a:solidFill>
              <a:effectLst>
                <a:outerShdw blurRad="38100" dist="38100" dir="2700000" algn="tl">
                  <a:srgbClr val="C0C0C0"/>
                </a:outerShdw>
              </a:effectLst>
              <a:latin typeface="Browallia New" pitchFamily="34" charset="-34"/>
              <a:cs typeface="Browallia New" pitchFamily="34" charset="-34"/>
            </a:endParaRPr>
          </a:p>
        </p:txBody>
      </p:sp>
      <p:sp>
        <p:nvSpPr>
          <p:cNvPr id="1417235" name="Text Box 19"/>
          <p:cNvSpPr txBox="1">
            <a:spLocks noChangeArrowheads="1"/>
          </p:cNvSpPr>
          <p:nvPr/>
        </p:nvSpPr>
        <p:spPr bwMode="auto">
          <a:xfrm>
            <a:off x="1500166" y="5286388"/>
            <a:ext cx="1205779" cy="523220"/>
          </a:xfrm>
          <a:prstGeom prst="rect">
            <a:avLst/>
          </a:prstGeom>
          <a:noFill/>
          <a:ln w="28575" algn="ctr">
            <a:noFill/>
            <a:miter lim="800000"/>
            <a:headEnd/>
            <a:tailEnd/>
          </a:ln>
          <a:effectLst/>
        </p:spPr>
        <p:txBody>
          <a:bodyPr wrap="none" anchor="b">
            <a:spAutoFit/>
          </a:bodyPr>
          <a:lstStyle/>
          <a:p>
            <a:pPr algn="ctr">
              <a:defRPr/>
            </a:pPr>
            <a:r>
              <a:rPr lang="th-TH" b="1" dirty="0" smtClean="0">
                <a:solidFill>
                  <a:schemeClr val="bg1"/>
                </a:solidFill>
                <a:effectLst>
                  <a:outerShdw blurRad="38100" dist="38100" dir="2700000" algn="tl">
                    <a:srgbClr val="C0C0C0"/>
                  </a:outerShdw>
                </a:effectLst>
                <a:latin typeface="Browallia New" pitchFamily="34" charset="-34"/>
                <a:cs typeface="Browallia New" pitchFamily="34" charset="-34"/>
              </a:rPr>
              <a:t>ไม่สูบเลย</a:t>
            </a:r>
            <a:endParaRPr lang="en-US" b="1" dirty="0">
              <a:solidFill>
                <a:schemeClr val="bg1"/>
              </a:solidFill>
              <a:effectLst>
                <a:outerShdw blurRad="38100" dist="38100" dir="2700000" algn="tl">
                  <a:srgbClr val="C0C0C0"/>
                </a:outerShdw>
              </a:effectLst>
              <a:latin typeface="Browallia New" pitchFamily="34" charset="-34"/>
              <a:cs typeface="Browallia New" pitchFamily="34" charset="-34"/>
            </a:endParaRPr>
          </a:p>
        </p:txBody>
      </p:sp>
      <p:sp>
        <p:nvSpPr>
          <p:cNvPr id="1417236" name="Text Box 20"/>
          <p:cNvSpPr txBox="1">
            <a:spLocks noChangeArrowheads="1"/>
          </p:cNvSpPr>
          <p:nvPr/>
        </p:nvSpPr>
        <p:spPr bwMode="auto">
          <a:xfrm>
            <a:off x="5000628" y="5214950"/>
            <a:ext cx="1493838" cy="523220"/>
          </a:xfrm>
          <a:prstGeom prst="rect">
            <a:avLst/>
          </a:prstGeom>
          <a:noFill/>
          <a:ln w="28575" algn="ctr">
            <a:noFill/>
            <a:miter lim="800000"/>
            <a:headEnd/>
            <a:tailEnd/>
          </a:ln>
          <a:effectLst/>
        </p:spPr>
        <p:txBody>
          <a:bodyPr anchor="b">
            <a:spAutoFit/>
          </a:bodyPr>
          <a:lstStyle/>
          <a:p>
            <a:pPr algn="ctr">
              <a:defRPr/>
            </a:pPr>
            <a:r>
              <a:rPr lang="en-US" sz="1800" b="1" dirty="0">
                <a:solidFill>
                  <a:schemeClr val="bg1"/>
                </a:solidFill>
                <a:effectLst>
                  <a:outerShdw blurRad="38100" dist="38100" dir="2700000" algn="tl">
                    <a:srgbClr val="C0C0C0"/>
                  </a:outerShdw>
                </a:effectLst>
              </a:rPr>
              <a:t>15-24 / </a:t>
            </a:r>
            <a:r>
              <a:rPr lang="th-TH" b="1" dirty="0">
                <a:solidFill>
                  <a:schemeClr val="bg1"/>
                </a:solidFill>
                <a:effectLst>
                  <a:outerShdw blurRad="38100" dist="38100" dir="2700000" algn="tl">
                    <a:srgbClr val="C0C0C0"/>
                  </a:outerShdw>
                </a:effectLst>
                <a:latin typeface="Browallia New" pitchFamily="34" charset="-34"/>
                <a:cs typeface="Browallia New" pitchFamily="34" charset="-34"/>
              </a:rPr>
              <a:t>วัน</a:t>
            </a:r>
            <a:endParaRPr lang="en-US" sz="1800" b="1" dirty="0">
              <a:solidFill>
                <a:schemeClr val="bg1"/>
              </a:solidFill>
              <a:effectLst>
                <a:outerShdw blurRad="38100" dist="38100" dir="2700000" algn="tl">
                  <a:srgbClr val="C0C0C0"/>
                </a:outerShdw>
              </a:effectLst>
            </a:endParaRPr>
          </a:p>
        </p:txBody>
      </p:sp>
      <p:sp>
        <p:nvSpPr>
          <p:cNvPr id="1417237" name="Text Box 21"/>
          <p:cNvSpPr txBox="1">
            <a:spLocks noChangeArrowheads="1"/>
          </p:cNvSpPr>
          <p:nvPr/>
        </p:nvSpPr>
        <p:spPr bwMode="auto">
          <a:xfrm>
            <a:off x="6858016" y="5143512"/>
            <a:ext cx="1265237" cy="523220"/>
          </a:xfrm>
          <a:prstGeom prst="rect">
            <a:avLst/>
          </a:prstGeom>
          <a:noFill/>
          <a:ln w="28575" algn="ctr">
            <a:noFill/>
            <a:miter lim="800000"/>
            <a:headEnd/>
            <a:tailEnd/>
          </a:ln>
          <a:effectLst/>
        </p:spPr>
        <p:txBody>
          <a:bodyPr anchor="b">
            <a:spAutoFit/>
          </a:bodyPr>
          <a:lstStyle/>
          <a:p>
            <a:pPr algn="ctr">
              <a:defRPr/>
            </a:pPr>
            <a:r>
              <a:rPr lang="en-US" sz="1800" b="1" dirty="0">
                <a:solidFill>
                  <a:schemeClr val="bg1"/>
                </a:solidFill>
                <a:effectLst>
                  <a:outerShdw blurRad="38100" dist="38100" dir="2700000" algn="tl">
                    <a:srgbClr val="C0C0C0"/>
                  </a:outerShdw>
                </a:effectLst>
                <a:sym typeface="Symbol" pitchFamily="18" charset="2"/>
              </a:rPr>
              <a:t> 25 </a:t>
            </a:r>
            <a:r>
              <a:rPr lang="en-US" sz="1800" b="1" dirty="0" smtClean="0">
                <a:solidFill>
                  <a:schemeClr val="bg1"/>
                </a:solidFill>
                <a:effectLst>
                  <a:outerShdw blurRad="38100" dist="38100" dir="2700000" algn="tl">
                    <a:srgbClr val="C0C0C0"/>
                  </a:outerShdw>
                </a:effectLst>
                <a:sym typeface="Symbol" pitchFamily="18" charset="2"/>
              </a:rPr>
              <a:t>/</a:t>
            </a:r>
            <a:r>
              <a:rPr lang="th-TH" sz="1800" b="1" dirty="0">
                <a:solidFill>
                  <a:schemeClr val="bg1"/>
                </a:solidFill>
                <a:effectLst>
                  <a:outerShdw blurRad="38100" dist="38100" dir="2700000" algn="tl">
                    <a:srgbClr val="C0C0C0"/>
                  </a:outerShdw>
                </a:effectLst>
                <a:latin typeface="Browallia New" pitchFamily="34" charset="-34"/>
                <a:cs typeface="Browallia New" pitchFamily="34" charset="-34"/>
              </a:rPr>
              <a:t> </a:t>
            </a:r>
            <a:r>
              <a:rPr lang="th-TH" b="1" dirty="0">
                <a:solidFill>
                  <a:schemeClr val="bg1"/>
                </a:solidFill>
                <a:effectLst>
                  <a:outerShdw blurRad="38100" dist="38100" dir="2700000" algn="tl">
                    <a:srgbClr val="C0C0C0"/>
                  </a:outerShdw>
                </a:effectLst>
                <a:latin typeface="Browallia New" pitchFamily="34" charset="-34"/>
                <a:cs typeface="Browallia New" pitchFamily="34" charset="-34"/>
              </a:rPr>
              <a:t>วัน</a:t>
            </a:r>
            <a:endParaRPr lang="en-US" sz="1800" b="1" dirty="0">
              <a:solidFill>
                <a:schemeClr val="bg1"/>
              </a:solidFill>
              <a:effectLst>
                <a:outerShdw blurRad="38100" dist="38100" dir="2700000" algn="tl">
                  <a:srgbClr val="C0C0C0"/>
                </a:outerShdw>
              </a:effectLst>
              <a:sym typeface="Symbol" pitchFamily="18" charset="2"/>
            </a:endParaRPr>
          </a:p>
        </p:txBody>
      </p:sp>
      <p:sp>
        <p:nvSpPr>
          <p:cNvPr id="10253" name="Rectangle 22"/>
          <p:cNvSpPr>
            <a:spLocks noChangeArrowheads="1"/>
          </p:cNvSpPr>
          <p:nvPr/>
        </p:nvSpPr>
        <p:spPr bwMode="auto">
          <a:xfrm>
            <a:off x="5292725" y="5734050"/>
            <a:ext cx="3584575" cy="304800"/>
          </a:xfrm>
          <a:prstGeom prst="rect">
            <a:avLst/>
          </a:prstGeom>
          <a:noFill/>
          <a:ln w="28575" algn="ctr">
            <a:noFill/>
            <a:miter lim="800000"/>
            <a:headEnd/>
            <a:tailEnd/>
          </a:ln>
        </p:spPr>
        <p:txBody>
          <a:bodyPr lIns="0" tIns="0" rIns="0" bIns="0">
            <a:spAutoFit/>
          </a:bodyPr>
          <a:lstStyle/>
          <a:p>
            <a:pPr algn="ctr"/>
            <a:r>
              <a:rPr lang="en-US" sz="2000" b="1">
                <a:cs typeface="Arial" pitchFamily="34" charset="0"/>
              </a:rPr>
              <a:t>Cigarettes/Day</a:t>
            </a:r>
          </a:p>
        </p:txBody>
      </p:sp>
      <p:sp>
        <p:nvSpPr>
          <p:cNvPr id="10254" name="Line 23"/>
          <p:cNvSpPr>
            <a:spLocks noChangeShapeType="1"/>
          </p:cNvSpPr>
          <p:nvPr/>
        </p:nvSpPr>
        <p:spPr bwMode="auto">
          <a:xfrm>
            <a:off x="3543300" y="5695950"/>
            <a:ext cx="4340225" cy="14288"/>
          </a:xfrm>
          <a:prstGeom prst="line">
            <a:avLst/>
          </a:prstGeom>
          <a:noFill/>
          <a:ln w="28575">
            <a:solidFill>
              <a:schemeClr val="tx1"/>
            </a:solidFill>
            <a:round/>
            <a:headEnd/>
            <a:tailEnd/>
          </a:ln>
        </p:spPr>
        <p:txBody>
          <a:bodyPr/>
          <a:lstStyle/>
          <a:p>
            <a:endParaRPr lang="th-TH"/>
          </a:p>
        </p:txBody>
      </p:sp>
      <p:sp>
        <p:nvSpPr>
          <p:cNvPr id="24" name="Rounded Rectangular Callout 23"/>
          <p:cNvSpPr/>
          <p:nvPr/>
        </p:nvSpPr>
        <p:spPr>
          <a:xfrm>
            <a:off x="5786446" y="1357298"/>
            <a:ext cx="3357554" cy="1285884"/>
          </a:xfrm>
          <a:prstGeom prst="wedgeRoundRectCallout">
            <a:avLst>
              <a:gd name="adj1" fmla="val -32605"/>
              <a:gd name="adj2" fmla="val 75148"/>
              <a:gd name="adj3" fmla="val 16667"/>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ยิ่งสูบมาก </a:t>
            </a:r>
          </a:p>
          <a:p>
            <a:pPr algn="ctr"/>
            <a:r>
              <a:rPr lang="th-TH" sz="4000" b="1" dirty="0" smtClean="0">
                <a:solidFill>
                  <a:schemeClr val="tx1"/>
                </a:solidFill>
                <a:effectLst>
                  <a:outerShdw blurRad="38100" dist="38100" dir="2700000" algn="tl">
                    <a:srgbClr val="000000">
                      <a:alpha val="43137"/>
                    </a:srgbClr>
                  </a:outerShdw>
                </a:effectLst>
                <a:latin typeface="Browallia New" pitchFamily="34" charset="-34"/>
                <a:cs typeface="Browallia New" pitchFamily="34" charset="-34"/>
              </a:rPr>
              <a:t>ความเสี่ยง ยิ่งมาก</a:t>
            </a:r>
            <a:endParaRPr lang="th-TH" sz="4000" b="1" dirty="0">
              <a:solidFill>
                <a:schemeClr val="tx1"/>
              </a:solidFill>
              <a:effectLst>
                <a:outerShdw blurRad="38100" dist="38100" dir="2700000" algn="tl">
                  <a:srgbClr val="000000">
                    <a:alpha val="43137"/>
                  </a:srgbClr>
                </a:outerShdw>
              </a:effectLst>
              <a:latin typeface="Browallia New" pitchFamily="34" charset="-34"/>
              <a:cs typeface="Browallia New"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h-TH" sz="4800" dirty="0" smtClean="0">
                <a:latin typeface="Browallia New" pitchFamily="34" charset="-34"/>
                <a:cs typeface="Browallia New" pitchFamily="34" charset="-34"/>
              </a:rPr>
              <a:t>บุหรี่ มีผลต่อทั้งรอยโรคเก่าและใหม่</a:t>
            </a:r>
            <a:endParaRPr lang="th-TH" sz="4800" dirty="0">
              <a:latin typeface="Browallia New" pitchFamily="34" charset="-34"/>
              <a:cs typeface="Browallia New" pitchFamily="34" charset="-34"/>
            </a:endParaRPr>
          </a:p>
        </p:txBody>
      </p:sp>
      <p:pic>
        <p:nvPicPr>
          <p:cNvPr id="236545" name="Picture 1"/>
          <p:cNvPicPr>
            <a:picLocks noGrp="1" noChangeAspect="1" noChangeArrowheads="1"/>
          </p:cNvPicPr>
          <p:nvPr>
            <p:ph sz="half" idx="1"/>
          </p:nvPr>
        </p:nvPicPr>
        <p:blipFill>
          <a:blip r:embed="rId2" cstate="email"/>
          <a:srcRect/>
          <a:stretch>
            <a:fillRect/>
          </a:stretch>
        </p:blipFill>
        <p:spPr bwMode="auto">
          <a:xfrm>
            <a:off x="468313" y="1679415"/>
            <a:ext cx="4038600" cy="4292921"/>
          </a:xfrm>
          <a:prstGeom prst="rect">
            <a:avLst/>
          </a:prstGeom>
          <a:solidFill>
            <a:schemeClr val="bg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6546" name="Picture 2"/>
          <p:cNvPicPr>
            <a:picLocks noGrp="1" noChangeAspect="1" noChangeArrowheads="1"/>
          </p:cNvPicPr>
          <p:nvPr>
            <p:ph sz="half" idx="2"/>
          </p:nvPr>
        </p:nvPicPr>
        <p:blipFill>
          <a:blip r:embed="rId3" cstate="email"/>
          <a:srcRect/>
          <a:stretch>
            <a:fillRect/>
          </a:stretch>
        </p:blipFill>
        <p:spPr bwMode="auto">
          <a:xfrm>
            <a:off x="4659313" y="1679415"/>
            <a:ext cx="4038600" cy="4292921"/>
          </a:xfrm>
          <a:prstGeom prst="rect">
            <a:avLst/>
          </a:prstGeom>
          <a:solidFill>
            <a:schemeClr val="bg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 Box 5"/>
          <p:cNvSpPr txBox="1">
            <a:spLocks noChangeArrowheads="1"/>
          </p:cNvSpPr>
          <p:nvPr/>
        </p:nvSpPr>
        <p:spPr bwMode="auto">
          <a:xfrm>
            <a:off x="1422400" y="1304925"/>
            <a:ext cx="2695575" cy="609600"/>
          </a:xfrm>
          <a:prstGeom prst="rect">
            <a:avLst/>
          </a:prstGeom>
          <a:noFill/>
          <a:ln w="28575" algn="ctr">
            <a:noFill/>
            <a:miter lim="800000"/>
            <a:headEnd/>
            <a:tailEnd/>
          </a:ln>
          <a:effectLst/>
        </p:spPr>
        <p:txBody>
          <a:bodyPr lIns="0" tIns="0" rIns="0" bIns="0" anchor="b">
            <a:spAutoFit/>
          </a:bodyPr>
          <a:lstStyle/>
          <a:p>
            <a:pPr algn="ctr"/>
            <a:r>
              <a:rPr lang="en-US" sz="2000" b="1">
                <a:effectLst>
                  <a:outerShdw blurRad="38100" dist="38100" dir="2700000" algn="tl">
                    <a:srgbClr val="000000">
                      <a:alpha val="43137"/>
                    </a:srgbClr>
                  </a:outerShdw>
                </a:effectLst>
              </a:rPr>
              <a:t>Progression of Existing Lesions</a:t>
            </a:r>
          </a:p>
        </p:txBody>
      </p:sp>
      <p:sp>
        <p:nvSpPr>
          <p:cNvPr id="9" name="Text Box 10"/>
          <p:cNvSpPr txBox="1">
            <a:spLocks noChangeArrowheads="1"/>
          </p:cNvSpPr>
          <p:nvPr/>
        </p:nvSpPr>
        <p:spPr bwMode="auto">
          <a:xfrm>
            <a:off x="5727700" y="1304925"/>
            <a:ext cx="2695575" cy="609600"/>
          </a:xfrm>
          <a:prstGeom prst="rect">
            <a:avLst/>
          </a:prstGeom>
          <a:noFill/>
          <a:ln w="28575" algn="ctr">
            <a:noFill/>
            <a:miter lim="800000"/>
            <a:headEnd/>
            <a:tailEnd/>
          </a:ln>
          <a:effectLst/>
        </p:spPr>
        <p:txBody>
          <a:bodyPr lIns="0" tIns="0" rIns="0" bIns="0" anchor="b">
            <a:spAutoFit/>
          </a:bodyPr>
          <a:lstStyle/>
          <a:p>
            <a:pPr algn="ctr"/>
            <a:r>
              <a:rPr lang="en-US" sz="2000" b="1">
                <a:effectLst>
                  <a:outerShdw blurRad="38100" dist="38100" dir="2700000" algn="tl">
                    <a:srgbClr val="000000">
                      <a:alpha val="43137"/>
                    </a:srgbClr>
                  </a:outerShdw>
                </a:effectLst>
              </a:rPr>
              <a:t>Formation of New Lesions</a:t>
            </a:r>
          </a:p>
        </p:txBody>
      </p:sp>
      <p:sp>
        <p:nvSpPr>
          <p:cNvPr id="10" name="Text Box 3"/>
          <p:cNvSpPr txBox="1">
            <a:spLocks noChangeArrowheads="1"/>
          </p:cNvSpPr>
          <p:nvPr/>
        </p:nvSpPr>
        <p:spPr bwMode="auto">
          <a:xfrm>
            <a:off x="571472" y="6357958"/>
            <a:ext cx="8185150" cy="246221"/>
          </a:xfrm>
          <a:prstGeom prst="rect">
            <a:avLst/>
          </a:prstGeom>
          <a:noFill/>
          <a:ln w="28575" algn="ctr">
            <a:noFill/>
            <a:miter lim="800000"/>
            <a:headEnd/>
            <a:tailEnd/>
          </a:ln>
          <a:effectLst/>
        </p:spPr>
        <p:txBody>
          <a:bodyPr lIns="0" tIns="0" rIns="0" bIns="0" anchor="b">
            <a:spAutoFit/>
          </a:bodyPr>
          <a:lstStyle/>
          <a:p>
            <a:pPr algn="ctr"/>
            <a:r>
              <a:rPr lang="en-US" sz="1600" b="1" dirty="0">
                <a:effectLst>
                  <a:outerShdw blurRad="38100" dist="38100" dir="2700000" algn="tl">
                    <a:srgbClr val="000000">
                      <a:alpha val="43137"/>
                    </a:srgbClr>
                  </a:outerShdw>
                </a:effectLst>
              </a:rPr>
              <a:t>Waters et al. </a:t>
            </a:r>
            <a:r>
              <a:rPr lang="en-US" sz="1600" b="1" i="1" dirty="0">
                <a:effectLst>
                  <a:outerShdw blurRad="38100" dist="38100" dir="2700000" algn="tl">
                    <a:srgbClr val="000000">
                      <a:alpha val="43137"/>
                    </a:srgbClr>
                  </a:outerShdw>
                </a:effectLst>
              </a:rPr>
              <a:t>Circulation</a:t>
            </a:r>
            <a:r>
              <a:rPr lang="en-US" sz="1600" b="1" dirty="0">
                <a:effectLst>
                  <a:outerShdw blurRad="38100" dist="38100" dir="2700000" algn="tl">
                    <a:srgbClr val="000000">
                      <a:alpha val="43137"/>
                    </a:srgbClr>
                  </a:outerShdw>
                </a:effectLst>
              </a:rPr>
              <a:t>. 1996;94:614-621. </a:t>
            </a:r>
          </a:p>
        </p:txBody>
      </p:sp>
      <p:sp>
        <p:nvSpPr>
          <p:cNvPr id="11" name="Text Box 6"/>
          <p:cNvSpPr txBox="1">
            <a:spLocks noChangeArrowheads="1"/>
          </p:cNvSpPr>
          <p:nvPr/>
        </p:nvSpPr>
        <p:spPr bwMode="auto">
          <a:xfrm rot="-5400000">
            <a:off x="-419894" y="3645694"/>
            <a:ext cx="1889125" cy="274638"/>
          </a:xfrm>
          <a:prstGeom prst="rect">
            <a:avLst/>
          </a:prstGeom>
          <a:noFill/>
          <a:ln w="28575" algn="ctr">
            <a:noFill/>
            <a:miter lim="800000"/>
            <a:headEnd/>
            <a:tailEnd/>
          </a:ln>
          <a:effectLst/>
        </p:spPr>
        <p:txBody>
          <a:bodyPr lIns="0" tIns="0" rIns="0" bIns="0" anchor="b">
            <a:spAutoFit/>
          </a:bodyPr>
          <a:lstStyle/>
          <a:p>
            <a:pPr algn="ctr"/>
            <a:r>
              <a:rPr lang="en-US" sz="1800" b="1">
                <a:solidFill>
                  <a:schemeClr val="bg1"/>
                </a:solidFill>
                <a:effectLst>
                  <a:outerShdw blurRad="38100" dist="38100" dir="2700000" algn="tl">
                    <a:srgbClr val="000000">
                      <a:alpha val="43137"/>
                    </a:srgbClr>
                  </a:outerShdw>
                </a:effectLst>
              </a:rPr>
              <a:t>Patients (%)</a:t>
            </a:r>
          </a:p>
        </p:txBody>
      </p:sp>
      <p:sp>
        <p:nvSpPr>
          <p:cNvPr id="12" name="Text Box 11"/>
          <p:cNvSpPr txBox="1">
            <a:spLocks noChangeArrowheads="1"/>
          </p:cNvSpPr>
          <p:nvPr/>
        </p:nvSpPr>
        <p:spPr bwMode="auto">
          <a:xfrm rot="-5400000">
            <a:off x="3693318" y="3664740"/>
            <a:ext cx="1889125" cy="274637"/>
          </a:xfrm>
          <a:prstGeom prst="rect">
            <a:avLst/>
          </a:prstGeom>
          <a:noFill/>
          <a:ln w="28575" algn="ctr">
            <a:noFill/>
            <a:miter lim="800000"/>
            <a:headEnd/>
            <a:tailEnd/>
          </a:ln>
          <a:effectLst/>
        </p:spPr>
        <p:txBody>
          <a:bodyPr lIns="0" tIns="0" rIns="0" bIns="0" anchor="b">
            <a:spAutoFit/>
          </a:bodyPr>
          <a:lstStyle/>
          <a:p>
            <a:pPr algn="ctr"/>
            <a:r>
              <a:rPr lang="en-US" sz="1800" b="1" dirty="0">
                <a:solidFill>
                  <a:schemeClr val="bg1"/>
                </a:solidFill>
                <a:effectLst>
                  <a:outerShdw blurRad="38100" dist="38100" dir="2700000" algn="tl">
                    <a:srgbClr val="000000">
                      <a:alpha val="43137"/>
                    </a:srgbClr>
                  </a:outerShdw>
                </a:effectLst>
              </a:rPr>
              <a:t>Patients (%)</a:t>
            </a:r>
          </a:p>
        </p:txBody>
      </p:sp>
      <p:sp>
        <p:nvSpPr>
          <p:cNvPr id="13" name="Text Box 14"/>
          <p:cNvSpPr txBox="1">
            <a:spLocks noChangeArrowheads="1"/>
          </p:cNvSpPr>
          <p:nvPr/>
        </p:nvSpPr>
        <p:spPr bwMode="auto">
          <a:xfrm>
            <a:off x="2308225" y="2444750"/>
            <a:ext cx="914400" cy="366713"/>
          </a:xfrm>
          <a:prstGeom prst="rect">
            <a:avLst/>
          </a:prstGeom>
          <a:noFill/>
          <a:ln w="28575" algn="ctr">
            <a:noFill/>
            <a:miter lim="800000"/>
            <a:headEnd/>
            <a:tailEnd/>
          </a:ln>
          <a:effectLst/>
        </p:spPr>
        <p:txBody>
          <a:bodyPr wrap="none">
            <a:spAutoFit/>
          </a:bodyPr>
          <a:lstStyle/>
          <a:p>
            <a:pPr algn="ctr"/>
            <a:r>
              <a:rPr lang="en-US" sz="1800" b="1" i="1">
                <a:solidFill>
                  <a:schemeClr val="bg1"/>
                </a:solidFill>
                <a:effectLst>
                  <a:outerShdw blurRad="38100" dist="38100" dir="2700000" algn="tl">
                    <a:srgbClr val="000000">
                      <a:alpha val="43137"/>
                    </a:srgbClr>
                  </a:outerShdw>
                </a:effectLst>
              </a:rPr>
              <a:t>P</a:t>
            </a:r>
            <a:r>
              <a:rPr lang="en-US" sz="1800" b="1">
                <a:solidFill>
                  <a:schemeClr val="bg1"/>
                </a:solidFill>
                <a:effectLst>
                  <a:outerShdw blurRad="38100" dist="38100" dir="2700000" algn="tl">
                    <a:srgbClr val="000000">
                      <a:alpha val="43137"/>
                    </a:srgbClr>
                  </a:outerShdw>
                </a:effectLst>
              </a:rPr>
              <a:t>=.002</a:t>
            </a:r>
          </a:p>
        </p:txBody>
      </p:sp>
      <p:sp>
        <p:nvSpPr>
          <p:cNvPr id="14" name="Text Box 15"/>
          <p:cNvSpPr txBox="1">
            <a:spLocks noChangeArrowheads="1"/>
          </p:cNvSpPr>
          <p:nvPr/>
        </p:nvSpPr>
        <p:spPr bwMode="auto">
          <a:xfrm>
            <a:off x="6661150" y="2444750"/>
            <a:ext cx="914400" cy="366713"/>
          </a:xfrm>
          <a:prstGeom prst="rect">
            <a:avLst/>
          </a:prstGeom>
          <a:noFill/>
          <a:ln w="28575" algn="ctr">
            <a:noFill/>
            <a:miter lim="800000"/>
            <a:headEnd/>
            <a:tailEnd/>
          </a:ln>
          <a:effectLst/>
        </p:spPr>
        <p:txBody>
          <a:bodyPr wrap="none">
            <a:spAutoFit/>
          </a:bodyPr>
          <a:lstStyle/>
          <a:p>
            <a:pPr algn="ctr"/>
            <a:r>
              <a:rPr lang="en-US" sz="1800" b="1" i="1">
                <a:solidFill>
                  <a:schemeClr val="bg1"/>
                </a:solidFill>
                <a:effectLst>
                  <a:outerShdw blurRad="38100" dist="38100" dir="2700000" algn="tl">
                    <a:srgbClr val="000000">
                      <a:alpha val="43137"/>
                    </a:srgbClr>
                  </a:outerShdw>
                </a:effectLst>
              </a:rPr>
              <a:t>P</a:t>
            </a:r>
            <a:r>
              <a:rPr lang="en-US" sz="1800" b="1">
                <a:solidFill>
                  <a:schemeClr val="bg1"/>
                </a:solidFill>
                <a:effectLst>
                  <a:outerShdw blurRad="38100" dist="38100" dir="2700000" algn="tl">
                    <a:srgbClr val="000000">
                      <a:alpha val="43137"/>
                    </a:srgbClr>
                  </a:outerShdw>
                </a:effectLst>
              </a:rPr>
              <a:t>=.007</a:t>
            </a:r>
          </a:p>
        </p:txBody>
      </p:sp>
      <p:sp>
        <p:nvSpPr>
          <p:cNvPr id="15" name="Text Box 18"/>
          <p:cNvSpPr txBox="1">
            <a:spLocks noChangeArrowheads="1"/>
          </p:cNvSpPr>
          <p:nvPr/>
        </p:nvSpPr>
        <p:spPr bwMode="auto">
          <a:xfrm>
            <a:off x="3267075" y="1933575"/>
            <a:ext cx="438150" cy="366713"/>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57</a:t>
            </a:r>
          </a:p>
        </p:txBody>
      </p:sp>
      <p:sp>
        <p:nvSpPr>
          <p:cNvPr id="16" name="Text Box 19"/>
          <p:cNvSpPr txBox="1">
            <a:spLocks noChangeArrowheads="1"/>
          </p:cNvSpPr>
          <p:nvPr/>
        </p:nvSpPr>
        <p:spPr bwMode="auto">
          <a:xfrm>
            <a:off x="1766888" y="3054350"/>
            <a:ext cx="438150" cy="366713"/>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37</a:t>
            </a:r>
          </a:p>
        </p:txBody>
      </p:sp>
      <p:sp>
        <p:nvSpPr>
          <p:cNvPr id="17" name="Text Box 20"/>
          <p:cNvSpPr txBox="1">
            <a:spLocks noChangeArrowheads="1"/>
          </p:cNvSpPr>
          <p:nvPr/>
        </p:nvSpPr>
        <p:spPr bwMode="auto">
          <a:xfrm>
            <a:off x="7564438" y="3121025"/>
            <a:ext cx="438150" cy="366713"/>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36</a:t>
            </a:r>
          </a:p>
        </p:txBody>
      </p:sp>
      <p:sp>
        <p:nvSpPr>
          <p:cNvPr id="18" name="Text Box 21"/>
          <p:cNvSpPr txBox="1">
            <a:spLocks noChangeArrowheads="1"/>
          </p:cNvSpPr>
          <p:nvPr/>
        </p:nvSpPr>
        <p:spPr bwMode="auto">
          <a:xfrm>
            <a:off x="6075363" y="3997325"/>
            <a:ext cx="438150" cy="366713"/>
          </a:xfrm>
          <a:prstGeom prst="rect">
            <a:avLst/>
          </a:prstGeom>
          <a:noFill/>
          <a:ln w="28575" algn="ctr">
            <a:noFill/>
            <a:miter lim="800000"/>
            <a:headEnd/>
            <a:tailEnd/>
          </a:ln>
          <a:effectLst/>
        </p:spPr>
        <p:txBody>
          <a:bodyPr wrap="none">
            <a:spAutoFit/>
          </a:bodyPr>
          <a:lstStyle/>
          <a:p>
            <a:pPr algn="ctr"/>
            <a:r>
              <a:rPr lang="en-US" sz="1800" b="1">
                <a:solidFill>
                  <a:schemeClr val="bg1"/>
                </a:solidFill>
                <a:effectLst>
                  <a:outerShdw blurRad="38100" dist="38100" dir="2700000" algn="tl">
                    <a:srgbClr val="000000">
                      <a:alpha val="43137"/>
                    </a:srgbClr>
                  </a:outerShdw>
                </a:effectLst>
              </a:rPr>
              <a:t>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CUSlideTemplate">
  <a:themeElements>
    <a:clrScheme name="RICUSlid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USlideTemplate">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CUSlid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USlid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USlid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USlid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USlid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USlid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USlid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USlid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USlid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USlid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USlid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USlid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13413</TotalTime>
  <Words>4616</Words>
  <Application>Microsoft Office PowerPoint</Application>
  <PresentationFormat>นำเสนอทางหน้าจอ (4:3)</PresentationFormat>
  <Paragraphs>436</Paragraphs>
  <Slides>35</Slides>
  <Notes>14</Notes>
  <HiddenSlides>0</HiddenSlides>
  <MMClips>0</MMClips>
  <ScaleCrop>false</ScaleCrop>
  <HeadingPairs>
    <vt:vector size="4" baseType="variant">
      <vt:variant>
        <vt:lpstr>ชุดรูปแบบ</vt:lpstr>
      </vt:variant>
      <vt:variant>
        <vt:i4>2</vt:i4>
      </vt:variant>
      <vt:variant>
        <vt:lpstr>ชื่อเรื่องภาพนิ่ง</vt:lpstr>
      </vt:variant>
      <vt:variant>
        <vt:i4>35</vt:i4>
      </vt:variant>
    </vt:vector>
  </HeadingPairs>
  <TitlesOfParts>
    <vt:vector size="37" baseType="lpstr">
      <vt:lpstr>1_Pixel</vt:lpstr>
      <vt:lpstr>RICUSlideTemplate</vt:lpstr>
      <vt:lpstr>รักษ์หัวใจในที่ทำงาน หัวใจ &amp; บุหรี่</vt:lpstr>
      <vt:lpstr>ภาพนิ่ง 2</vt:lpstr>
      <vt:lpstr>คุณมี “หัวใจ” กันคนละกี่ดวง?</vt:lpstr>
      <vt:lpstr>โรคหัวใจ...อยู่ใกล้คนไทยมากขึ้นเรื่อยๆ</vt:lpstr>
      <vt:lpstr>สาเหตุของโรคหัวใจ</vt:lpstr>
      <vt:lpstr>บุหรี่</vt:lpstr>
      <vt:lpstr>บุหรี่...เพิ่มความเสี่ยงต่อโรคหลอดเลือดหัวใจ</vt:lpstr>
      <vt:lpstr>บุหรี่ มีผลต่อ โรคหลอดเลือดหัวใจ</vt:lpstr>
      <vt:lpstr>บุหรี่ มีผลต่อทั้งรอยโรคเก่าและใหม่</vt:lpstr>
      <vt:lpstr>บุหรี่ เพิ่มความเสี่ยงต่อการตายจากโรคหัวใจขาดเลือด</vt:lpstr>
      <vt:lpstr>กลไกการตีบของหลอดเลือด</vt:lpstr>
      <vt:lpstr>บุหรี่ ทำให้หลอดเลือดหัวใจตีบได้อย่างไร</vt:lpstr>
      <vt:lpstr>Endothelial Dysfunction</vt:lpstr>
      <vt:lpstr>Current smokers มีโอกาสเกิด endothelial dysfunction มากกว่า nonsmokers</vt:lpstr>
      <vt:lpstr>↑thrombogenicity</vt:lpstr>
      <vt:lpstr>Smoking raise inflammation ↑WBC Count</vt:lpstr>
      <vt:lpstr>Smoking ↑risk of oxidative injury ↓Nitric Oxide (NO) Biosynthesis</vt:lpstr>
      <vt:lpstr>บุหรี่เพียงอย่างเดียวก็สามารถทำลาย หัวใจดวงน้อยๆได้สบายๆ</vt:lpstr>
      <vt:lpstr>หากมีปัจจัยเสี่ยงอื่นๆร่วมด้วย...</vt:lpstr>
      <vt:lpstr>โดยสรุป...บุหรี่ กับ โรคหัวใจขาดเลือด</vt:lpstr>
      <vt:lpstr>หากที่ทำงานไม่ปลอดบุหรี่ </vt:lpstr>
      <vt:lpstr>ควันมือสอง ↑ความเสี่ยง โรคหลอดเลือดหัวใจตีบ</vt:lpstr>
      <vt:lpstr>ควันบุหรี่มือสอง กับ ความเสี่ยงของ AMI</vt:lpstr>
      <vt:lpstr>ETS can reduce Vascular Endothelial Function</vt:lpstr>
      <vt:lpstr>ภาพนิ่ง 25</vt:lpstr>
      <vt:lpstr>↑Risk of Peripheral Vascular Disease</vt:lpstr>
      <vt:lpstr>เมื่อเลิกบุหรี่ โอกาสเกิด AMI ก็ลดลง</vt:lpstr>
      <vt:lpstr>Benefits of Citywide Smoke-Free Ordinance: ↓Acute MI</vt:lpstr>
      <vt:lpstr>การเลิกบุหรี่ ลดอัตราตายจาก การสวนหลอดเลือดหัวใจ</vt:lpstr>
      <vt:lpstr>Cardiovascular Benefits ของการเลิกบุหรี่</vt:lpstr>
      <vt:lpstr>ในเมื่อเรามีหัวใจเพียงคนละ 1 ดวง</vt:lpstr>
      <vt:lpstr>ในฐานะบุคลากร จะทำอย่างไรดี</vt:lpstr>
      <vt:lpstr>                     Refer</vt:lpstr>
      <vt:lpstr>Take Home</vt:lpstr>
      <vt:lpstr>ภาพนิ่ง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TOSHIBA</cp:lastModifiedBy>
  <cp:revision>748</cp:revision>
  <dcterms:created xsi:type="dcterms:W3CDTF">2007-10-22T11:25:33Z</dcterms:created>
  <dcterms:modified xsi:type="dcterms:W3CDTF">2010-09-28T01:50:07Z</dcterms:modified>
</cp:coreProperties>
</file>