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82"/>
  </p:notesMasterIdLst>
  <p:handoutMasterIdLst>
    <p:handoutMasterId r:id="rId83"/>
  </p:handoutMasterIdLst>
  <p:sldIdLst>
    <p:sldId id="256" r:id="rId2"/>
    <p:sldId id="260" r:id="rId3"/>
    <p:sldId id="257" r:id="rId4"/>
    <p:sldId id="331" r:id="rId5"/>
    <p:sldId id="264" r:id="rId6"/>
    <p:sldId id="265" r:id="rId7"/>
    <p:sldId id="330" r:id="rId8"/>
    <p:sldId id="332" r:id="rId9"/>
    <p:sldId id="333" r:id="rId10"/>
    <p:sldId id="273" r:id="rId11"/>
    <p:sldId id="275" r:id="rId12"/>
    <p:sldId id="258" r:id="rId13"/>
    <p:sldId id="282" r:id="rId14"/>
    <p:sldId id="266" r:id="rId15"/>
    <p:sldId id="283" r:id="rId16"/>
    <p:sldId id="284" r:id="rId17"/>
    <p:sldId id="263" r:id="rId18"/>
    <p:sldId id="262" r:id="rId19"/>
    <p:sldId id="261" r:id="rId20"/>
    <p:sldId id="312" r:id="rId21"/>
    <p:sldId id="299" r:id="rId22"/>
    <p:sldId id="301" r:id="rId23"/>
    <p:sldId id="300" r:id="rId24"/>
    <p:sldId id="302" r:id="rId25"/>
    <p:sldId id="304" r:id="rId26"/>
    <p:sldId id="311" r:id="rId27"/>
    <p:sldId id="303" r:id="rId28"/>
    <p:sldId id="308" r:id="rId29"/>
    <p:sldId id="334" r:id="rId30"/>
    <p:sldId id="259" r:id="rId31"/>
    <p:sldId id="267" r:id="rId32"/>
    <p:sldId id="268" r:id="rId33"/>
    <p:sldId id="316" r:id="rId34"/>
    <p:sldId id="286" r:id="rId35"/>
    <p:sldId id="307" r:id="rId36"/>
    <p:sldId id="322" r:id="rId37"/>
    <p:sldId id="305" r:id="rId38"/>
    <p:sldId id="313" r:id="rId39"/>
    <p:sldId id="290" r:id="rId40"/>
    <p:sldId id="287" r:id="rId41"/>
    <p:sldId id="280" r:id="rId42"/>
    <p:sldId id="293" r:id="rId43"/>
    <p:sldId id="294" r:id="rId44"/>
    <p:sldId id="295" r:id="rId45"/>
    <p:sldId id="288" r:id="rId46"/>
    <p:sldId id="289" r:id="rId47"/>
    <p:sldId id="319" r:id="rId48"/>
    <p:sldId id="335" r:id="rId49"/>
    <p:sldId id="297" r:id="rId50"/>
    <p:sldId id="306" r:id="rId51"/>
    <p:sldId id="323" r:id="rId52"/>
    <p:sldId id="336" r:id="rId53"/>
    <p:sldId id="324" r:id="rId54"/>
    <p:sldId id="338" r:id="rId55"/>
    <p:sldId id="339" r:id="rId56"/>
    <p:sldId id="340" r:id="rId57"/>
    <p:sldId id="341" r:id="rId58"/>
    <p:sldId id="342" r:id="rId59"/>
    <p:sldId id="318" r:id="rId60"/>
    <p:sldId id="274" r:id="rId61"/>
    <p:sldId id="269" r:id="rId62"/>
    <p:sldId id="292" r:id="rId63"/>
    <p:sldId id="270" r:id="rId64"/>
    <p:sldId id="271" r:id="rId65"/>
    <p:sldId id="278" r:id="rId66"/>
    <p:sldId id="272" r:id="rId67"/>
    <p:sldId id="277" r:id="rId68"/>
    <p:sldId id="315" r:id="rId69"/>
    <p:sldId id="285" r:id="rId70"/>
    <p:sldId id="281" r:id="rId71"/>
    <p:sldId id="310" r:id="rId72"/>
    <p:sldId id="298" r:id="rId73"/>
    <p:sldId id="321" r:id="rId74"/>
    <p:sldId id="325" r:id="rId75"/>
    <p:sldId id="327" r:id="rId76"/>
    <p:sldId id="328" r:id="rId77"/>
    <p:sldId id="329" r:id="rId78"/>
    <p:sldId id="326" r:id="rId79"/>
    <p:sldId id="317" r:id="rId80"/>
    <p:sldId id="337" r:id="rId81"/>
  </p:sldIdLst>
  <p:sldSz cx="9144000" cy="6858000" type="screen4x3"/>
  <p:notesSz cx="9144000" cy="6858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0000"/>
    <a:srgbClr val="66330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31" autoAdjust="0"/>
    <p:restoredTop sz="86250" autoAdjust="0"/>
  </p:normalViewPr>
  <p:slideViewPr>
    <p:cSldViewPr>
      <p:cViewPr varScale="1">
        <p:scale>
          <a:sx n="64" d="100"/>
          <a:sy n="64" d="100"/>
        </p:scale>
        <p:origin x="-384" y="-102"/>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4578"/>
    </p:cViewPr>
  </p:sorterViewPr>
  <p:notesViewPr>
    <p:cSldViewPr>
      <p:cViewPr varScale="1">
        <p:scale>
          <a:sx n="52" d="100"/>
          <a:sy n="52" d="100"/>
        </p:scale>
        <p:origin x="-1572" y="-96"/>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CE061E1-EF9D-4682-8F45-1C0A67F94E7D}" type="datetimeFigureOut">
              <a:rPr lang="th-TH" smtClean="0"/>
              <a:pPr/>
              <a:t>10/04/56</a:t>
            </a:fld>
            <a:endParaRPr lang="th-TH"/>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th-TH"/>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C74DBF60-8BAD-49CF-8695-9BE84B6E720D}" type="slidenum">
              <a:rPr lang="th-TH" smtClean="0"/>
              <a:pPr/>
              <a:t>‹#›</a:t>
            </a:fld>
            <a:endParaRPr lang="th-TH"/>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9D254D47-92E0-4368-98D3-8564139C15A0}" type="datetimeFigureOut">
              <a:rPr lang="th-TH" smtClean="0"/>
              <a:pPr/>
              <a:t>10/04/56</a:t>
            </a:fld>
            <a:endParaRPr lang="th-TH"/>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FBDDA58-C1CC-4A14-9133-004D9602815F}" type="slidenum">
              <a:rPr lang="th-TH" smtClean="0"/>
              <a:pPr/>
              <a:t>‹#›</a:t>
            </a:fld>
            <a:endParaRPr lang="th-T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dirty="0"/>
          </a:p>
        </p:txBody>
      </p:sp>
      <p:sp>
        <p:nvSpPr>
          <p:cNvPr id="4" name="Slide Number Placeholder 3"/>
          <p:cNvSpPr>
            <a:spLocks noGrp="1"/>
          </p:cNvSpPr>
          <p:nvPr>
            <p:ph type="sldNum" sz="quarter" idx="10"/>
          </p:nvPr>
        </p:nvSpPr>
        <p:spPr/>
        <p:txBody>
          <a:bodyPr/>
          <a:lstStyle/>
          <a:p>
            <a:fld id="{4FBDDA58-C1CC-4A14-9133-004D9602815F}" type="slidenum">
              <a:rPr lang="th-TH" smtClean="0"/>
              <a:pPr/>
              <a:t>1</a:t>
            </a:fld>
            <a:endParaRPr lang="th-T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h-TH" dirty="0" smtClean="0"/>
              <a:t>ด่</a:t>
            </a:r>
            <a:endParaRPr lang="th-TH" dirty="0"/>
          </a:p>
        </p:txBody>
      </p:sp>
      <p:sp>
        <p:nvSpPr>
          <p:cNvPr id="4" name="Slide Number Placeholder 3"/>
          <p:cNvSpPr>
            <a:spLocks noGrp="1"/>
          </p:cNvSpPr>
          <p:nvPr>
            <p:ph type="sldNum" sz="quarter" idx="10"/>
          </p:nvPr>
        </p:nvSpPr>
        <p:spPr/>
        <p:txBody>
          <a:bodyPr/>
          <a:lstStyle/>
          <a:p>
            <a:fld id="{4FBDDA58-C1CC-4A14-9133-004D9602815F}" type="slidenum">
              <a:rPr lang="th-TH" smtClean="0"/>
              <a:pPr/>
              <a:t>2</a:t>
            </a:fld>
            <a:endParaRPr lang="th-T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
        <p:nvSpPr>
          <p:cNvPr id="4" name="Slide Number Placeholder 3"/>
          <p:cNvSpPr>
            <a:spLocks noGrp="1"/>
          </p:cNvSpPr>
          <p:nvPr>
            <p:ph type="sldNum" sz="quarter" idx="10"/>
          </p:nvPr>
        </p:nvSpPr>
        <p:spPr/>
        <p:txBody>
          <a:bodyPr/>
          <a:lstStyle/>
          <a:p>
            <a:fld id="{4FBDDA58-C1CC-4A14-9133-004D9602815F}" type="slidenum">
              <a:rPr lang="th-TH" smtClean="0"/>
              <a:pPr/>
              <a:t>12</a:t>
            </a:fld>
            <a:endParaRPr lang="th-T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dirty="0"/>
          </a:p>
        </p:txBody>
      </p:sp>
      <p:sp>
        <p:nvSpPr>
          <p:cNvPr id="4" name="Slide Number Placeholder 3"/>
          <p:cNvSpPr>
            <a:spLocks noGrp="1"/>
          </p:cNvSpPr>
          <p:nvPr>
            <p:ph type="sldNum" sz="quarter" idx="10"/>
          </p:nvPr>
        </p:nvSpPr>
        <p:spPr/>
        <p:txBody>
          <a:bodyPr/>
          <a:lstStyle/>
          <a:p>
            <a:fld id="{4FBDDA58-C1CC-4A14-9133-004D9602815F}" type="slidenum">
              <a:rPr lang="th-TH" smtClean="0"/>
              <a:pPr/>
              <a:t>28</a:t>
            </a:fld>
            <a:endParaRPr lang="th-T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dirty="0"/>
          </a:p>
        </p:txBody>
      </p:sp>
      <p:sp>
        <p:nvSpPr>
          <p:cNvPr id="4" name="Slide Number Placeholder 3"/>
          <p:cNvSpPr>
            <a:spLocks noGrp="1"/>
          </p:cNvSpPr>
          <p:nvPr>
            <p:ph type="sldNum" sz="quarter" idx="10"/>
          </p:nvPr>
        </p:nvSpPr>
        <p:spPr/>
        <p:txBody>
          <a:bodyPr/>
          <a:lstStyle/>
          <a:p>
            <a:fld id="{4FBDDA58-C1CC-4A14-9133-004D9602815F}" type="slidenum">
              <a:rPr lang="th-TH" smtClean="0"/>
              <a:pPr/>
              <a:t>31</a:t>
            </a:fld>
            <a:endParaRPr lang="th-T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dirty="0"/>
          </a:p>
        </p:txBody>
      </p:sp>
      <p:sp>
        <p:nvSpPr>
          <p:cNvPr id="4" name="Slide Number Placeholder 3"/>
          <p:cNvSpPr>
            <a:spLocks noGrp="1"/>
          </p:cNvSpPr>
          <p:nvPr>
            <p:ph type="sldNum" sz="quarter" idx="10"/>
          </p:nvPr>
        </p:nvSpPr>
        <p:spPr/>
        <p:txBody>
          <a:bodyPr/>
          <a:lstStyle/>
          <a:p>
            <a:fld id="{4FBDDA58-C1CC-4A14-9133-004D9602815F}" type="slidenum">
              <a:rPr lang="th-TH" smtClean="0"/>
              <a:pPr/>
              <a:t>36</a:t>
            </a:fld>
            <a:endParaRPr lang="th-T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dirty="0"/>
          </a:p>
        </p:txBody>
      </p:sp>
      <p:sp>
        <p:nvSpPr>
          <p:cNvPr id="4" name="Slide Number Placeholder 3"/>
          <p:cNvSpPr>
            <a:spLocks noGrp="1"/>
          </p:cNvSpPr>
          <p:nvPr>
            <p:ph type="sldNum" sz="quarter" idx="10"/>
          </p:nvPr>
        </p:nvSpPr>
        <p:spPr/>
        <p:txBody>
          <a:bodyPr/>
          <a:lstStyle/>
          <a:p>
            <a:fld id="{4FBDDA58-C1CC-4A14-9133-004D9602815F}" type="slidenum">
              <a:rPr lang="th-TH" smtClean="0"/>
              <a:pPr/>
              <a:t>53</a:t>
            </a:fld>
            <a:endParaRPr lang="th-T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dirty="0"/>
          </a:p>
        </p:txBody>
      </p:sp>
      <p:sp>
        <p:nvSpPr>
          <p:cNvPr id="4" name="Slide Number Placeholder 3"/>
          <p:cNvSpPr>
            <a:spLocks noGrp="1"/>
          </p:cNvSpPr>
          <p:nvPr>
            <p:ph type="sldNum" sz="quarter" idx="10"/>
          </p:nvPr>
        </p:nvSpPr>
        <p:spPr/>
        <p:txBody>
          <a:bodyPr/>
          <a:lstStyle/>
          <a:p>
            <a:fld id="{89E761ED-FB7D-4536-9F89-EC6F9CC4523F}" type="slidenum">
              <a:rPr lang="th-TH" smtClean="0"/>
              <a:pPr/>
              <a:t>55</a:t>
            </a:fld>
            <a:endParaRPr lang="th-T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FC042E4-EBC3-43A2-8751-0F9DA3E6FF72}" type="datetimeFigureOut">
              <a:rPr lang="th-TH" smtClean="0"/>
              <a:pPr/>
              <a:t>10/04/56</a:t>
            </a:fld>
            <a:endParaRPr lang="th-TH"/>
          </a:p>
        </p:txBody>
      </p:sp>
      <p:sp>
        <p:nvSpPr>
          <p:cNvPr id="19" name="Footer Placeholder 18"/>
          <p:cNvSpPr>
            <a:spLocks noGrp="1"/>
          </p:cNvSpPr>
          <p:nvPr>
            <p:ph type="ftr" sz="quarter" idx="11"/>
          </p:nvPr>
        </p:nvSpPr>
        <p:spPr/>
        <p:txBody>
          <a:bodyPr/>
          <a:lstStyle/>
          <a:p>
            <a:endParaRPr lang="th-TH"/>
          </a:p>
        </p:txBody>
      </p:sp>
      <p:sp>
        <p:nvSpPr>
          <p:cNvPr id="27" name="Slide Number Placeholder 26"/>
          <p:cNvSpPr>
            <a:spLocks noGrp="1"/>
          </p:cNvSpPr>
          <p:nvPr>
            <p:ph type="sldNum" sz="quarter" idx="12"/>
          </p:nvPr>
        </p:nvSpPr>
        <p:spPr/>
        <p:txBody>
          <a:bodyPr/>
          <a:lstStyle/>
          <a:p>
            <a:fld id="{56BC61A7-4E00-4B34-878D-27BE706BE7C1}" type="slidenum">
              <a:rPr lang="th-TH" smtClean="0"/>
              <a:pPr/>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C042E4-EBC3-43A2-8751-0F9DA3E6FF72}" type="datetimeFigureOut">
              <a:rPr lang="th-TH" smtClean="0"/>
              <a:pPr/>
              <a:t>10/04/56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56BC61A7-4E00-4B34-878D-27BE706BE7C1}"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C042E4-EBC3-43A2-8751-0F9DA3E6FF72}" type="datetimeFigureOut">
              <a:rPr lang="th-TH" smtClean="0"/>
              <a:pPr/>
              <a:t>10/04/56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56BC61A7-4E00-4B34-878D-27BE706BE7C1}"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C042E4-EBC3-43A2-8751-0F9DA3E6FF72}" type="datetimeFigureOut">
              <a:rPr lang="th-TH" smtClean="0"/>
              <a:pPr/>
              <a:t>10/04/56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56BC61A7-4E00-4B34-878D-27BE706BE7C1}"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C042E4-EBC3-43A2-8751-0F9DA3E6FF72}" type="datetimeFigureOut">
              <a:rPr lang="th-TH" smtClean="0"/>
              <a:pPr/>
              <a:t>10/04/56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56BC61A7-4E00-4B34-878D-27BE706BE7C1}" type="slidenum">
              <a:rPr lang="th-TH" smtClean="0"/>
              <a:pPr/>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C042E4-EBC3-43A2-8751-0F9DA3E6FF72}" type="datetimeFigureOut">
              <a:rPr lang="th-TH" smtClean="0"/>
              <a:pPr/>
              <a:t>10/04/56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56BC61A7-4E00-4B34-878D-27BE706BE7C1}"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FC042E4-EBC3-43A2-8751-0F9DA3E6FF72}" type="datetimeFigureOut">
              <a:rPr lang="th-TH" smtClean="0"/>
              <a:pPr/>
              <a:t>10/04/56</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56BC61A7-4E00-4B34-878D-27BE706BE7C1}"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C042E4-EBC3-43A2-8751-0F9DA3E6FF72}" type="datetimeFigureOut">
              <a:rPr lang="th-TH" smtClean="0"/>
              <a:pPr/>
              <a:t>10/04/56</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56BC61A7-4E00-4B34-878D-27BE706BE7C1}"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042E4-EBC3-43A2-8751-0F9DA3E6FF72}" type="datetimeFigureOut">
              <a:rPr lang="th-TH" smtClean="0"/>
              <a:pPr/>
              <a:t>10/04/56</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56BC61A7-4E00-4B34-878D-27BE706BE7C1}"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C042E4-EBC3-43A2-8751-0F9DA3E6FF72}" type="datetimeFigureOut">
              <a:rPr lang="th-TH" smtClean="0"/>
              <a:pPr/>
              <a:t>10/04/56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56BC61A7-4E00-4B34-878D-27BE706BE7C1}"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C042E4-EBC3-43A2-8751-0F9DA3E6FF72}" type="datetimeFigureOut">
              <a:rPr lang="th-TH" smtClean="0"/>
              <a:pPr/>
              <a:t>10/04/56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a:xfrm>
            <a:off x="8077200" y="6356350"/>
            <a:ext cx="609600" cy="365125"/>
          </a:xfrm>
        </p:spPr>
        <p:txBody>
          <a:bodyPr/>
          <a:lstStyle/>
          <a:p>
            <a:fld id="{56BC61A7-4E00-4B34-878D-27BE706BE7C1}" type="slidenum">
              <a:rPr lang="th-TH" smtClean="0"/>
              <a:pPr/>
              <a:t>‹#›</a:t>
            </a:fld>
            <a:endParaRPr lang="th-TH"/>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FC042E4-EBC3-43A2-8751-0F9DA3E6FF72}" type="datetimeFigureOut">
              <a:rPr lang="th-TH" smtClean="0"/>
              <a:pPr/>
              <a:t>10/04/56</a:t>
            </a:fld>
            <a:endParaRPr lang="th-TH"/>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h-TH"/>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6BC61A7-4E00-4B34-878D-27BE706BE7C1}" type="slidenum">
              <a:rPr lang="th-TH" smtClean="0"/>
              <a:pPr/>
              <a:t>‹#›</a:t>
            </a:fld>
            <a:endParaRPr lang="th-TH"/>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428736"/>
            <a:ext cx="7772400" cy="1285884"/>
          </a:xfrm>
        </p:spPr>
        <p:txBody>
          <a:bodyPr/>
          <a:lstStyle/>
          <a:p>
            <a:pPr algn="ctr"/>
            <a:r>
              <a:rPr lang="th-TH" dirty="0" smtClean="0"/>
              <a:t>ระบาดวิทยาโรคไม่ติดต่อ</a:t>
            </a:r>
            <a:endParaRPr lang="th-TH" dirty="0"/>
          </a:p>
        </p:txBody>
      </p:sp>
      <p:sp>
        <p:nvSpPr>
          <p:cNvPr id="3" name="Subtitle 2"/>
          <p:cNvSpPr>
            <a:spLocks noGrp="1"/>
          </p:cNvSpPr>
          <p:nvPr>
            <p:ph type="subTitle" idx="1"/>
          </p:nvPr>
        </p:nvSpPr>
        <p:spPr>
          <a:xfrm>
            <a:off x="285720" y="3929066"/>
            <a:ext cx="8858280" cy="2000264"/>
          </a:xfrm>
        </p:spPr>
        <p:txBody>
          <a:bodyPr>
            <a:normAutofit/>
          </a:bodyPr>
          <a:lstStyle/>
          <a:p>
            <a:pPr algn="ctr"/>
            <a:r>
              <a:rPr lang="en-US" sz="2400" dirty="0" smtClean="0"/>
              <a:t>For  </a:t>
            </a:r>
            <a:r>
              <a:rPr lang="en-US" sz="2400" dirty="0" smtClean="0"/>
              <a:t>System</a:t>
            </a:r>
            <a:r>
              <a:rPr lang="th-TH" sz="2400" dirty="0" smtClean="0"/>
              <a:t>  </a:t>
            </a:r>
            <a:r>
              <a:rPr lang="en-US" sz="2400" dirty="0" smtClean="0"/>
              <a:t>Manager</a:t>
            </a:r>
            <a:r>
              <a:rPr lang="th-TH" sz="2400" dirty="0" smtClean="0"/>
              <a:t> </a:t>
            </a:r>
            <a:r>
              <a:rPr lang="en-US" sz="2400" dirty="0" smtClean="0"/>
              <a:t> </a:t>
            </a:r>
            <a:r>
              <a:rPr lang="en-US" sz="2400" dirty="0" smtClean="0"/>
              <a:t>of</a:t>
            </a:r>
            <a:r>
              <a:rPr lang="th-TH" sz="2400" dirty="0" smtClean="0"/>
              <a:t> </a:t>
            </a:r>
            <a:r>
              <a:rPr lang="en-US" sz="2400" dirty="0" smtClean="0"/>
              <a:t> </a:t>
            </a:r>
            <a:r>
              <a:rPr lang="en-US" sz="2400" dirty="0" smtClean="0"/>
              <a:t>NCD Prevention and Control </a:t>
            </a:r>
            <a:r>
              <a:rPr lang="th-TH" sz="2400" dirty="0" smtClean="0"/>
              <a:t> </a:t>
            </a:r>
            <a:r>
              <a:rPr lang="en-US" sz="2400" dirty="0" smtClean="0"/>
              <a:t>Program</a:t>
            </a:r>
            <a:r>
              <a:rPr lang="th-TH" sz="2400" dirty="0" smtClean="0"/>
              <a:t>,</a:t>
            </a:r>
          </a:p>
          <a:p>
            <a:pPr algn="ctr"/>
            <a:r>
              <a:rPr lang="th-TH" sz="2800" dirty="0" smtClean="0"/>
              <a:t>๓ เมษายน  ๒๕๕๖   ณ  </a:t>
            </a:r>
            <a:r>
              <a:rPr lang="th-TH" sz="3200" dirty="0" smtClean="0"/>
              <a:t>สคร. ๔</a:t>
            </a:r>
          </a:p>
          <a:p>
            <a:pPr algn="ctr"/>
            <a:r>
              <a:rPr lang="th-TH" dirty="0" smtClean="0"/>
              <a:t>กมลทิพย์  วิจิตรสุนทรกุล</a:t>
            </a:r>
          </a:p>
          <a:p>
            <a:pPr algn="ctr"/>
            <a:r>
              <a:rPr lang="th-TH" dirty="0" smtClean="0"/>
              <a:t> สำนักโรคไม่ติดต่อ</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857232"/>
            <a:ext cx="8229600" cy="1143000"/>
          </a:xfrm>
        </p:spPr>
        <p:txBody>
          <a:bodyPr>
            <a:normAutofit fontScale="90000"/>
          </a:bodyPr>
          <a:lstStyle/>
          <a:p>
            <a:r>
              <a:rPr lang="th-TH" dirty="0" smtClean="0">
                <a:cs typeface="+mn-cs"/>
              </a:rPr>
              <a:t>           </a:t>
            </a:r>
            <a:br>
              <a:rPr lang="th-TH" dirty="0" smtClean="0">
                <a:cs typeface="+mn-cs"/>
              </a:rPr>
            </a:br>
            <a:r>
              <a:rPr lang="th-TH" dirty="0" smtClean="0">
                <a:cs typeface="+mn-cs"/>
              </a:rPr>
              <a:t>   </a:t>
            </a:r>
            <a:r>
              <a:rPr lang="th-TH" sz="4400" dirty="0" smtClean="0">
                <a:cs typeface="+mn-cs"/>
              </a:rPr>
              <a:t>การสำรวจพฤติกรรมเสี่ยงโรคไม่ติดต่อและการบาดเจ็บ</a:t>
            </a:r>
            <a:r>
              <a:rPr lang="th-TH" dirty="0" smtClean="0">
                <a:cs typeface="+mn-cs"/>
              </a:rPr>
              <a:t/>
            </a:r>
            <a:br>
              <a:rPr lang="th-TH" dirty="0" smtClean="0">
                <a:cs typeface="+mn-cs"/>
              </a:rPr>
            </a:br>
            <a:r>
              <a:rPr lang="th-TH" dirty="0" smtClean="0">
                <a:cs typeface="+mn-cs"/>
              </a:rPr>
              <a:t>       </a:t>
            </a:r>
            <a:r>
              <a:rPr lang="th-TH" sz="4400" dirty="0" smtClean="0">
                <a:cs typeface="+mn-cs"/>
              </a:rPr>
              <a:t>ในประเทศไทย พ.ศ. </a:t>
            </a:r>
            <a:r>
              <a:rPr lang="en-US" sz="4400" dirty="0" smtClean="0">
                <a:cs typeface="+mn-cs"/>
              </a:rPr>
              <a:t>2548 </a:t>
            </a:r>
            <a:r>
              <a:rPr lang="th-TH" sz="4400" dirty="0" smtClean="0">
                <a:cs typeface="+mn-cs"/>
              </a:rPr>
              <a:t>และ พ.ศ. </a:t>
            </a:r>
            <a:r>
              <a:rPr lang="en-US" sz="4400" dirty="0" smtClean="0">
                <a:cs typeface="+mn-cs"/>
              </a:rPr>
              <a:t>2553</a:t>
            </a:r>
            <a:endParaRPr lang="th-TH" sz="4400" dirty="0">
              <a:cs typeface="+mn-cs"/>
            </a:endParaRPr>
          </a:p>
        </p:txBody>
      </p:sp>
      <p:pic>
        <p:nvPicPr>
          <p:cNvPr id="1026" name="Picture 2" descr="G:\BRFSS.jpg"/>
          <p:cNvPicPr>
            <a:picLocks noChangeAspect="1" noChangeArrowheads="1"/>
          </p:cNvPicPr>
          <p:nvPr/>
        </p:nvPicPr>
        <p:blipFill>
          <a:blip r:embed="rId2" cstate="print"/>
          <a:srcRect/>
          <a:stretch>
            <a:fillRect/>
          </a:stretch>
        </p:blipFill>
        <p:spPr bwMode="auto">
          <a:xfrm>
            <a:off x="1071538" y="2357430"/>
            <a:ext cx="6929486" cy="392909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1285884"/>
          </a:xfrm>
        </p:spPr>
        <p:txBody>
          <a:bodyPr>
            <a:normAutofit fontScale="90000"/>
          </a:bodyPr>
          <a:lstStyle/>
          <a:p>
            <a:pPr algn="ctr"/>
            <a:r>
              <a:rPr lang="th-TH" b="1" dirty="0" smtClean="0">
                <a:cs typeface="+mn-cs"/>
              </a:rPr>
              <a:t>     วัตถุประสงค์ที่ </a:t>
            </a:r>
            <a:r>
              <a:rPr lang="en-US" b="1" dirty="0" smtClean="0">
                <a:cs typeface="+mn-cs"/>
              </a:rPr>
              <a:t> 1</a:t>
            </a:r>
            <a:br>
              <a:rPr lang="en-US" b="1" dirty="0" smtClean="0">
                <a:cs typeface="+mn-cs"/>
              </a:rPr>
            </a:br>
            <a:r>
              <a:rPr lang="en-US" b="1" dirty="0" smtClean="0">
                <a:cs typeface="+mn-cs"/>
              </a:rPr>
              <a:t>  </a:t>
            </a:r>
            <a:r>
              <a:rPr lang="th-TH" dirty="0" smtClean="0">
                <a:cs typeface="+mn-cs"/>
              </a:rPr>
              <a:t>ขอบเขตโรคและสาเหตุการเปลี่ยนแปลง </a:t>
            </a:r>
            <a:endParaRPr lang="th-TH" dirty="0">
              <a:cs typeface="+mn-cs"/>
            </a:endParaRPr>
          </a:p>
        </p:txBody>
      </p:sp>
      <p:sp>
        <p:nvSpPr>
          <p:cNvPr id="3" name="Content Placeholder 2"/>
          <p:cNvSpPr>
            <a:spLocks noGrp="1"/>
          </p:cNvSpPr>
          <p:nvPr>
            <p:ph idx="1"/>
          </p:nvPr>
        </p:nvSpPr>
        <p:spPr>
          <a:xfrm>
            <a:off x="485804" y="1857364"/>
            <a:ext cx="8229600" cy="4286280"/>
          </a:xfrm>
        </p:spPr>
        <p:txBody>
          <a:bodyPr>
            <a:normAutofit fontScale="92500" lnSpcReduction="10000"/>
          </a:bodyPr>
          <a:lstStyle/>
          <a:p>
            <a:pPr>
              <a:buNone/>
            </a:pPr>
            <a:r>
              <a:rPr lang="th-TH" sz="3500" b="1" dirty="0" smtClean="0"/>
              <a:t>ขอบเขตโรคไม่ติดต่อ </a:t>
            </a:r>
            <a:r>
              <a:rPr lang="th-TH" sz="4000" b="1" dirty="0" smtClean="0"/>
              <a:t>		</a:t>
            </a:r>
            <a:r>
              <a:rPr lang="en-US" sz="2400" b="1" dirty="0" smtClean="0"/>
              <a:t>			   	  -  * * * non-communicable diseases VS communicable diseases</a:t>
            </a:r>
          </a:p>
          <a:p>
            <a:pPr>
              <a:buNone/>
            </a:pPr>
            <a:r>
              <a:rPr lang="en-US" sz="2400" b="1" dirty="0" smtClean="0"/>
              <a:t>	    *chronic diseases VS acute diseases</a:t>
            </a:r>
          </a:p>
          <a:p>
            <a:pPr>
              <a:buNone/>
            </a:pPr>
            <a:r>
              <a:rPr lang="en-US" sz="2400" b="1" dirty="0" smtClean="0"/>
              <a:t>	        *</a:t>
            </a:r>
            <a:r>
              <a:rPr lang="en-US" sz="2400" b="1" dirty="0" smtClean="0">
                <a:solidFill>
                  <a:srgbClr val="FF0066"/>
                </a:solidFill>
              </a:rPr>
              <a:t>chronic non-communicable diseases  (CNCD)</a:t>
            </a:r>
            <a:endParaRPr lang="th-TH" sz="2400" b="1" dirty="0" smtClean="0">
              <a:solidFill>
                <a:srgbClr val="FF0066"/>
              </a:solidFill>
            </a:endParaRPr>
          </a:p>
          <a:p>
            <a:pPr>
              <a:buNone/>
            </a:pPr>
            <a:r>
              <a:rPr lang="th-TH" sz="3500" b="1" dirty="0" smtClean="0"/>
              <a:t>และการเปลี่ยนแปลงที่สำคัญที่นำไปสู่การเพิ่มขึ้นของโรคไม่ติดต่อ </a:t>
            </a:r>
          </a:p>
          <a:p>
            <a:pPr>
              <a:buNone/>
            </a:pPr>
            <a:r>
              <a:rPr lang="th-TH" sz="4000" b="1" dirty="0" smtClean="0"/>
              <a:t>    </a:t>
            </a:r>
            <a:r>
              <a:rPr lang="en-US" sz="4000" b="1" dirty="0" smtClean="0"/>
              <a:t> </a:t>
            </a:r>
            <a:r>
              <a:rPr lang="en-US" b="1" dirty="0" smtClean="0"/>
              <a:t>*</a:t>
            </a:r>
            <a:r>
              <a:rPr lang="en-US" sz="4000" b="1" dirty="0" smtClean="0"/>
              <a:t> </a:t>
            </a:r>
            <a:r>
              <a:rPr lang="en-US" sz="2400" b="1" dirty="0" smtClean="0"/>
              <a:t>Demographic Transition </a:t>
            </a:r>
          </a:p>
          <a:p>
            <a:pPr>
              <a:buNone/>
            </a:pPr>
            <a:r>
              <a:rPr lang="en-US" sz="2400" b="1" dirty="0" smtClean="0"/>
              <a:t>		* Epidemiologic  Transition</a:t>
            </a:r>
          </a:p>
          <a:p>
            <a:pPr>
              <a:buNone/>
            </a:pPr>
            <a:r>
              <a:rPr lang="en-US" sz="2400" b="1" dirty="0" smtClean="0"/>
              <a:t>		      * Health  Transition </a:t>
            </a:r>
          </a:p>
          <a:p>
            <a:pPr lvl="3">
              <a:buNone/>
            </a:pPr>
            <a:r>
              <a:rPr lang="th-TH" sz="3200" b="1" dirty="0" smtClean="0"/>
              <a:t>            </a:t>
            </a:r>
            <a:r>
              <a:rPr lang="en-US" sz="2600" b="1" dirty="0" smtClean="0"/>
              <a:t>*</a:t>
            </a:r>
            <a:r>
              <a:rPr lang="th-TH" sz="3200" b="1" dirty="0" smtClean="0"/>
              <a:t>สาเหตุและผลกระทบต่อการเพิ่มขึ้น </a:t>
            </a:r>
            <a:r>
              <a:rPr lang="en-US" sz="3200" b="1" dirty="0" smtClean="0"/>
              <a:t>NCDs</a:t>
            </a:r>
          </a:p>
          <a:p>
            <a:pPr>
              <a:buNone/>
            </a:pPr>
            <a:endParaRPr lang="th-TH" sz="4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th-TH" dirty="0" smtClean="0"/>
              <a:t>ขอบเขตของโรค</a:t>
            </a:r>
            <a:endParaRPr lang="th-TH" dirty="0"/>
          </a:p>
        </p:txBody>
      </p:sp>
      <p:sp>
        <p:nvSpPr>
          <p:cNvPr id="2" name="Content Placeholder 1"/>
          <p:cNvSpPr>
            <a:spLocks noGrp="1"/>
          </p:cNvSpPr>
          <p:nvPr>
            <p:ph idx="1"/>
          </p:nvPr>
        </p:nvSpPr>
        <p:spPr>
          <a:xfrm>
            <a:off x="457200" y="1935480"/>
            <a:ext cx="8401080" cy="4636792"/>
          </a:xfrm>
        </p:spPr>
        <p:txBody>
          <a:bodyPr>
            <a:normAutofit fontScale="85000" lnSpcReduction="20000"/>
          </a:bodyPr>
          <a:lstStyle/>
          <a:p>
            <a:r>
              <a:rPr lang="en-US" sz="3200" dirty="0" smtClean="0"/>
              <a:t>N0n-Communicable Diseases (WHO)  </a:t>
            </a:r>
            <a:r>
              <a:rPr lang="th-TH" sz="3200" dirty="0" smtClean="0"/>
              <a:t>เป็นกลุ่มโรคที่ประกอบด้วยโรคต่างๆที่มีจำนวนมาก </a:t>
            </a:r>
          </a:p>
          <a:p>
            <a:pPr>
              <a:buNone/>
            </a:pPr>
            <a:r>
              <a:rPr lang="th-TH" sz="3200" dirty="0" smtClean="0"/>
              <a:t>	</a:t>
            </a:r>
            <a:r>
              <a:rPr lang="en-US" sz="2400" dirty="0" smtClean="0"/>
              <a:t>- cardiovascular diseases (hypertension, coronary artery disease,  stroke)</a:t>
            </a:r>
          </a:p>
          <a:p>
            <a:pPr>
              <a:buNone/>
            </a:pPr>
            <a:r>
              <a:rPr lang="en-US" sz="2400" dirty="0" smtClean="0"/>
              <a:t>  </a:t>
            </a:r>
            <a:r>
              <a:rPr lang="th-TH" sz="2400" dirty="0" smtClean="0"/>
              <a:t>  </a:t>
            </a:r>
            <a:r>
              <a:rPr lang="en-US" sz="2400" dirty="0" smtClean="0"/>
              <a:t>- renal (nephritis, nephrotic syndrome)</a:t>
            </a:r>
          </a:p>
          <a:p>
            <a:pPr>
              <a:buNone/>
            </a:pPr>
            <a:r>
              <a:rPr lang="en-US" sz="2400" dirty="0" smtClean="0"/>
              <a:t>    - nervous and mental (mania, depression)</a:t>
            </a:r>
          </a:p>
          <a:p>
            <a:pPr>
              <a:buNone/>
            </a:pPr>
            <a:r>
              <a:rPr lang="en-US" sz="2400" dirty="0" smtClean="0"/>
              <a:t>    - musculoskeletal (arthritis)</a:t>
            </a:r>
          </a:p>
          <a:p>
            <a:pPr>
              <a:buNone/>
            </a:pPr>
            <a:r>
              <a:rPr lang="en-US" sz="2400" dirty="0" smtClean="0"/>
              <a:t>    - respiratory (asthma, emphysema, bronchitis)</a:t>
            </a:r>
          </a:p>
          <a:p>
            <a:pPr>
              <a:buNone/>
            </a:pPr>
            <a:r>
              <a:rPr lang="en-US" sz="2400" dirty="0" smtClean="0"/>
              <a:t>    - cancer</a:t>
            </a:r>
          </a:p>
          <a:p>
            <a:pPr>
              <a:buNone/>
            </a:pPr>
            <a:r>
              <a:rPr lang="en-US" sz="2400" dirty="0" smtClean="0"/>
              <a:t>    - diabetes</a:t>
            </a:r>
          </a:p>
          <a:p>
            <a:pPr>
              <a:buNone/>
            </a:pPr>
            <a:r>
              <a:rPr lang="en-US" sz="2400" dirty="0" smtClean="0"/>
              <a:t>    - obesity</a:t>
            </a:r>
          </a:p>
          <a:p>
            <a:pPr>
              <a:buNone/>
            </a:pPr>
            <a:r>
              <a:rPr lang="en-US" sz="2400" dirty="0" smtClean="0"/>
              <a:t>    - blindness</a:t>
            </a:r>
          </a:p>
          <a:p>
            <a:pPr>
              <a:buNone/>
            </a:pPr>
            <a:r>
              <a:rPr lang="en-US" sz="2400" dirty="0" smtClean="0"/>
              <a:t>    - degenerative  disorders</a:t>
            </a:r>
          </a:p>
          <a:p>
            <a:pPr>
              <a:buNone/>
            </a:pPr>
            <a:r>
              <a:rPr lang="en-US" sz="2400" dirty="0" smtClean="0"/>
              <a:t>     - accidents</a:t>
            </a:r>
          </a:p>
          <a:p>
            <a:pPr>
              <a:buNone/>
            </a:pPr>
            <a:endParaRPr lang="en-US" dirty="0" smtClean="0"/>
          </a:p>
          <a:p>
            <a:endParaRPr lang="th-TH"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8229600" cy="1143000"/>
          </a:xfrm>
        </p:spPr>
        <p:txBody>
          <a:bodyPr/>
          <a:lstStyle/>
          <a:p>
            <a:r>
              <a:rPr lang="th-TH" dirty="0" smtClean="0"/>
              <a:t>  ขอบเขตของโรค</a:t>
            </a:r>
            <a:endParaRPr lang="th-TH" dirty="0"/>
          </a:p>
        </p:txBody>
      </p:sp>
      <p:sp>
        <p:nvSpPr>
          <p:cNvPr id="3" name="Content Placeholder 2"/>
          <p:cNvSpPr>
            <a:spLocks noGrp="1"/>
          </p:cNvSpPr>
          <p:nvPr>
            <p:ph idx="1"/>
          </p:nvPr>
        </p:nvSpPr>
        <p:spPr>
          <a:xfrm>
            <a:off x="0" y="1428736"/>
            <a:ext cx="9144000" cy="4531996"/>
          </a:xfrm>
        </p:spPr>
        <p:txBody>
          <a:bodyPr>
            <a:normAutofit/>
          </a:bodyPr>
          <a:lstStyle/>
          <a:p>
            <a:pPr>
              <a:buNone/>
            </a:pPr>
            <a:r>
              <a:rPr lang="en-US" sz="2800" dirty="0" smtClean="0"/>
              <a:t>    Diseases and injuries classification with ICD-10 codes used for Global Burden Disease Study </a:t>
            </a:r>
          </a:p>
          <a:p>
            <a:pPr>
              <a:buNone/>
            </a:pPr>
            <a:endParaRPr lang="th-TH" sz="2800" dirty="0"/>
          </a:p>
        </p:txBody>
      </p:sp>
      <p:graphicFrame>
        <p:nvGraphicFramePr>
          <p:cNvPr id="4" name="Table 3"/>
          <p:cNvGraphicFramePr>
            <a:graphicFrameLocks noGrp="1"/>
          </p:cNvGraphicFramePr>
          <p:nvPr/>
        </p:nvGraphicFramePr>
        <p:xfrm>
          <a:off x="357158" y="2428868"/>
          <a:ext cx="8286808" cy="4114800"/>
        </p:xfrm>
        <a:graphic>
          <a:graphicData uri="http://schemas.openxmlformats.org/drawingml/2006/table">
            <a:tbl>
              <a:tblPr firstRow="1" bandRow="1">
                <a:tableStyleId>{5C22544A-7EE6-4342-B048-85BDC9FD1C3A}</a:tableStyleId>
              </a:tblPr>
              <a:tblGrid>
                <a:gridCol w="2857520"/>
                <a:gridCol w="2957784"/>
                <a:gridCol w="2471504"/>
              </a:tblGrid>
              <a:tr h="351549">
                <a:tc>
                  <a:txBody>
                    <a:bodyPr/>
                    <a:lstStyle/>
                    <a:p>
                      <a:pPr algn="ctr"/>
                      <a:r>
                        <a:rPr lang="en-US" dirty="0" smtClean="0"/>
                        <a:t>Communicable dis. </a:t>
                      </a:r>
                      <a:endParaRPr lang="th-TH" dirty="0"/>
                    </a:p>
                  </a:txBody>
                  <a:tcPr/>
                </a:tc>
                <a:tc>
                  <a:txBody>
                    <a:bodyPr/>
                    <a:lstStyle/>
                    <a:p>
                      <a:pPr algn="ctr"/>
                      <a:r>
                        <a:rPr lang="en-US" dirty="0" smtClean="0"/>
                        <a:t>Non-communicable</a:t>
                      </a:r>
                      <a:r>
                        <a:rPr lang="en-US" baseline="0" dirty="0" smtClean="0"/>
                        <a:t> dis.</a:t>
                      </a:r>
                      <a:endParaRPr lang="th-TH" dirty="0"/>
                    </a:p>
                  </a:txBody>
                  <a:tcPr/>
                </a:tc>
                <a:tc>
                  <a:txBody>
                    <a:bodyPr/>
                    <a:lstStyle/>
                    <a:p>
                      <a:pPr algn="ctr"/>
                      <a:r>
                        <a:rPr lang="en-US" dirty="0" smtClean="0"/>
                        <a:t>Injury </a:t>
                      </a:r>
                      <a:endParaRPr lang="th-TH" dirty="0"/>
                    </a:p>
                  </a:txBody>
                  <a:tcPr/>
                </a:tc>
              </a:tr>
              <a:tr h="3554017">
                <a:tc>
                  <a:txBody>
                    <a:bodyPr/>
                    <a:lstStyle/>
                    <a:p>
                      <a:pPr marL="342900" indent="-342900">
                        <a:buNone/>
                      </a:pPr>
                      <a:r>
                        <a:rPr lang="en-US" sz="1600" dirty="0" smtClean="0"/>
                        <a:t>A. Infectious and parasitic </a:t>
                      </a:r>
                      <a:r>
                        <a:rPr lang="th-TH" sz="1600" dirty="0" smtClean="0"/>
                        <a:t>  </a:t>
                      </a:r>
                    </a:p>
                    <a:p>
                      <a:pPr marL="342900" indent="-342900">
                        <a:buNone/>
                      </a:pPr>
                      <a:r>
                        <a:rPr lang="en-US" sz="1600" dirty="0" smtClean="0"/>
                        <a:t>      disease</a:t>
                      </a:r>
                    </a:p>
                    <a:p>
                      <a:r>
                        <a:rPr lang="en-US" sz="1600" dirty="0" smtClean="0"/>
                        <a:t>B. Respiration Infectious</a:t>
                      </a:r>
                    </a:p>
                    <a:p>
                      <a:r>
                        <a:rPr lang="en-US" sz="1600" dirty="0" smtClean="0">
                          <a:solidFill>
                            <a:srgbClr val="0070C0"/>
                          </a:solidFill>
                        </a:rPr>
                        <a:t>C.</a:t>
                      </a:r>
                      <a:r>
                        <a:rPr lang="en-US" sz="1600" baseline="0" dirty="0" smtClean="0">
                          <a:solidFill>
                            <a:srgbClr val="0070C0"/>
                          </a:solidFill>
                        </a:rPr>
                        <a:t> Maternal Condition </a:t>
                      </a:r>
                    </a:p>
                    <a:p>
                      <a:r>
                        <a:rPr lang="en-US" sz="1600" baseline="0" dirty="0" smtClean="0">
                          <a:solidFill>
                            <a:srgbClr val="0070C0"/>
                          </a:solidFill>
                        </a:rPr>
                        <a:t>D. Condition Arising during the </a:t>
                      </a:r>
                    </a:p>
                    <a:p>
                      <a:r>
                        <a:rPr lang="en-US" sz="1600" baseline="0" dirty="0" smtClean="0">
                          <a:solidFill>
                            <a:srgbClr val="0070C0"/>
                          </a:solidFill>
                        </a:rPr>
                        <a:t>     Prenatal Period</a:t>
                      </a:r>
                    </a:p>
                    <a:p>
                      <a:r>
                        <a:rPr lang="en-US" sz="1600" baseline="0" dirty="0" smtClean="0">
                          <a:solidFill>
                            <a:srgbClr val="0070C0"/>
                          </a:solidFill>
                        </a:rPr>
                        <a:t>E. Nutritional Deficiencies</a:t>
                      </a:r>
                      <a:endParaRPr lang="th-TH" sz="1600" dirty="0">
                        <a:solidFill>
                          <a:srgbClr val="0070C0"/>
                        </a:solidFill>
                      </a:endParaRPr>
                    </a:p>
                  </a:txBody>
                  <a:tcPr/>
                </a:tc>
                <a:tc>
                  <a:txBody>
                    <a:bodyPr/>
                    <a:lstStyle/>
                    <a:p>
                      <a:r>
                        <a:rPr lang="en-US" sz="1600" dirty="0" smtClean="0"/>
                        <a:t>F.   Malignant Neoplasm's</a:t>
                      </a:r>
                    </a:p>
                    <a:p>
                      <a:r>
                        <a:rPr lang="en-US" sz="1600" dirty="0" smtClean="0"/>
                        <a:t>G.  Benign Neoplasm's </a:t>
                      </a:r>
                    </a:p>
                    <a:p>
                      <a:r>
                        <a:rPr lang="en-US" sz="1600" dirty="0" smtClean="0"/>
                        <a:t>H.  Diabetes Mellitus </a:t>
                      </a:r>
                    </a:p>
                    <a:p>
                      <a:pPr marL="342900" indent="-342900">
                        <a:buNone/>
                      </a:pPr>
                      <a:r>
                        <a:rPr lang="en-US" sz="1600" baseline="0" dirty="0" smtClean="0"/>
                        <a:t>I..  Endocrine Disorder </a:t>
                      </a:r>
                    </a:p>
                    <a:p>
                      <a:pPr marL="342900" indent="-342900">
                        <a:buNone/>
                      </a:pPr>
                      <a:r>
                        <a:rPr lang="en-US" sz="1600" baseline="0" dirty="0" smtClean="0"/>
                        <a:t>J.   </a:t>
                      </a:r>
                      <a:r>
                        <a:rPr lang="en-US" sz="1600" baseline="0" dirty="0" smtClean="0">
                          <a:solidFill>
                            <a:srgbClr val="0070C0"/>
                          </a:solidFill>
                        </a:rPr>
                        <a:t>Mental Disorder</a:t>
                      </a:r>
                    </a:p>
                    <a:p>
                      <a:pPr marL="342900" indent="-342900">
                        <a:buNone/>
                      </a:pPr>
                      <a:r>
                        <a:rPr lang="en-US" sz="1600" baseline="0" dirty="0" smtClean="0"/>
                        <a:t>K.  Neurological Disorder</a:t>
                      </a:r>
                    </a:p>
                    <a:p>
                      <a:pPr marL="342900" indent="-342900">
                        <a:buNone/>
                      </a:pPr>
                      <a:r>
                        <a:rPr lang="en-US" sz="1600" baseline="0" dirty="0" smtClean="0"/>
                        <a:t>L.  Sense Organ Diseases</a:t>
                      </a:r>
                    </a:p>
                    <a:p>
                      <a:pPr marL="342900" indent="-342900">
                        <a:buNone/>
                      </a:pPr>
                      <a:r>
                        <a:rPr lang="en-US" sz="1600" baseline="0" dirty="0" smtClean="0"/>
                        <a:t>M. Cardiovascular Diseases</a:t>
                      </a:r>
                    </a:p>
                    <a:p>
                      <a:pPr marL="342900" indent="-342900">
                        <a:buNone/>
                      </a:pPr>
                      <a:r>
                        <a:rPr lang="en-US" sz="1600" baseline="0" dirty="0" smtClean="0"/>
                        <a:t>N.  Respiration Disease </a:t>
                      </a:r>
                    </a:p>
                    <a:p>
                      <a:pPr marL="342900" indent="-342900">
                        <a:buNone/>
                      </a:pPr>
                      <a:r>
                        <a:rPr lang="en-US" sz="1600" baseline="0" dirty="0" smtClean="0"/>
                        <a:t>O.  Digestive Diseases</a:t>
                      </a:r>
                    </a:p>
                    <a:p>
                      <a:pPr marL="342900" indent="-342900">
                        <a:buNone/>
                      </a:pPr>
                      <a:r>
                        <a:rPr lang="en-US" sz="1600" baseline="0" dirty="0" smtClean="0"/>
                        <a:t>P.   Genitor-urinary Diseases</a:t>
                      </a:r>
                    </a:p>
                    <a:p>
                      <a:pPr marL="342900" indent="-342900">
                        <a:buNone/>
                      </a:pPr>
                      <a:r>
                        <a:rPr lang="en-US" sz="1600" baseline="0" dirty="0" smtClean="0"/>
                        <a:t>Q.  Skin Diseases</a:t>
                      </a:r>
                    </a:p>
                    <a:p>
                      <a:pPr marL="342900" indent="-342900">
                        <a:buNone/>
                      </a:pPr>
                      <a:r>
                        <a:rPr lang="en-US" sz="1600" baseline="0" dirty="0" smtClean="0"/>
                        <a:t>R.  Muscular-skeletal Diseases</a:t>
                      </a:r>
                    </a:p>
                    <a:p>
                      <a:pPr marL="342900" indent="-342900">
                        <a:buNone/>
                      </a:pPr>
                      <a:r>
                        <a:rPr lang="en-US" sz="1600" baseline="0" dirty="0" smtClean="0"/>
                        <a:t>S.  Congenital anomalies </a:t>
                      </a:r>
                    </a:p>
                    <a:p>
                      <a:pPr marL="342900" indent="-342900">
                        <a:buNone/>
                      </a:pPr>
                      <a:r>
                        <a:rPr lang="en-US" sz="1600" baseline="0" dirty="0" smtClean="0"/>
                        <a:t>T.  Oral condition </a:t>
                      </a:r>
                      <a:endParaRPr lang="th-TH" sz="1600" dirty="0"/>
                    </a:p>
                  </a:txBody>
                  <a:tcPr/>
                </a:tc>
                <a:tc>
                  <a:txBody>
                    <a:bodyPr/>
                    <a:lstStyle/>
                    <a:p>
                      <a:pPr marL="342900" indent="-342900">
                        <a:buAutoNum type="alphaUcPeriod"/>
                      </a:pPr>
                      <a:r>
                        <a:rPr lang="en-US" dirty="0" smtClean="0">
                          <a:solidFill>
                            <a:srgbClr val="0070C0"/>
                          </a:solidFill>
                        </a:rPr>
                        <a:t>Unintentional  injuries</a:t>
                      </a:r>
                    </a:p>
                    <a:p>
                      <a:pPr marL="342900" indent="-342900">
                        <a:buFontTx/>
                        <a:buNone/>
                      </a:pPr>
                      <a:r>
                        <a:rPr lang="en-US" dirty="0" smtClean="0"/>
                        <a:t>- Road traffic acc.</a:t>
                      </a:r>
                    </a:p>
                    <a:p>
                      <a:pPr marL="342900" indent="-342900">
                        <a:buFontTx/>
                        <a:buNone/>
                      </a:pPr>
                      <a:r>
                        <a:rPr lang="en-US" dirty="0" smtClean="0"/>
                        <a:t>- Poisoning</a:t>
                      </a:r>
                    </a:p>
                    <a:p>
                      <a:pPr marL="342900" indent="-342900">
                        <a:buFontTx/>
                        <a:buNone/>
                      </a:pPr>
                      <a:r>
                        <a:rPr lang="en-US" dirty="0" smtClean="0"/>
                        <a:t>- Falls</a:t>
                      </a:r>
                    </a:p>
                    <a:p>
                      <a:pPr marL="342900" indent="-342900">
                        <a:buFontTx/>
                        <a:buNone/>
                      </a:pPr>
                      <a:r>
                        <a:rPr lang="en-US" dirty="0" smtClean="0"/>
                        <a:t>- Fires</a:t>
                      </a:r>
                    </a:p>
                    <a:p>
                      <a:pPr marL="342900" indent="-342900">
                        <a:buFontTx/>
                        <a:buNone/>
                      </a:pPr>
                      <a:r>
                        <a:rPr lang="en-US" dirty="0" smtClean="0"/>
                        <a:t>- Drowning</a:t>
                      </a:r>
                    </a:p>
                    <a:p>
                      <a:pPr marL="342900" indent="-342900">
                        <a:buFontTx/>
                        <a:buNone/>
                      </a:pPr>
                      <a:r>
                        <a:rPr lang="en-US" dirty="0" smtClean="0"/>
                        <a:t>- Others</a:t>
                      </a:r>
                    </a:p>
                    <a:p>
                      <a:r>
                        <a:rPr lang="en-US" dirty="0" smtClean="0">
                          <a:solidFill>
                            <a:srgbClr val="0070C0"/>
                          </a:solidFill>
                        </a:rPr>
                        <a:t>B.  Intentional</a:t>
                      </a:r>
                      <a:r>
                        <a:rPr lang="en-US" baseline="0" dirty="0" smtClean="0">
                          <a:solidFill>
                            <a:srgbClr val="0070C0"/>
                          </a:solidFill>
                        </a:rPr>
                        <a:t> Injuries</a:t>
                      </a:r>
                    </a:p>
                    <a:p>
                      <a:pPr>
                        <a:buFontTx/>
                        <a:buChar char="-"/>
                      </a:pPr>
                      <a:r>
                        <a:rPr lang="th-TH" dirty="0" smtClean="0"/>
                        <a:t> </a:t>
                      </a:r>
                      <a:r>
                        <a:rPr lang="en-US" dirty="0" smtClean="0"/>
                        <a:t>Self-inflicted </a:t>
                      </a:r>
                    </a:p>
                    <a:p>
                      <a:pPr>
                        <a:buFontTx/>
                        <a:buChar char="-"/>
                      </a:pPr>
                      <a:r>
                        <a:rPr lang="en-US" dirty="0" smtClean="0"/>
                        <a:t> Violent /Homicide</a:t>
                      </a:r>
                    </a:p>
                    <a:p>
                      <a:pPr>
                        <a:buFontTx/>
                        <a:buChar char="-"/>
                      </a:pPr>
                      <a:r>
                        <a:rPr lang="en-US" dirty="0" smtClean="0"/>
                        <a:t> War</a:t>
                      </a:r>
                    </a:p>
                    <a:p>
                      <a:pPr>
                        <a:buFontTx/>
                        <a:buChar char="-"/>
                      </a:pPr>
                      <a:r>
                        <a:rPr lang="en-US" dirty="0" smtClean="0"/>
                        <a:t> Others</a:t>
                      </a:r>
                      <a:endParaRPr lang="th-TH"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8229600" cy="1143000"/>
          </a:xfrm>
        </p:spPr>
        <p:txBody>
          <a:bodyPr>
            <a:normAutofit/>
          </a:bodyPr>
          <a:lstStyle/>
          <a:p>
            <a:r>
              <a:rPr lang="th-TH" b="1" dirty="0" smtClean="0"/>
              <a:t>ขอบเขตของโรค</a:t>
            </a:r>
            <a:endParaRPr lang="th-TH" dirty="0"/>
          </a:p>
        </p:txBody>
      </p:sp>
      <p:sp>
        <p:nvSpPr>
          <p:cNvPr id="3" name="Content Placeholder 2"/>
          <p:cNvSpPr>
            <a:spLocks noGrp="1"/>
          </p:cNvSpPr>
          <p:nvPr>
            <p:ph idx="1"/>
          </p:nvPr>
        </p:nvSpPr>
        <p:spPr>
          <a:xfrm>
            <a:off x="357158" y="1714488"/>
            <a:ext cx="8229600" cy="4389120"/>
          </a:xfrm>
        </p:spPr>
        <p:txBody>
          <a:bodyPr>
            <a:normAutofit/>
          </a:bodyPr>
          <a:lstStyle/>
          <a:p>
            <a:r>
              <a:rPr lang="en-US" sz="2800" dirty="0" smtClean="0"/>
              <a:t>N0n-Communicable </a:t>
            </a:r>
            <a:r>
              <a:rPr lang="th-TH" sz="2800" dirty="0" smtClean="0"/>
              <a:t>มี </a:t>
            </a:r>
            <a:r>
              <a:rPr lang="en-US" sz="2800" dirty="0" smtClean="0"/>
              <a:t>conditions </a:t>
            </a:r>
            <a:r>
              <a:rPr lang="th-TH" sz="2800" dirty="0" smtClean="0"/>
              <a:t>ดังนี้ </a:t>
            </a:r>
            <a:r>
              <a:rPr lang="en-US" sz="2800" dirty="0" smtClean="0"/>
              <a:t>(global health)</a:t>
            </a:r>
          </a:p>
          <a:p>
            <a:pPr>
              <a:buNone/>
            </a:pPr>
            <a:r>
              <a:rPr lang="en-US" sz="2800" dirty="0" smtClean="0"/>
              <a:t>     - </a:t>
            </a:r>
            <a:r>
              <a:rPr lang="th-TH" sz="3200" dirty="0" smtClean="0"/>
              <a:t>ไม่มีสาเหตุจากการติดเชื้อเฉียบพลัน</a:t>
            </a:r>
            <a:r>
              <a:rPr lang="en-US" sz="3200" dirty="0" smtClean="0"/>
              <a:t>       </a:t>
            </a:r>
          </a:p>
          <a:p>
            <a:pPr>
              <a:buNone/>
            </a:pPr>
            <a:r>
              <a:rPr lang="en-US" sz="2000" dirty="0" smtClean="0"/>
              <a:t>           (are not caused by an acute infection)</a:t>
            </a:r>
          </a:p>
          <a:p>
            <a:pPr>
              <a:buNone/>
            </a:pPr>
            <a:r>
              <a:rPr lang="en-US" sz="2800" dirty="0" smtClean="0"/>
              <a:t>     - </a:t>
            </a:r>
            <a:r>
              <a:rPr lang="th-TH" sz="3200" dirty="0" smtClean="0"/>
              <a:t>เป็นสาเหตุการเจ็บป่วย หรือมีอันตรายต่อชีวิตในระยะยาว </a:t>
            </a:r>
            <a:endParaRPr lang="en-US" sz="3200" dirty="0" smtClean="0"/>
          </a:p>
          <a:p>
            <a:pPr>
              <a:buNone/>
            </a:pPr>
            <a:r>
              <a:rPr lang="en-US" sz="2400" dirty="0" smtClean="0"/>
              <a:t>         </a:t>
            </a:r>
            <a:r>
              <a:rPr lang="en-US" sz="2000" dirty="0" smtClean="0"/>
              <a:t>(cause long-term harm) </a:t>
            </a:r>
          </a:p>
          <a:p>
            <a:pPr>
              <a:buNone/>
            </a:pPr>
            <a:r>
              <a:rPr lang="en-US" sz="2800" dirty="0" smtClean="0"/>
              <a:t>     - </a:t>
            </a:r>
            <a:r>
              <a:rPr lang="th-TH" sz="3200" dirty="0" smtClean="0"/>
              <a:t>ทำให้เกิดความต้องการในการดูแลรักษาระยะยาว หรือ ตลอดชีวิต</a:t>
            </a:r>
          </a:p>
          <a:p>
            <a:pPr>
              <a:buNone/>
            </a:pPr>
            <a:r>
              <a:rPr lang="th-TH" sz="3200" dirty="0" smtClean="0"/>
              <a:t>        ที่เหลืออยู่  </a:t>
            </a:r>
            <a:r>
              <a:rPr lang="en-US" sz="2000" dirty="0" smtClean="0"/>
              <a:t>(create a need for long-term or even life treatments) </a:t>
            </a:r>
            <a:endParaRPr lang="th-TH"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571480"/>
            <a:ext cx="8229600" cy="714380"/>
          </a:xfrm>
        </p:spPr>
        <p:txBody>
          <a:bodyPr>
            <a:normAutofit/>
          </a:bodyPr>
          <a:lstStyle/>
          <a:p>
            <a:r>
              <a:rPr lang="en-US" sz="3200" dirty="0" smtClean="0"/>
              <a:t>Communicable dis. Vs Non-communicable dis. </a:t>
            </a:r>
            <a:endParaRPr lang="th-TH" sz="3200" dirty="0"/>
          </a:p>
        </p:txBody>
      </p:sp>
      <p:graphicFrame>
        <p:nvGraphicFramePr>
          <p:cNvPr id="4" name="Table 3"/>
          <p:cNvGraphicFramePr>
            <a:graphicFrameLocks noGrp="1"/>
          </p:cNvGraphicFramePr>
          <p:nvPr/>
        </p:nvGraphicFramePr>
        <p:xfrm>
          <a:off x="571472" y="1397000"/>
          <a:ext cx="8001056" cy="4318000"/>
        </p:xfrm>
        <a:graphic>
          <a:graphicData uri="http://schemas.openxmlformats.org/drawingml/2006/table">
            <a:tbl>
              <a:tblPr firstRow="1" bandRow="1">
                <a:tableStyleId>{5C22544A-7EE6-4342-B048-85BDC9FD1C3A}</a:tableStyleId>
              </a:tblPr>
              <a:tblGrid>
                <a:gridCol w="4000528"/>
                <a:gridCol w="4000528"/>
              </a:tblGrid>
              <a:tr h="370840">
                <a:tc>
                  <a:txBody>
                    <a:bodyPr/>
                    <a:lstStyle/>
                    <a:p>
                      <a:r>
                        <a:rPr lang="en-US" dirty="0" smtClean="0"/>
                        <a:t>Communicable dis.</a:t>
                      </a:r>
                      <a:endParaRPr lang="th-TH" dirty="0"/>
                    </a:p>
                  </a:txBody>
                  <a:tcPr/>
                </a:tc>
                <a:tc>
                  <a:txBody>
                    <a:bodyPr/>
                    <a:lstStyle/>
                    <a:p>
                      <a:r>
                        <a:rPr lang="en-US" dirty="0" smtClean="0"/>
                        <a:t>Non-communicable dis. </a:t>
                      </a:r>
                      <a:endParaRPr lang="th-TH" dirty="0"/>
                    </a:p>
                  </a:txBody>
                  <a:tcPr/>
                </a:tc>
              </a:tr>
              <a:tr h="370840">
                <a:tc>
                  <a:txBody>
                    <a:bodyPr/>
                    <a:lstStyle/>
                    <a:p>
                      <a:r>
                        <a:rPr lang="en-US" dirty="0" smtClean="0"/>
                        <a:t>1. Single</a:t>
                      </a:r>
                      <a:r>
                        <a:rPr lang="en-US" baseline="0" dirty="0" smtClean="0"/>
                        <a:t> </a:t>
                      </a:r>
                      <a:r>
                        <a:rPr lang="en-US" baseline="0" dirty="0" smtClean="0">
                          <a:solidFill>
                            <a:srgbClr val="0070C0"/>
                          </a:solidFill>
                        </a:rPr>
                        <a:t>necessary agent </a:t>
                      </a:r>
                      <a:endParaRPr lang="th-TH" dirty="0">
                        <a:solidFill>
                          <a:srgbClr val="0070C0"/>
                        </a:solidFill>
                      </a:endParaRPr>
                    </a:p>
                  </a:txBody>
                  <a:tcPr/>
                </a:tc>
                <a:tc>
                  <a:txBody>
                    <a:bodyPr/>
                    <a:lstStyle/>
                    <a:p>
                      <a:r>
                        <a:rPr lang="en-US" dirty="0" smtClean="0"/>
                        <a:t>1. No single necessary agent</a:t>
                      </a:r>
                      <a:endParaRPr lang="th-TH" dirty="0"/>
                    </a:p>
                  </a:txBody>
                  <a:tcPr/>
                </a:tc>
              </a:tr>
              <a:tr h="370840">
                <a:tc>
                  <a:txBody>
                    <a:bodyPr/>
                    <a:lstStyle/>
                    <a:p>
                      <a:r>
                        <a:rPr lang="en-US" dirty="0" smtClean="0"/>
                        <a:t>2. Specific</a:t>
                      </a:r>
                      <a:r>
                        <a:rPr lang="en-US" baseline="0" dirty="0" smtClean="0"/>
                        <a:t> agent-disease </a:t>
                      </a:r>
                    </a:p>
                    <a:p>
                      <a:r>
                        <a:rPr lang="en-US" baseline="0" dirty="0" smtClean="0"/>
                        <a:t> relationship  </a:t>
                      </a:r>
                      <a:endParaRPr lang="th-TH" dirty="0"/>
                    </a:p>
                  </a:txBody>
                  <a:tcPr/>
                </a:tc>
                <a:tc>
                  <a:txBody>
                    <a:bodyPr/>
                    <a:lstStyle/>
                    <a:p>
                      <a:r>
                        <a:rPr lang="en-US" dirty="0" smtClean="0"/>
                        <a:t>2. One to one correspondence</a:t>
                      </a:r>
                      <a:r>
                        <a:rPr lang="en-US" baseline="0" dirty="0" smtClean="0"/>
                        <a:t> between agent  and disease and disease very rare </a:t>
                      </a:r>
                      <a:endParaRPr lang="th-TH" dirty="0"/>
                    </a:p>
                  </a:txBody>
                  <a:tcPr/>
                </a:tc>
              </a:tr>
              <a:tr h="370840">
                <a:tc>
                  <a:txBody>
                    <a:bodyPr/>
                    <a:lstStyle/>
                    <a:p>
                      <a:r>
                        <a:rPr lang="en-US" dirty="0" smtClean="0"/>
                        <a:t>3. Cause are relatively well understood</a:t>
                      </a:r>
                      <a:endParaRPr lang="th-TH" dirty="0"/>
                    </a:p>
                  </a:txBody>
                  <a:tcPr/>
                </a:tc>
                <a:tc>
                  <a:txBody>
                    <a:bodyPr/>
                    <a:lstStyle/>
                    <a:p>
                      <a:r>
                        <a:rPr lang="en-US" dirty="0" smtClean="0"/>
                        <a:t>3. Cause unknown intervention usually based</a:t>
                      </a:r>
                      <a:r>
                        <a:rPr lang="en-US" baseline="0" dirty="0" smtClean="0"/>
                        <a:t> on risk factors</a:t>
                      </a:r>
                      <a:endParaRPr lang="th-TH" dirty="0"/>
                    </a:p>
                  </a:txBody>
                  <a:tcPr/>
                </a:tc>
              </a:tr>
              <a:tr h="370840">
                <a:tc>
                  <a:txBody>
                    <a:bodyPr/>
                    <a:lstStyle/>
                    <a:p>
                      <a:r>
                        <a:rPr lang="en-US" dirty="0" smtClean="0"/>
                        <a:t>4. Short incubation period </a:t>
                      </a:r>
                      <a:endParaRPr lang="th-TH" dirty="0"/>
                    </a:p>
                  </a:txBody>
                  <a:tcPr/>
                </a:tc>
                <a:tc>
                  <a:txBody>
                    <a:bodyPr/>
                    <a:lstStyle/>
                    <a:p>
                      <a:r>
                        <a:rPr lang="en-US" dirty="0" smtClean="0"/>
                        <a:t>4. Long latency period </a:t>
                      </a:r>
                      <a:endParaRPr lang="th-TH" dirty="0"/>
                    </a:p>
                  </a:txBody>
                  <a:tcPr/>
                </a:tc>
              </a:tr>
              <a:tr h="370840">
                <a:tc>
                  <a:txBody>
                    <a:bodyPr/>
                    <a:lstStyle/>
                    <a:p>
                      <a:r>
                        <a:rPr lang="en-US" dirty="0" smtClean="0"/>
                        <a:t>5. Single exposure usually sufficient </a:t>
                      </a:r>
                      <a:endParaRPr lang="th-TH" dirty="0"/>
                    </a:p>
                  </a:txBody>
                  <a:tcPr/>
                </a:tc>
                <a:tc>
                  <a:txBody>
                    <a:bodyPr/>
                    <a:lstStyle/>
                    <a:p>
                      <a:r>
                        <a:rPr lang="en-US" dirty="0" smtClean="0"/>
                        <a:t>5. May require multiple exposure to</a:t>
                      </a:r>
                      <a:r>
                        <a:rPr lang="en-US" baseline="0" dirty="0" smtClean="0"/>
                        <a:t> same a same or multiple  agents </a:t>
                      </a:r>
                      <a:endParaRPr lang="th-TH" dirty="0"/>
                    </a:p>
                  </a:txBody>
                  <a:tcPr/>
                </a:tc>
              </a:tr>
              <a:tr h="370840">
                <a:tc>
                  <a:txBody>
                    <a:bodyPr/>
                    <a:lstStyle/>
                    <a:p>
                      <a:r>
                        <a:rPr lang="en-US" dirty="0" smtClean="0"/>
                        <a:t>6. Usually produced</a:t>
                      </a:r>
                      <a:r>
                        <a:rPr lang="en-US" baseline="0" dirty="0" smtClean="0"/>
                        <a:t> acute </a:t>
                      </a:r>
                      <a:endParaRPr lang="th-TH" dirty="0"/>
                    </a:p>
                  </a:txBody>
                  <a:tcPr/>
                </a:tc>
                <a:tc>
                  <a:txBody>
                    <a:bodyPr/>
                    <a:lstStyle/>
                    <a:p>
                      <a:r>
                        <a:rPr lang="en-US" dirty="0" smtClean="0"/>
                        <a:t>6. Most often produced chronic disease</a:t>
                      </a:r>
                      <a:endParaRPr lang="th-TH" dirty="0"/>
                    </a:p>
                  </a:txBody>
                  <a:tcPr/>
                </a:tc>
              </a:tr>
              <a:tr h="370840">
                <a:tc>
                  <a:txBody>
                    <a:bodyPr/>
                    <a:lstStyle/>
                    <a:p>
                      <a:r>
                        <a:rPr lang="en-US" dirty="0" smtClean="0"/>
                        <a:t>7. Acquired immunity</a:t>
                      </a:r>
                      <a:r>
                        <a:rPr lang="en-US" baseline="0" dirty="0" smtClean="0"/>
                        <a:t>  possible </a:t>
                      </a:r>
                      <a:endParaRPr lang="th-TH" dirty="0"/>
                    </a:p>
                  </a:txBody>
                  <a:tcPr/>
                </a:tc>
                <a:tc>
                  <a:txBody>
                    <a:bodyPr/>
                    <a:lstStyle/>
                    <a:p>
                      <a:r>
                        <a:rPr lang="en-US" dirty="0" smtClean="0"/>
                        <a:t>7. Acquired immune</a:t>
                      </a:r>
                      <a:r>
                        <a:rPr lang="en-US" baseline="0" dirty="0" smtClean="0"/>
                        <a:t> unlikely </a:t>
                      </a:r>
                      <a:endParaRPr lang="th-TH"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th-TH" dirty="0"/>
          </a:p>
        </p:txBody>
      </p:sp>
      <p:sp>
        <p:nvSpPr>
          <p:cNvPr id="3" name="Content Placeholder 2"/>
          <p:cNvSpPr>
            <a:spLocks noGrp="1"/>
          </p:cNvSpPr>
          <p:nvPr>
            <p:ph idx="1"/>
          </p:nvPr>
        </p:nvSpPr>
        <p:spPr/>
        <p:txBody>
          <a:bodyPr/>
          <a:lstStyle/>
          <a:p>
            <a:pPr>
              <a:buNone/>
            </a:pPr>
            <a:r>
              <a:rPr lang="en-US" sz="3600" dirty="0" smtClean="0">
                <a:solidFill>
                  <a:srgbClr val="FF0066"/>
                </a:solidFill>
              </a:rPr>
              <a:t>      Chronic Disease VS Acute Diseases </a:t>
            </a:r>
          </a:p>
          <a:p>
            <a:pPr>
              <a:buNone/>
            </a:pPr>
            <a:r>
              <a:rPr lang="en-US" sz="3600" dirty="0" smtClean="0">
                <a:solidFill>
                  <a:schemeClr val="accent1">
                    <a:lumMod val="75000"/>
                  </a:schemeClr>
                </a:solidFill>
              </a:rPr>
              <a:t>                  </a:t>
            </a:r>
            <a:r>
              <a:rPr lang="en-US" sz="2800" dirty="0" smtClean="0">
                <a:solidFill>
                  <a:schemeClr val="accent1">
                    <a:lumMod val="75000"/>
                  </a:schemeClr>
                </a:solidFill>
              </a:rPr>
              <a:t>Peak symptoms  </a:t>
            </a:r>
          </a:p>
          <a:p>
            <a:pPr>
              <a:buNone/>
            </a:pPr>
            <a:endParaRPr lang="en-US" sz="800" dirty="0" smtClean="0">
              <a:solidFill>
                <a:schemeClr val="accent1">
                  <a:lumMod val="75000"/>
                </a:schemeClr>
              </a:solidFill>
            </a:endParaRPr>
          </a:p>
          <a:p>
            <a:pPr>
              <a:buNone/>
            </a:pPr>
            <a:r>
              <a:rPr lang="en-US" sz="2800" dirty="0" smtClean="0">
                <a:solidFill>
                  <a:schemeClr val="accent1">
                    <a:lumMod val="75000"/>
                  </a:schemeClr>
                </a:solidFill>
              </a:rPr>
              <a:t>                       within 3 months  (acute)  </a:t>
            </a:r>
          </a:p>
          <a:p>
            <a:pPr>
              <a:buNone/>
            </a:pPr>
            <a:r>
              <a:rPr lang="en-US" sz="3600" dirty="0" smtClean="0">
                <a:solidFill>
                  <a:schemeClr val="accent1">
                    <a:lumMod val="75000"/>
                  </a:schemeClr>
                </a:solidFill>
              </a:rPr>
              <a:t>                  </a:t>
            </a:r>
            <a:r>
              <a:rPr lang="en-US" sz="2800" dirty="0" smtClean="0">
                <a:solidFill>
                  <a:schemeClr val="accent1">
                    <a:lumMod val="75000"/>
                  </a:schemeClr>
                </a:solidFill>
              </a:rPr>
              <a:t>longer than 3 months (chronic)</a:t>
            </a:r>
            <a:endParaRPr lang="th-TH" sz="2800" dirty="0" smtClean="0">
              <a:solidFill>
                <a:schemeClr val="accent1">
                  <a:lumMod val="75000"/>
                </a:schemeClr>
              </a:solidFill>
            </a:endParaRPr>
          </a:p>
          <a:p>
            <a:endParaRPr lang="th-TH" dirty="0"/>
          </a:p>
        </p:txBody>
      </p:sp>
      <p:sp>
        <p:nvSpPr>
          <p:cNvPr id="4" name="Cloud 3"/>
          <p:cNvSpPr/>
          <p:nvPr/>
        </p:nvSpPr>
        <p:spPr>
          <a:xfrm>
            <a:off x="1857356" y="3429000"/>
            <a:ext cx="428628" cy="28575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5" name="Cloud 4"/>
          <p:cNvSpPr/>
          <p:nvPr/>
        </p:nvSpPr>
        <p:spPr>
          <a:xfrm>
            <a:off x="1142976" y="3929066"/>
            <a:ext cx="1285884" cy="78581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500042"/>
            <a:ext cx="8229600" cy="1143000"/>
          </a:xfrm>
        </p:spPr>
        <p:txBody>
          <a:bodyPr/>
          <a:lstStyle/>
          <a:p>
            <a:r>
              <a:rPr lang="th-TH" dirty="0" smtClean="0"/>
              <a:t>โรคเรื้อรัง </a:t>
            </a:r>
            <a:r>
              <a:rPr lang="en-US" dirty="0" smtClean="0"/>
              <a:t>Chronic diseases </a:t>
            </a:r>
            <a:endParaRPr lang="th-TH" dirty="0"/>
          </a:p>
        </p:txBody>
      </p:sp>
      <p:sp>
        <p:nvSpPr>
          <p:cNvPr id="2" name="Content Placeholder 1"/>
          <p:cNvSpPr>
            <a:spLocks noGrp="1"/>
          </p:cNvSpPr>
          <p:nvPr>
            <p:ph idx="1"/>
          </p:nvPr>
        </p:nvSpPr>
        <p:spPr>
          <a:xfrm>
            <a:off x="357158" y="1643050"/>
            <a:ext cx="8229600" cy="4714908"/>
          </a:xfrm>
        </p:spPr>
        <p:txBody>
          <a:bodyPr>
            <a:normAutofit fontScale="92500"/>
          </a:bodyPr>
          <a:lstStyle/>
          <a:p>
            <a:pPr>
              <a:buNone/>
            </a:pPr>
            <a:r>
              <a:rPr lang="en-US" dirty="0" smtClean="0"/>
              <a:t>Definition </a:t>
            </a:r>
          </a:p>
          <a:p>
            <a:pPr>
              <a:buNone/>
            </a:pPr>
            <a:r>
              <a:rPr lang="en-US" dirty="0" smtClean="0"/>
              <a:t>		1.   </a:t>
            </a:r>
            <a:r>
              <a:rPr lang="en-US" sz="2400" dirty="0" smtClean="0"/>
              <a:t>An </a:t>
            </a:r>
            <a:r>
              <a:rPr lang="en-US" sz="2400" b="1" u="sng" dirty="0" smtClean="0">
                <a:solidFill>
                  <a:srgbClr val="CC3300"/>
                </a:solidFill>
              </a:rPr>
              <a:t>impairment of the bodily structure or function </a:t>
            </a:r>
            <a:r>
              <a:rPr lang="en-US" sz="2400" dirty="0" smtClean="0"/>
              <a:t>that necessitates a modification of the patients’ normal life, and has </a:t>
            </a:r>
            <a:r>
              <a:rPr lang="en-US" sz="2400" b="1" u="sng" dirty="0" smtClean="0">
                <a:solidFill>
                  <a:srgbClr val="CC3300"/>
                </a:solidFill>
              </a:rPr>
              <a:t>persisted over an extended period of time    </a:t>
            </a:r>
          </a:p>
          <a:p>
            <a:pPr>
              <a:buNone/>
            </a:pPr>
            <a:r>
              <a:rPr lang="en-US" sz="2400" dirty="0" smtClean="0"/>
              <a:t>		2.  Diseases comprising  all impairments or deviations from normal, which have one or more of the following characteristic</a:t>
            </a:r>
            <a:r>
              <a:rPr lang="en-US" sz="2000" dirty="0" smtClean="0"/>
              <a:t>s: </a:t>
            </a:r>
          </a:p>
          <a:p>
            <a:pPr>
              <a:buNone/>
            </a:pPr>
            <a:r>
              <a:rPr lang="en-US" sz="2000" dirty="0" smtClean="0"/>
              <a:t>		a. are permanent</a:t>
            </a:r>
          </a:p>
          <a:p>
            <a:pPr>
              <a:buNone/>
            </a:pPr>
            <a:r>
              <a:rPr lang="en-US" sz="2000" dirty="0" smtClean="0"/>
              <a:t>		b. leave residual disability</a:t>
            </a:r>
          </a:p>
          <a:p>
            <a:pPr>
              <a:buNone/>
            </a:pPr>
            <a:r>
              <a:rPr lang="en-US" sz="2000" dirty="0" smtClean="0"/>
              <a:t>		c. are caused by non reversible pathological alternations</a:t>
            </a:r>
          </a:p>
          <a:p>
            <a:pPr>
              <a:buNone/>
            </a:pPr>
            <a:r>
              <a:rPr lang="en-US" sz="2000" dirty="0" smtClean="0"/>
              <a:t>		d. require special training of the patient  for rehabilitation</a:t>
            </a:r>
          </a:p>
          <a:p>
            <a:pPr>
              <a:buNone/>
            </a:pPr>
            <a:r>
              <a:rPr lang="en-US" sz="2000" dirty="0" smtClean="0"/>
              <a:t>         	e. may be expected to require a long period of supervision, </a:t>
            </a:r>
          </a:p>
          <a:p>
            <a:pPr>
              <a:buNone/>
            </a:pPr>
            <a:r>
              <a:rPr lang="en-US" sz="2000" dirty="0" smtClean="0"/>
              <a:t>                  observation or care 		</a:t>
            </a:r>
            <a:endParaRPr lang="th-TH"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600" dirty="0" smtClean="0"/>
              <a:t>Communicable  Dis. VS  Non-communicable Dis.</a:t>
            </a:r>
            <a:br>
              <a:rPr lang="en-US" sz="3600" dirty="0" smtClean="0"/>
            </a:br>
            <a:r>
              <a:rPr lang="en-US" sz="3600" dirty="0" smtClean="0"/>
              <a:t>Acute Dis.  VS  Chronic  Dis.</a:t>
            </a:r>
            <a:endParaRPr lang="th-TH" sz="3600" dirty="0"/>
          </a:p>
        </p:txBody>
      </p:sp>
      <p:sp>
        <p:nvSpPr>
          <p:cNvPr id="2" name="Content Placeholder 1"/>
          <p:cNvSpPr>
            <a:spLocks noGrp="1"/>
          </p:cNvSpPr>
          <p:nvPr>
            <p:ph idx="1"/>
          </p:nvPr>
        </p:nvSpPr>
        <p:spPr>
          <a:xfrm>
            <a:off x="571472" y="2000240"/>
            <a:ext cx="8229600" cy="4357718"/>
          </a:xfrm>
        </p:spPr>
        <p:txBody>
          <a:bodyPr>
            <a:normAutofit fontScale="85000" lnSpcReduction="20000"/>
          </a:bodyPr>
          <a:lstStyle/>
          <a:p>
            <a:pPr>
              <a:buNone/>
            </a:pPr>
            <a:r>
              <a:rPr lang="en-US" b="1" dirty="0" smtClean="0"/>
              <a:t>Type of diseases 			Examples </a:t>
            </a:r>
          </a:p>
          <a:p>
            <a:pPr>
              <a:buNone/>
            </a:pPr>
            <a:endParaRPr lang="en-US" i="1" dirty="0" smtClean="0"/>
          </a:p>
          <a:p>
            <a:pPr>
              <a:buNone/>
            </a:pPr>
            <a:r>
              <a:rPr lang="en-US" i="1" dirty="0" smtClean="0">
                <a:solidFill>
                  <a:schemeClr val="accent1"/>
                </a:solidFill>
              </a:rPr>
              <a:t>Acute diseases	</a:t>
            </a:r>
            <a:r>
              <a:rPr lang="en-US" dirty="0" smtClean="0">
                <a:solidFill>
                  <a:schemeClr val="accent1"/>
                </a:solidFill>
              </a:rPr>
              <a:t> </a:t>
            </a:r>
            <a:r>
              <a:rPr lang="en-US" dirty="0" smtClean="0"/>
              <a:t>	</a:t>
            </a:r>
          </a:p>
          <a:p>
            <a:pPr>
              <a:buNone/>
            </a:pPr>
            <a:r>
              <a:rPr lang="en-US" dirty="0" smtClean="0"/>
              <a:t>	</a:t>
            </a:r>
            <a:r>
              <a:rPr lang="en-US" dirty="0" smtClean="0">
                <a:solidFill>
                  <a:schemeClr val="accent1"/>
                </a:solidFill>
              </a:rPr>
              <a:t>communicable dis. 	</a:t>
            </a:r>
            <a:r>
              <a:rPr lang="en-US" dirty="0" smtClean="0"/>
              <a:t>		pneumonia, cholera </a:t>
            </a:r>
          </a:p>
          <a:p>
            <a:pPr>
              <a:buNone/>
            </a:pPr>
            <a:r>
              <a:rPr lang="en-US" dirty="0" smtClean="0">
                <a:solidFill>
                  <a:srgbClr val="FF0000"/>
                </a:solidFill>
              </a:rPr>
              <a:t>    </a:t>
            </a:r>
            <a:r>
              <a:rPr lang="en-US" dirty="0" smtClean="0">
                <a:solidFill>
                  <a:srgbClr val="FF0066"/>
                </a:solidFill>
              </a:rPr>
              <a:t>non-communicable dis.</a:t>
            </a:r>
            <a:r>
              <a:rPr lang="en-US" dirty="0" smtClean="0"/>
              <a:t>		appendicitis,  </a:t>
            </a:r>
          </a:p>
          <a:p>
            <a:pPr>
              <a:buNone/>
            </a:pPr>
            <a:r>
              <a:rPr lang="en-US" dirty="0" smtClean="0"/>
              <a:t>                                                        	poisoning, trauma</a:t>
            </a:r>
          </a:p>
          <a:p>
            <a:pPr>
              <a:buNone/>
            </a:pPr>
            <a:r>
              <a:rPr lang="en-US" i="1" dirty="0" smtClean="0">
                <a:solidFill>
                  <a:schemeClr val="accent1"/>
                </a:solidFill>
              </a:rPr>
              <a:t>Chronic diseases </a:t>
            </a:r>
          </a:p>
          <a:p>
            <a:pPr>
              <a:buNone/>
            </a:pPr>
            <a:r>
              <a:rPr lang="en-US" i="1" dirty="0" smtClean="0"/>
              <a:t>    </a:t>
            </a:r>
            <a:r>
              <a:rPr lang="en-US" dirty="0" smtClean="0">
                <a:solidFill>
                  <a:srgbClr val="FF0066"/>
                </a:solidFill>
              </a:rPr>
              <a:t>communicable dis.  </a:t>
            </a:r>
            <a:r>
              <a:rPr lang="en-US" dirty="0" smtClean="0"/>
              <a:t>			TB, AIDS , syphilis </a:t>
            </a:r>
          </a:p>
          <a:p>
            <a:pPr>
              <a:buNone/>
            </a:pPr>
            <a:r>
              <a:rPr lang="en-US" dirty="0" smtClean="0"/>
              <a:t>				    		rheumatic  fever</a:t>
            </a:r>
          </a:p>
          <a:p>
            <a:pPr>
              <a:buNone/>
            </a:pPr>
            <a:r>
              <a:rPr lang="en-US" dirty="0" smtClean="0">
                <a:solidFill>
                  <a:schemeClr val="accent1"/>
                </a:solidFill>
              </a:rPr>
              <a:t>    non-communicable dis. </a:t>
            </a:r>
            <a:r>
              <a:rPr lang="en-US" dirty="0" smtClean="0"/>
              <a:t>		diabetes, heart dis.</a:t>
            </a:r>
          </a:p>
          <a:p>
            <a:pPr>
              <a:buNone/>
            </a:pPr>
            <a:r>
              <a:rPr lang="en-US" dirty="0" smtClean="0"/>
              <a:t> 						osteoarthritis                                      </a:t>
            </a:r>
          </a:p>
          <a:p>
            <a:pPr>
              <a:buNone/>
            </a:pPr>
            <a:r>
              <a:rPr lang="en-US" dirty="0" smtClean="0"/>
              <a:t> </a:t>
            </a:r>
            <a:endParaRPr lang="th-TH" dirty="0"/>
          </a:p>
        </p:txBody>
      </p:sp>
      <p:sp>
        <p:nvSpPr>
          <p:cNvPr id="4" name="TextBox 3"/>
          <p:cNvSpPr txBox="1"/>
          <p:nvPr/>
        </p:nvSpPr>
        <p:spPr>
          <a:xfrm>
            <a:off x="642910" y="5903893"/>
            <a:ext cx="7643866"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Chronic  non-communicable diseases (CNCDs) </a:t>
            </a:r>
            <a:endParaRPr lang="th-TH"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th-TH" dirty="0" smtClean="0">
                <a:cs typeface="+mn-cs"/>
              </a:rPr>
              <a:t>เหตุการณ์สำคัญที่นำไปสู่เปลี่ยนแปลง </a:t>
            </a:r>
            <a:endParaRPr lang="th-TH" dirty="0">
              <a:cs typeface="+mn-cs"/>
            </a:endParaRPr>
          </a:p>
        </p:txBody>
      </p:sp>
      <p:sp>
        <p:nvSpPr>
          <p:cNvPr id="2" name="Content Placeholder 1"/>
          <p:cNvSpPr>
            <a:spLocks noGrp="1"/>
          </p:cNvSpPr>
          <p:nvPr>
            <p:ph idx="1"/>
          </p:nvPr>
        </p:nvSpPr>
        <p:spPr>
          <a:xfrm>
            <a:off x="457200" y="2214554"/>
            <a:ext cx="8229600" cy="4110046"/>
          </a:xfrm>
        </p:spPr>
        <p:txBody>
          <a:bodyPr/>
          <a:lstStyle/>
          <a:p>
            <a:r>
              <a:rPr lang="en-US" dirty="0" smtClean="0"/>
              <a:t>Demographic Transition  (</a:t>
            </a:r>
            <a:r>
              <a:rPr lang="en-US" dirty="0" err="1" smtClean="0"/>
              <a:t>Notestein</a:t>
            </a:r>
            <a:r>
              <a:rPr lang="en-US" dirty="0" smtClean="0"/>
              <a:t> ; 1953)</a:t>
            </a:r>
          </a:p>
          <a:p>
            <a:endParaRPr lang="en-US" dirty="0" smtClean="0"/>
          </a:p>
          <a:p>
            <a:r>
              <a:rPr lang="en-US" dirty="0" smtClean="0"/>
              <a:t>Epidemiology  Transition (</a:t>
            </a:r>
            <a:r>
              <a:rPr lang="en-US" dirty="0" err="1" smtClean="0"/>
              <a:t>Omran</a:t>
            </a:r>
            <a:r>
              <a:rPr lang="en-US" dirty="0" smtClean="0"/>
              <a:t>; 1971)</a:t>
            </a:r>
          </a:p>
          <a:p>
            <a:endParaRPr lang="en-US" dirty="0" smtClean="0"/>
          </a:p>
          <a:p>
            <a:r>
              <a:rPr lang="en-US" dirty="0" smtClean="0"/>
              <a:t>Health Transition (</a:t>
            </a:r>
            <a:r>
              <a:rPr lang="en-US" dirty="0" err="1" smtClean="0"/>
              <a:t>Frenk</a:t>
            </a:r>
            <a:r>
              <a:rPr lang="en-US" dirty="0" smtClean="0"/>
              <a:t>; 1989)</a:t>
            </a:r>
            <a:endParaRPr lang="th-TH"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h-TH" dirty="0" smtClean="0">
                <a:cs typeface="+mn-cs"/>
              </a:rPr>
              <a:t>วัตถุประสงค์</a:t>
            </a:r>
            <a:r>
              <a:rPr lang="th-TH" b="1" dirty="0" smtClean="0">
                <a:cs typeface="+mn-cs"/>
              </a:rPr>
              <a:t> </a:t>
            </a:r>
            <a:endParaRPr lang="th-TH" b="1" dirty="0">
              <a:cs typeface="+mn-cs"/>
            </a:endParaRPr>
          </a:p>
        </p:txBody>
      </p:sp>
      <p:sp>
        <p:nvSpPr>
          <p:cNvPr id="2" name="Content Placeholder 1"/>
          <p:cNvSpPr>
            <a:spLocks noGrp="1"/>
          </p:cNvSpPr>
          <p:nvPr>
            <p:ph idx="1"/>
          </p:nvPr>
        </p:nvSpPr>
        <p:spPr>
          <a:xfrm>
            <a:off x="642910" y="1928802"/>
            <a:ext cx="8229600" cy="3805060"/>
          </a:xfrm>
        </p:spPr>
        <p:txBody>
          <a:bodyPr>
            <a:normAutofit fontScale="92500" lnSpcReduction="10000"/>
          </a:bodyPr>
          <a:lstStyle/>
          <a:p>
            <a:r>
              <a:rPr lang="th-TH" sz="4000" dirty="0" smtClean="0"/>
              <a:t>ทราบความหมาย/ขอบเขตโรคไม่ติดต่อ และสาเหตุการเปลี่ยนแปลงสำคัญจนโรคไม่ติดต่อเป็นปัญหาสุขภาพที่มีความสำคัญสูง</a:t>
            </a:r>
          </a:p>
          <a:p>
            <a:endParaRPr lang="th-TH" sz="800" dirty="0" smtClean="0"/>
          </a:p>
          <a:p>
            <a:r>
              <a:rPr lang="th-TH" sz="4000" dirty="0" smtClean="0"/>
              <a:t>ทราบลักษณะพื้นฐานของวิชาระบาดวิทยาโรคไม่ติดต่อ </a:t>
            </a:r>
          </a:p>
          <a:p>
            <a:endParaRPr lang="th-TH" sz="900" dirty="0" smtClean="0"/>
          </a:p>
          <a:p>
            <a:r>
              <a:rPr lang="th-TH" sz="4000" dirty="0" smtClean="0"/>
              <a:t>มีความเข้าใจระบบการเฝ้าระวังสุขภาพโรคไม่ติดต่อและสามารถใช้ข้อมูลต่างๆ เพื่อบอกปัญหาโรคไม่ติดต่อ</a:t>
            </a:r>
          </a:p>
          <a:p>
            <a:endParaRPr lang="th-TH"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71480"/>
            <a:ext cx="8229600" cy="1143000"/>
          </a:xfrm>
        </p:spPr>
        <p:txBody>
          <a:bodyPr/>
          <a:lstStyle/>
          <a:p>
            <a:r>
              <a:rPr lang="en-US" dirty="0" smtClean="0"/>
              <a:t>Demographic Transition </a:t>
            </a:r>
            <a:r>
              <a:rPr lang="en-US" sz="2200" dirty="0" smtClean="0"/>
              <a:t>(</a:t>
            </a:r>
            <a:r>
              <a:rPr lang="en-US" sz="2200" dirty="0" err="1" smtClean="0"/>
              <a:t>Notestein</a:t>
            </a:r>
            <a:r>
              <a:rPr lang="en-US" sz="2200" dirty="0" smtClean="0"/>
              <a:t> 1953)</a:t>
            </a:r>
            <a:endParaRPr lang="th-TH" dirty="0"/>
          </a:p>
        </p:txBody>
      </p:sp>
      <p:sp>
        <p:nvSpPr>
          <p:cNvPr id="3" name="Content Placeholder 2"/>
          <p:cNvSpPr>
            <a:spLocks noGrp="1"/>
          </p:cNvSpPr>
          <p:nvPr>
            <p:ph idx="1"/>
          </p:nvPr>
        </p:nvSpPr>
        <p:spPr>
          <a:xfrm>
            <a:off x="457200" y="1935480"/>
            <a:ext cx="8229600" cy="4565354"/>
          </a:xfrm>
        </p:spPr>
        <p:txBody>
          <a:bodyPr>
            <a:normAutofit/>
          </a:bodyPr>
          <a:lstStyle/>
          <a:p>
            <a:r>
              <a:rPr lang="th-TH" dirty="0" smtClean="0"/>
              <a:t>เป็นการศึกษาประวัติศาสตร์การเปลี่ยนแปลงทางประชากร (ขนาดและโครงสร้าง) ของประเทศต่างๆในยุโรป ที่ถูกอธิบายด้วยการลดลงของอัตราตายและอัตราเกิด</a:t>
            </a:r>
          </a:p>
          <a:p>
            <a:pPr>
              <a:buNone/>
            </a:pPr>
            <a:endParaRPr lang="th-TH" sz="800" dirty="0" smtClean="0"/>
          </a:p>
          <a:p>
            <a:r>
              <a:rPr lang="th-TH" dirty="0" smtClean="0"/>
              <a:t>การเปลี่ยนแปลงนี้ เป็นผลโดยรวม จากการเปลี่ยนแปลงทางสังคม เศษรฐกิจ  วัฒนธรรม การศึกษาและชีววิทยา ที่ดีขึ้น </a:t>
            </a:r>
          </a:p>
          <a:p>
            <a:r>
              <a:rPr lang="th-TH" dirty="0" smtClean="0"/>
              <a:t>หรือ ปป.จากสังคมเกษตกรรมเป็นสังคมอุตสาหกรรม</a:t>
            </a:r>
          </a:p>
          <a:p>
            <a:r>
              <a:rPr lang="th-TH" dirty="0" smtClean="0"/>
              <a:t>ประเทศที่ผ่านการเปลี่ยนแปลงนี้  ผ่านครบทุกระยะของการเปลี่ยนแปลง  แต่มีจุดเริ่มต้นและระยะเวลาที่แตกต่างกัน</a:t>
            </a:r>
            <a:endParaRPr lang="th-TH" sz="800" dirty="0" smtClean="0"/>
          </a:p>
          <a:p>
            <a:r>
              <a:rPr lang="th-TH" dirty="0" smtClean="0"/>
              <a:t>ขบวนการเปลี่ยนแปลงที่ต่อเนื่อง ทำให้มีการเพิ่มประชากรอย่างรวดเร็ว </a:t>
            </a:r>
            <a:r>
              <a:rPr lang="en-US" dirty="0" smtClean="0"/>
              <a:t>(population explosion) </a:t>
            </a:r>
            <a:r>
              <a:rPr lang="th-TH" dirty="0" smtClean="0"/>
              <a:t> ประชากรอายุยืนยาว </a:t>
            </a:r>
            <a:r>
              <a:rPr lang="en-US" dirty="0" smtClean="0"/>
              <a:t>(longer life) </a:t>
            </a:r>
            <a:r>
              <a:rPr lang="th-TH" dirty="0" smtClean="0"/>
              <a:t>และ การเพิ่มสัดส่วนประชากรสูงอายุ </a:t>
            </a:r>
            <a:r>
              <a:rPr lang="en-US" dirty="0" smtClean="0"/>
              <a:t>(increasing proportion of elderly)</a:t>
            </a:r>
            <a:endParaRPr lang="th-TH"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358246" cy="938962"/>
          </a:xfrm>
        </p:spPr>
        <p:txBody>
          <a:bodyPr>
            <a:normAutofit/>
          </a:bodyPr>
          <a:lstStyle/>
          <a:p>
            <a:r>
              <a:rPr lang="en-US" dirty="0" smtClean="0"/>
              <a:t> Demographic Transition </a:t>
            </a:r>
            <a:r>
              <a:rPr lang="en-US" sz="2200" dirty="0" smtClean="0"/>
              <a:t>(</a:t>
            </a:r>
            <a:r>
              <a:rPr lang="en-US" sz="2200" dirty="0" err="1" smtClean="0"/>
              <a:t>Notestein</a:t>
            </a:r>
            <a:r>
              <a:rPr lang="en-US" sz="2200" dirty="0" smtClean="0"/>
              <a:t> 1953) </a:t>
            </a:r>
          </a:p>
        </p:txBody>
      </p:sp>
      <p:pic>
        <p:nvPicPr>
          <p:cNvPr id="1026" name="Picture 2" descr="C:\Documents and Settings\Administrator\My Documents\picture\g427.gif"/>
          <p:cNvPicPr>
            <a:picLocks noGrp="1" noChangeAspect="1" noChangeArrowheads="1"/>
          </p:cNvPicPr>
          <p:nvPr>
            <p:ph idx="1"/>
          </p:nvPr>
        </p:nvPicPr>
        <p:blipFill>
          <a:blip r:embed="rId2" cstate="print"/>
          <a:srcRect/>
          <a:stretch>
            <a:fillRect/>
          </a:stretch>
        </p:blipFill>
        <p:spPr bwMode="auto">
          <a:xfrm>
            <a:off x="1071538" y="1928802"/>
            <a:ext cx="6715172" cy="4214842"/>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428736"/>
            <a:ext cx="8229600" cy="5038740"/>
          </a:xfrm>
        </p:spPr>
        <p:txBody>
          <a:bodyPr/>
          <a:lstStyle/>
          <a:p>
            <a:pPr>
              <a:buNone/>
            </a:pPr>
            <a:r>
              <a:rPr lang="th-TH" sz="3200" dirty="0" smtClean="0"/>
              <a:t>การเปลี่ยนแปลงดังกล่าวมี  </a:t>
            </a:r>
            <a:r>
              <a:rPr lang="en-US" sz="3200" dirty="0" smtClean="0"/>
              <a:t>4 </a:t>
            </a:r>
            <a:r>
              <a:rPr lang="th-TH" sz="3200" dirty="0" smtClean="0"/>
              <a:t>ระยะ</a:t>
            </a:r>
            <a:r>
              <a:rPr lang="en-US" sz="3200" dirty="0" smtClean="0"/>
              <a:t> </a:t>
            </a:r>
          </a:p>
          <a:p>
            <a:pPr>
              <a:buNone/>
            </a:pPr>
            <a:r>
              <a:rPr lang="en-US" dirty="0" smtClean="0"/>
              <a:t> 	 1.  </a:t>
            </a:r>
            <a:r>
              <a:rPr lang="en-US" dirty="0" smtClean="0">
                <a:solidFill>
                  <a:srgbClr val="FF0066"/>
                </a:solidFill>
              </a:rPr>
              <a:t>high stationary : </a:t>
            </a:r>
            <a:r>
              <a:rPr lang="en-US" dirty="0" smtClean="0"/>
              <a:t>birth rate and death rate are high</a:t>
            </a:r>
          </a:p>
          <a:p>
            <a:pPr>
              <a:buNone/>
            </a:pPr>
            <a:r>
              <a:rPr lang="en-US" dirty="0" smtClean="0"/>
              <a:t>    2.  </a:t>
            </a:r>
            <a:r>
              <a:rPr lang="en-US" dirty="0" smtClean="0">
                <a:solidFill>
                  <a:srgbClr val="FF0066"/>
                </a:solidFill>
              </a:rPr>
              <a:t>early expanding :</a:t>
            </a:r>
            <a:r>
              <a:rPr lang="en-US" dirty="0" smtClean="0"/>
              <a:t> birth rate remains but death rate  </a:t>
            </a:r>
          </a:p>
          <a:p>
            <a:pPr>
              <a:buNone/>
            </a:pPr>
            <a:r>
              <a:rPr lang="en-US" dirty="0" smtClean="0"/>
              <a:t>         is falling.</a:t>
            </a:r>
          </a:p>
          <a:p>
            <a:pPr>
              <a:buNone/>
            </a:pPr>
            <a:r>
              <a:rPr lang="en-US" dirty="0" smtClean="0"/>
              <a:t>     3. </a:t>
            </a:r>
            <a:r>
              <a:rPr lang="en-US" dirty="0" smtClean="0">
                <a:solidFill>
                  <a:srgbClr val="FF0066"/>
                </a:solidFill>
              </a:rPr>
              <a:t>late expanding : </a:t>
            </a:r>
            <a:r>
              <a:rPr lang="en-US" dirty="0" smtClean="0"/>
              <a:t>birth rate stars to fall while death </a:t>
            </a:r>
          </a:p>
          <a:p>
            <a:pPr>
              <a:buNone/>
            </a:pPr>
            <a:r>
              <a:rPr lang="en-US" dirty="0" smtClean="0"/>
              <a:t>         rate continues to fall.</a:t>
            </a:r>
          </a:p>
          <a:p>
            <a:pPr>
              <a:buNone/>
            </a:pPr>
            <a:r>
              <a:rPr lang="en-US" dirty="0" smtClean="0"/>
              <a:t>     4. </a:t>
            </a:r>
            <a:r>
              <a:rPr lang="en-US" dirty="0" smtClean="0">
                <a:solidFill>
                  <a:srgbClr val="FF0066"/>
                </a:solidFill>
              </a:rPr>
              <a:t>low fluctuating : </a:t>
            </a:r>
            <a:r>
              <a:rPr lang="en-US" dirty="0" smtClean="0"/>
              <a:t>both birth and death rates are low </a:t>
            </a:r>
            <a:endParaRPr lang="th-TH"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1143000"/>
          </a:xfrm>
        </p:spPr>
        <p:txBody>
          <a:bodyPr>
            <a:normAutofit/>
          </a:bodyPr>
          <a:lstStyle/>
          <a:p>
            <a:r>
              <a:rPr lang="en-US" sz="3600" dirty="0" smtClean="0"/>
              <a:t>                   Demographic Transition </a:t>
            </a:r>
            <a:r>
              <a:rPr lang="th-TH" sz="3600" dirty="0" smtClean="0"/>
              <a:t/>
            </a:r>
            <a:br>
              <a:rPr lang="th-TH" sz="3600" dirty="0" smtClean="0"/>
            </a:br>
            <a:r>
              <a:rPr lang="th-TH" sz="3600" dirty="0" smtClean="0"/>
              <a:t>เป็นผลให้สัดส่วนประชากรสูงอายุสูงขึ้น และสัดส่วนเด็กลดลง   </a:t>
            </a:r>
            <a:endParaRPr lang="th-TH" sz="3600" dirty="0"/>
          </a:p>
        </p:txBody>
      </p:sp>
      <p:pic>
        <p:nvPicPr>
          <p:cNvPr id="2050" name="Picture 2" descr="C:\Documents and Settings\Administrator\My Documents\picture\th-1990.png"/>
          <p:cNvPicPr>
            <a:picLocks noGrp="1" noChangeAspect="1" noChangeArrowheads="1"/>
          </p:cNvPicPr>
          <p:nvPr>
            <p:ph idx="1"/>
          </p:nvPr>
        </p:nvPicPr>
        <p:blipFill>
          <a:blip r:embed="rId2" cstate="print"/>
          <a:srcRect/>
          <a:stretch>
            <a:fillRect/>
          </a:stretch>
        </p:blipFill>
        <p:spPr bwMode="auto">
          <a:xfrm>
            <a:off x="500034" y="1857364"/>
            <a:ext cx="3714776" cy="2000263"/>
          </a:xfrm>
          <a:prstGeom prst="rect">
            <a:avLst/>
          </a:prstGeom>
          <a:noFill/>
        </p:spPr>
      </p:pic>
      <p:pic>
        <p:nvPicPr>
          <p:cNvPr id="2052" name="Picture 4" descr="C:\Documents and Settings\Administrator\My Documents\picture\th-2010.png"/>
          <p:cNvPicPr>
            <a:picLocks noChangeAspect="1" noChangeArrowheads="1"/>
          </p:cNvPicPr>
          <p:nvPr/>
        </p:nvPicPr>
        <p:blipFill>
          <a:blip r:embed="rId3" cstate="print"/>
          <a:srcRect/>
          <a:stretch>
            <a:fillRect/>
          </a:stretch>
        </p:blipFill>
        <p:spPr bwMode="auto">
          <a:xfrm>
            <a:off x="4643438" y="1857364"/>
            <a:ext cx="3929090" cy="2000264"/>
          </a:xfrm>
          <a:prstGeom prst="rect">
            <a:avLst/>
          </a:prstGeom>
          <a:noFill/>
        </p:spPr>
      </p:pic>
      <p:pic>
        <p:nvPicPr>
          <p:cNvPr id="2053" name="Picture 5" descr="C:\Documents and Settings\Administrator\My Documents\picture\th-2020.png"/>
          <p:cNvPicPr>
            <a:picLocks noChangeAspect="1" noChangeArrowheads="1"/>
          </p:cNvPicPr>
          <p:nvPr/>
        </p:nvPicPr>
        <p:blipFill>
          <a:blip r:embed="rId4" cstate="print"/>
          <a:srcRect/>
          <a:stretch>
            <a:fillRect/>
          </a:stretch>
        </p:blipFill>
        <p:spPr bwMode="auto">
          <a:xfrm>
            <a:off x="500035" y="4071942"/>
            <a:ext cx="3786214" cy="2390775"/>
          </a:xfrm>
          <a:prstGeom prst="rect">
            <a:avLst/>
          </a:prstGeom>
          <a:noFill/>
        </p:spPr>
      </p:pic>
      <p:pic>
        <p:nvPicPr>
          <p:cNvPr id="2054" name="Picture 6" descr="C:\Documents and Settings\Administrator\My Documents\picture\th-2050.png"/>
          <p:cNvPicPr>
            <a:picLocks noChangeAspect="1" noChangeArrowheads="1"/>
          </p:cNvPicPr>
          <p:nvPr/>
        </p:nvPicPr>
        <p:blipFill>
          <a:blip r:embed="rId5" cstate="print"/>
          <a:srcRect/>
          <a:stretch>
            <a:fillRect/>
          </a:stretch>
        </p:blipFill>
        <p:spPr bwMode="auto">
          <a:xfrm>
            <a:off x="4643438" y="4071942"/>
            <a:ext cx="3929090" cy="2357455"/>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142875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Epidemiologic Transition  </a:t>
            </a:r>
            <a:r>
              <a:rPr lang="en-US" sz="3100" dirty="0" err="1" smtClean="0"/>
              <a:t>Omran</a:t>
            </a:r>
            <a:r>
              <a:rPr lang="en-US" sz="3100" dirty="0" smtClean="0"/>
              <a:t> (1971)</a:t>
            </a:r>
            <a:r>
              <a:rPr lang="en-US" dirty="0" smtClean="0"/>
              <a:t/>
            </a:r>
            <a:br>
              <a:rPr lang="en-US" dirty="0" smtClean="0"/>
            </a:br>
            <a:r>
              <a:rPr lang="en-US" dirty="0" smtClean="0"/>
              <a:t> </a:t>
            </a:r>
            <a:endParaRPr lang="th-TH" dirty="0"/>
          </a:p>
        </p:txBody>
      </p:sp>
      <p:pic>
        <p:nvPicPr>
          <p:cNvPr id="3074" name="Picture 2" descr="C:\Documents and Settings\Administrator\My Documents\picture\epidemiologic transition.jpg"/>
          <p:cNvPicPr>
            <a:picLocks noChangeAspect="1" noChangeArrowheads="1"/>
          </p:cNvPicPr>
          <p:nvPr/>
        </p:nvPicPr>
        <p:blipFill>
          <a:blip r:embed="rId2" cstate="print"/>
          <a:srcRect/>
          <a:stretch>
            <a:fillRect/>
          </a:stretch>
        </p:blipFill>
        <p:spPr bwMode="auto">
          <a:xfrm>
            <a:off x="1500166" y="1643050"/>
            <a:ext cx="6286512" cy="4714884"/>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lstStyle/>
          <a:p>
            <a:r>
              <a:rPr lang="en-US" dirty="0" smtClean="0"/>
              <a:t> Epidemiologic Transition </a:t>
            </a:r>
            <a:endParaRPr lang="th-TH" dirty="0"/>
          </a:p>
        </p:txBody>
      </p:sp>
      <p:sp>
        <p:nvSpPr>
          <p:cNvPr id="3" name="Content Placeholder 2"/>
          <p:cNvSpPr>
            <a:spLocks noGrp="1"/>
          </p:cNvSpPr>
          <p:nvPr>
            <p:ph idx="1"/>
          </p:nvPr>
        </p:nvSpPr>
        <p:spPr>
          <a:xfrm>
            <a:off x="428596" y="1571612"/>
            <a:ext cx="8229600" cy="4857784"/>
          </a:xfrm>
        </p:spPr>
        <p:txBody>
          <a:bodyPr>
            <a:normAutofit fontScale="85000" lnSpcReduction="20000"/>
          </a:bodyPr>
          <a:lstStyle/>
          <a:p>
            <a:r>
              <a:rPr lang="en-US" dirty="0" smtClean="0"/>
              <a:t>Epidemiological Transition  (</a:t>
            </a:r>
            <a:r>
              <a:rPr lang="en-US" dirty="0" smtClean="0"/>
              <a:t>Omran,1971</a:t>
            </a:r>
            <a:r>
              <a:rPr lang="en-US" dirty="0" smtClean="0"/>
              <a:t>) </a:t>
            </a:r>
          </a:p>
          <a:p>
            <a:r>
              <a:rPr lang="th-TH" dirty="0" smtClean="0"/>
              <a:t>ทำการศึกษาประวัติศาสตร์การเสียชีวิตของประเทศต่างๆ  พบ </a:t>
            </a:r>
            <a:r>
              <a:rPr lang="en-US" dirty="0" smtClean="0"/>
              <a:t> 3 </a:t>
            </a:r>
            <a:r>
              <a:rPr lang="th-TH" dirty="0" smtClean="0"/>
              <a:t>รูปแบบดังนี้</a:t>
            </a:r>
            <a:endParaRPr lang="en-US" dirty="0" smtClean="0"/>
          </a:p>
          <a:p>
            <a:pPr>
              <a:buNone/>
            </a:pPr>
            <a:r>
              <a:rPr lang="en-US" b="1" dirty="0" smtClean="0"/>
              <a:t>		1. Classic or Western Model</a:t>
            </a:r>
            <a:endParaRPr lang="en-US" dirty="0" smtClean="0"/>
          </a:p>
          <a:p>
            <a:pPr>
              <a:buNone/>
            </a:pPr>
            <a:r>
              <a:rPr lang="en-US" dirty="0" smtClean="0"/>
              <a:t> 			-  Western Societies </a:t>
            </a:r>
          </a:p>
          <a:p>
            <a:pPr>
              <a:buNone/>
            </a:pPr>
            <a:r>
              <a:rPr lang="en-US" dirty="0" smtClean="0"/>
              <a:t>			-   the last 200 years</a:t>
            </a:r>
          </a:p>
          <a:p>
            <a:pPr>
              <a:buNone/>
            </a:pPr>
            <a:r>
              <a:rPr lang="en-US" b="1" dirty="0" smtClean="0"/>
              <a:t>		2. Accelerated Model</a:t>
            </a:r>
          </a:p>
          <a:p>
            <a:pPr>
              <a:buNone/>
            </a:pPr>
            <a:r>
              <a:rPr lang="en-US" dirty="0" smtClean="0"/>
              <a:t>			- Japan, Eastern Europe, the Soviet Union</a:t>
            </a:r>
          </a:p>
          <a:p>
            <a:pPr>
              <a:buNone/>
            </a:pPr>
            <a:r>
              <a:rPr lang="en-US" b="1" dirty="0" smtClean="0"/>
              <a:t>		3. Delayed Model </a:t>
            </a:r>
          </a:p>
          <a:p>
            <a:pPr>
              <a:buNone/>
            </a:pPr>
            <a:r>
              <a:rPr lang="en-US" dirty="0" smtClean="0"/>
              <a:t>			- Most Less development countries</a:t>
            </a:r>
          </a:p>
          <a:p>
            <a:pPr>
              <a:buNone/>
            </a:pPr>
            <a:r>
              <a:rPr lang="en-US" dirty="0" smtClean="0"/>
              <a:t>			- since the end  of  WW </a:t>
            </a:r>
            <a:r>
              <a:rPr lang="az-Cyrl-AZ" dirty="0" smtClean="0">
                <a:latin typeface="MS Mincho"/>
                <a:ea typeface="MS Mincho"/>
              </a:rPr>
              <a:t>Џ</a:t>
            </a:r>
            <a:endParaRPr lang="en-US" dirty="0" smtClean="0">
              <a:latin typeface="Algerian"/>
            </a:endParaRPr>
          </a:p>
          <a:p>
            <a:pPr>
              <a:buNone/>
            </a:pPr>
            <a:r>
              <a:rPr lang="en-US" dirty="0" smtClean="0">
                <a:latin typeface="Algerian"/>
              </a:rPr>
              <a:t>		</a:t>
            </a:r>
            <a:r>
              <a:rPr lang="en-US" dirty="0" smtClean="0">
                <a:solidFill>
                  <a:srgbClr val="FF0066"/>
                </a:solidFill>
                <a:latin typeface="Algerian"/>
              </a:rPr>
              <a:t>4.  </a:t>
            </a:r>
            <a:r>
              <a:rPr lang="en-US" dirty="0" err="1" smtClean="0">
                <a:solidFill>
                  <a:srgbClr val="FF0066"/>
                </a:solidFill>
                <a:latin typeface="Algerian"/>
              </a:rPr>
              <a:t>hybristic</a:t>
            </a:r>
            <a:r>
              <a:rPr lang="en-US" dirty="0" smtClean="0">
                <a:solidFill>
                  <a:srgbClr val="FF0066"/>
                </a:solidFill>
                <a:latin typeface="Algerian"/>
              </a:rPr>
              <a:t>  stage </a:t>
            </a:r>
          </a:p>
          <a:p>
            <a:pPr>
              <a:buNone/>
            </a:pPr>
            <a:r>
              <a:rPr lang="en-US" dirty="0" smtClean="0">
                <a:latin typeface="Algerian"/>
              </a:rPr>
              <a:t>			</a:t>
            </a:r>
            <a:r>
              <a:rPr lang="en-US" dirty="0" smtClean="0">
                <a:solidFill>
                  <a:srgbClr val="FF0066"/>
                </a:solidFill>
                <a:latin typeface="Algerian"/>
              </a:rPr>
              <a:t>- </a:t>
            </a:r>
            <a:r>
              <a:rPr lang="en-US" sz="2200" dirty="0" smtClean="0">
                <a:solidFill>
                  <a:srgbClr val="FF0066"/>
                </a:solidFill>
                <a:latin typeface="Algerian"/>
              </a:rPr>
              <a:t>Personal  behavior and life style ,</a:t>
            </a:r>
          </a:p>
          <a:p>
            <a:pPr>
              <a:buNone/>
            </a:pPr>
            <a:r>
              <a:rPr lang="en-US" sz="2200" dirty="0" smtClean="0">
                <a:solidFill>
                  <a:srgbClr val="FF0066"/>
                </a:solidFill>
                <a:latin typeface="Algerian"/>
              </a:rPr>
              <a:t>               		- emerging disease, </a:t>
            </a:r>
          </a:p>
          <a:p>
            <a:pPr>
              <a:buNone/>
            </a:pPr>
            <a:r>
              <a:rPr lang="en-US" sz="2200" dirty="0" smtClean="0">
                <a:solidFill>
                  <a:srgbClr val="FF0066"/>
                </a:solidFill>
                <a:latin typeface="Algerian"/>
              </a:rPr>
              <a:t>                	- double burden disease </a:t>
            </a:r>
          </a:p>
          <a:p>
            <a:pPr>
              <a:buNone/>
            </a:pPr>
            <a:endParaRPr lang="en-US" dirty="0" smtClean="0">
              <a:latin typeface="Algerian"/>
            </a:endParaRPr>
          </a:p>
          <a:p>
            <a:pPr>
              <a:buNone/>
            </a:pPr>
            <a:endParaRPr lang="en-US" dirty="0" smtClean="0">
              <a:latin typeface="Algerian"/>
            </a:endParaRPr>
          </a:p>
          <a:p>
            <a:pPr>
              <a:buNone/>
            </a:pPr>
            <a:endParaRPr lang="th-TH"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500174"/>
            <a:ext cx="8229600" cy="4389120"/>
          </a:xfrm>
        </p:spPr>
        <p:txBody>
          <a:bodyPr/>
          <a:lstStyle/>
          <a:p>
            <a:pPr>
              <a:buNone/>
            </a:pPr>
            <a:r>
              <a:rPr lang="th-TH" sz="3600" dirty="0" smtClean="0"/>
              <a:t>    สรุปสาระสำคัญ จากผลการศึกษา </a:t>
            </a:r>
            <a:r>
              <a:rPr lang="en-US" sz="3600" dirty="0" smtClean="0"/>
              <a:t> 3 </a:t>
            </a:r>
            <a:r>
              <a:rPr lang="th-TH" sz="3600" dirty="0" smtClean="0"/>
              <a:t> ประการ  </a:t>
            </a:r>
          </a:p>
          <a:p>
            <a:pPr>
              <a:buNone/>
            </a:pPr>
            <a:r>
              <a:rPr lang="th-TH" dirty="0" smtClean="0"/>
              <a:t>		</a:t>
            </a:r>
            <a:r>
              <a:rPr lang="en-US" dirty="0" smtClean="0"/>
              <a:t>1. </a:t>
            </a:r>
            <a:r>
              <a:rPr lang="th-TH" dirty="0" smtClean="0"/>
              <a:t>  การตายลดลง /ดีขึ้น  </a:t>
            </a:r>
            <a:r>
              <a:rPr lang="en-US" dirty="0" smtClean="0"/>
              <a:t>(   overall mortality rate)</a:t>
            </a:r>
            <a:endParaRPr lang="th-TH" dirty="0" smtClean="0"/>
          </a:p>
          <a:p>
            <a:pPr>
              <a:buNone/>
            </a:pPr>
            <a:r>
              <a:rPr lang="th-TH" dirty="0" smtClean="0"/>
              <a:t>		</a:t>
            </a:r>
            <a:r>
              <a:rPr lang="en-US" dirty="0" smtClean="0"/>
              <a:t>2.</a:t>
            </a:r>
            <a:r>
              <a:rPr lang="th-TH" dirty="0" smtClean="0"/>
              <a:t>  บทบาทของโรคติดต่อ และ โรคไม่ติดต่อ </a:t>
            </a:r>
            <a:r>
              <a:rPr lang="en-US" dirty="0" smtClean="0"/>
              <a:t>(degenerative dis.)</a:t>
            </a:r>
          </a:p>
          <a:p>
            <a:pPr>
              <a:buNone/>
            </a:pPr>
            <a:r>
              <a:rPr lang="en-US" dirty="0" smtClean="0"/>
              <a:t>           3. </a:t>
            </a:r>
            <a:r>
              <a:rPr lang="th-TH" dirty="0" smtClean="0"/>
              <a:t> อายุคาดเฉลี่ยของคนยาวขึ้น </a:t>
            </a:r>
            <a:r>
              <a:rPr lang="en-US" dirty="0" smtClean="0"/>
              <a:t> (   average life expectancy) </a:t>
            </a:r>
            <a:endParaRPr lang="th-TH" dirty="0" smtClean="0"/>
          </a:p>
          <a:p>
            <a:pPr>
              <a:buNone/>
            </a:pPr>
            <a:r>
              <a:rPr lang="th-TH" dirty="0" smtClean="0"/>
              <a:t>                  สูงวัยเพิ่มขึ้น </a:t>
            </a:r>
            <a:endParaRPr lang="en-US" dirty="0" smtClean="0"/>
          </a:p>
          <a:p>
            <a:pPr>
              <a:buNone/>
            </a:pPr>
            <a:endParaRPr lang="th-TH" dirty="0"/>
          </a:p>
        </p:txBody>
      </p:sp>
      <p:cxnSp>
        <p:nvCxnSpPr>
          <p:cNvPr id="5" name="Straight Arrow Connector 4"/>
          <p:cNvCxnSpPr/>
          <p:nvPr/>
        </p:nvCxnSpPr>
        <p:spPr>
          <a:xfrm rot="5400000">
            <a:off x="3715538" y="2356636"/>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4429124" y="3286124"/>
            <a:ext cx="28654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143000"/>
          </a:xfrm>
        </p:spPr>
        <p:txBody>
          <a:bodyPr/>
          <a:lstStyle/>
          <a:p>
            <a:r>
              <a:rPr lang="en-US" dirty="0" smtClean="0"/>
              <a:t>Complete Transition ? </a:t>
            </a:r>
            <a:endParaRPr lang="th-TH" dirty="0"/>
          </a:p>
        </p:txBody>
      </p:sp>
      <p:pic>
        <p:nvPicPr>
          <p:cNvPr id="4098" name="Picture 2" descr="C:\Documents and Settings\Administrator\My Documents\picture\epidemiologic transition1.jpg"/>
          <p:cNvPicPr>
            <a:picLocks noChangeAspect="1" noChangeArrowheads="1"/>
          </p:cNvPicPr>
          <p:nvPr/>
        </p:nvPicPr>
        <p:blipFill>
          <a:blip r:embed="rId2" cstate="print"/>
          <a:srcRect/>
          <a:stretch>
            <a:fillRect/>
          </a:stretch>
        </p:blipFill>
        <p:spPr bwMode="auto">
          <a:xfrm>
            <a:off x="1428728" y="1714488"/>
            <a:ext cx="6357950" cy="4768463"/>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686800" cy="4752988"/>
          </a:xfrm>
        </p:spPr>
        <p:txBody>
          <a:bodyPr/>
          <a:lstStyle/>
          <a:p>
            <a:pPr>
              <a:buNone/>
            </a:pPr>
            <a:r>
              <a:rPr lang="th-TH" sz="3200" b="1" dirty="0" smtClean="0"/>
              <a:t>          การเปลี่ยนแปลง </a:t>
            </a:r>
            <a:r>
              <a:rPr lang="en-US" sz="3200" b="1" dirty="0" smtClean="0"/>
              <a:t>epidemiologic transition </a:t>
            </a:r>
            <a:endParaRPr lang="th-TH" sz="3200" b="1" dirty="0" smtClean="0"/>
          </a:p>
          <a:p>
            <a:pPr>
              <a:buNone/>
            </a:pPr>
            <a:r>
              <a:rPr lang="th-TH" sz="3200" b="1" dirty="0" smtClean="0"/>
              <a:t>                                   ของประเทศไทย </a:t>
            </a:r>
          </a:p>
          <a:p>
            <a:pPr>
              <a:buNone/>
            </a:pPr>
            <a:endParaRPr lang="th-TH" sz="800" b="1" dirty="0" smtClean="0"/>
          </a:p>
          <a:p>
            <a:pPr>
              <a:buNone/>
            </a:pPr>
            <a:r>
              <a:rPr lang="th-TH" dirty="0" smtClean="0"/>
              <a:t>พ.ศ. </a:t>
            </a:r>
            <a:r>
              <a:rPr lang="en-US" dirty="0" smtClean="0"/>
              <a:t>2518 (mid 1970s) – </a:t>
            </a:r>
            <a:r>
              <a:rPr lang="th-TH" dirty="0" smtClean="0"/>
              <a:t> การเสียชีวิตจากโรคติดเชี้อเริ่มลดลง</a:t>
            </a:r>
          </a:p>
          <a:p>
            <a:pPr>
              <a:buNone/>
            </a:pPr>
            <a:endParaRPr lang="th-TH" sz="800" dirty="0" smtClean="0"/>
          </a:p>
          <a:p>
            <a:pPr>
              <a:buNone/>
            </a:pPr>
            <a:r>
              <a:rPr lang="th-TH" dirty="0" smtClean="0"/>
              <a:t>พ.ศ. </a:t>
            </a:r>
            <a:r>
              <a:rPr lang="en-US" dirty="0" smtClean="0"/>
              <a:t>2523-33 (1980s) – </a:t>
            </a:r>
            <a:r>
              <a:rPr lang="th-TH" dirty="0" smtClean="0"/>
              <a:t>การเสียชีวิตจากโรคไม่ติดต่อ เพิ่มสูงขึ้น เป็นสามอันดับแรก </a:t>
            </a:r>
          </a:p>
          <a:p>
            <a:pPr>
              <a:buNone/>
            </a:pPr>
            <a:r>
              <a:rPr lang="th-TH" dirty="0" smtClean="0"/>
              <a:t>                                           เช่น </a:t>
            </a:r>
            <a:r>
              <a:rPr lang="en-US" dirty="0" smtClean="0"/>
              <a:t>heart dis., malignant, accidents </a:t>
            </a:r>
          </a:p>
          <a:p>
            <a:pPr>
              <a:buNone/>
            </a:pPr>
            <a:endParaRPr lang="th-TH" sz="800" dirty="0" smtClean="0"/>
          </a:p>
          <a:p>
            <a:pPr>
              <a:buNone/>
            </a:pPr>
            <a:r>
              <a:rPr lang="th-TH" dirty="0" smtClean="0"/>
              <a:t>พ.ศ. </a:t>
            </a:r>
            <a:r>
              <a:rPr lang="en-US" dirty="0" smtClean="0"/>
              <a:t>2533-2543</a:t>
            </a:r>
            <a:r>
              <a:rPr lang="th-TH" dirty="0" smtClean="0"/>
              <a:t> </a:t>
            </a:r>
            <a:r>
              <a:rPr lang="en-US" dirty="0" smtClean="0"/>
              <a:t>(1990-2000) - </a:t>
            </a:r>
            <a:r>
              <a:rPr lang="th-TH" dirty="0" smtClean="0"/>
              <a:t>มีการเสียชีวิต จาก </a:t>
            </a:r>
            <a:r>
              <a:rPr lang="en-US" dirty="0" smtClean="0"/>
              <a:t>re-emergent dis.   </a:t>
            </a:r>
          </a:p>
          <a:p>
            <a:pPr>
              <a:buNone/>
            </a:pPr>
            <a:r>
              <a:rPr lang="en-US" dirty="0" smtClean="0"/>
              <a:t>                                                   (TB, malaria, HIV )</a:t>
            </a:r>
            <a:endParaRPr lang="th-TH"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Transition </a:t>
            </a:r>
            <a:r>
              <a:rPr lang="en-US" sz="2400" dirty="0" smtClean="0"/>
              <a:t>(Frenk;1989)</a:t>
            </a:r>
            <a:endParaRPr lang="th-TH" sz="2400" dirty="0"/>
          </a:p>
        </p:txBody>
      </p:sp>
      <p:sp>
        <p:nvSpPr>
          <p:cNvPr id="3" name="Content Placeholder 2"/>
          <p:cNvSpPr>
            <a:spLocks noGrp="1"/>
          </p:cNvSpPr>
          <p:nvPr>
            <p:ph idx="1"/>
          </p:nvPr>
        </p:nvSpPr>
        <p:spPr/>
        <p:txBody>
          <a:bodyPr/>
          <a:lstStyle/>
          <a:p>
            <a:r>
              <a:rPr lang="th-TH" dirty="0" smtClean="0"/>
              <a:t>ศึกษา </a:t>
            </a:r>
            <a:r>
              <a:rPr lang="en-US" dirty="0" smtClean="0"/>
              <a:t>epidemiology transition </a:t>
            </a:r>
            <a:r>
              <a:rPr lang="th-TH" dirty="0" smtClean="0"/>
              <a:t>ในประเทศ </a:t>
            </a:r>
            <a:r>
              <a:rPr lang="en-US" dirty="0" smtClean="0"/>
              <a:t>middle income </a:t>
            </a:r>
          </a:p>
          <a:p>
            <a:r>
              <a:rPr lang="th-TH" dirty="0" smtClean="0"/>
              <a:t>พบว่ามีการเปลี่ยนแปลงไม่เป็นไปตามขั้นตอน แต่มี</a:t>
            </a:r>
            <a:r>
              <a:rPr lang="en-US" dirty="0" smtClean="0"/>
              <a:t> overlap </a:t>
            </a:r>
            <a:r>
              <a:rPr lang="th-TH" dirty="0" smtClean="0"/>
              <a:t>กันให้เร็วขึ้น หรือมีการยืดขยายออกในบางระยะ </a:t>
            </a:r>
            <a:endParaRPr lang="en-US" dirty="0" smtClean="0"/>
          </a:p>
          <a:p>
            <a:r>
              <a:rPr lang="en-US" dirty="0" smtClean="0"/>
              <a:t>Demographic transition </a:t>
            </a:r>
            <a:r>
              <a:rPr lang="th-TH" dirty="0" smtClean="0"/>
              <a:t>รวมกับ</a:t>
            </a:r>
            <a:r>
              <a:rPr lang="en-US" dirty="0" smtClean="0"/>
              <a:t> epidemiologic transition </a:t>
            </a:r>
          </a:p>
          <a:p>
            <a:pPr>
              <a:buNone/>
            </a:pPr>
            <a:r>
              <a:rPr lang="en-US" dirty="0" smtClean="0"/>
              <a:t>    </a:t>
            </a:r>
            <a:r>
              <a:rPr lang="th-TH" dirty="0" smtClean="0"/>
              <a:t>เป็น </a:t>
            </a:r>
            <a:r>
              <a:rPr lang="en-US" dirty="0" smtClean="0"/>
              <a:t>Health transition  </a:t>
            </a:r>
            <a:endParaRPr lang="th-TH"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th-TH" dirty="0" smtClean="0"/>
              <a:t>สถานการณ์โรคไม่ติดต่อ -ระดับโลก </a:t>
            </a:r>
            <a:endParaRPr lang="th-TH" dirty="0"/>
          </a:p>
        </p:txBody>
      </p:sp>
      <p:sp>
        <p:nvSpPr>
          <p:cNvPr id="2" name="Content Placeholder 1"/>
          <p:cNvSpPr>
            <a:spLocks noGrp="1"/>
          </p:cNvSpPr>
          <p:nvPr>
            <p:ph idx="1"/>
          </p:nvPr>
        </p:nvSpPr>
        <p:spPr>
          <a:xfrm>
            <a:off x="457200" y="1935480"/>
            <a:ext cx="8686800" cy="4389120"/>
          </a:xfrm>
        </p:spPr>
        <p:txBody>
          <a:bodyPr>
            <a:normAutofit fontScale="92500" lnSpcReduction="20000"/>
          </a:bodyPr>
          <a:lstStyle/>
          <a:p>
            <a:r>
              <a:rPr lang="th-TH" sz="4400" dirty="0" smtClean="0"/>
              <a:t> ปี </a:t>
            </a:r>
            <a:r>
              <a:rPr lang="en-US" sz="3200" dirty="0" smtClean="0"/>
              <a:t>2005 </a:t>
            </a:r>
            <a:r>
              <a:rPr lang="th-TH" sz="3200" dirty="0" smtClean="0"/>
              <a:t>  </a:t>
            </a:r>
            <a:r>
              <a:rPr lang="en-US" sz="3200" dirty="0" smtClean="0"/>
              <a:t>WHO</a:t>
            </a:r>
            <a:r>
              <a:rPr lang="en-US" sz="4000" dirty="0" smtClean="0"/>
              <a:t> </a:t>
            </a:r>
            <a:r>
              <a:rPr lang="th-TH" sz="4000" dirty="0" smtClean="0"/>
              <a:t>ได้</a:t>
            </a:r>
            <a:r>
              <a:rPr lang="th-TH" sz="4400" dirty="0" smtClean="0"/>
              <a:t>ประมาณการว่ามากกว่าครึ่ง หรือ   </a:t>
            </a:r>
          </a:p>
          <a:p>
            <a:pPr>
              <a:buNone/>
            </a:pPr>
            <a:r>
              <a:rPr lang="th-TH" sz="4400" dirty="0" smtClean="0"/>
              <a:t>   ราว </a:t>
            </a:r>
            <a:r>
              <a:rPr lang="en-US" sz="3200" dirty="0" smtClean="0"/>
              <a:t>63%</a:t>
            </a:r>
            <a:r>
              <a:rPr lang="en-US" sz="4400" dirty="0" smtClean="0"/>
              <a:t> </a:t>
            </a:r>
            <a:r>
              <a:rPr lang="th-TH" sz="4400" dirty="0" smtClean="0"/>
              <a:t>ผู้ที่เสียชีวิตทั่วโลก มีสาเหตุการตายจาก</a:t>
            </a:r>
          </a:p>
          <a:p>
            <a:pPr>
              <a:buNone/>
            </a:pPr>
            <a:r>
              <a:rPr lang="th-TH" sz="4400" dirty="0" smtClean="0"/>
              <a:t>   โรคไม่ติดต่อ (</a:t>
            </a:r>
            <a:r>
              <a:rPr lang="en-US" dirty="0" smtClean="0"/>
              <a:t>35</a:t>
            </a:r>
            <a:r>
              <a:rPr lang="en-US" sz="4400" dirty="0" smtClean="0"/>
              <a:t> </a:t>
            </a:r>
            <a:r>
              <a:rPr lang="th-TH" sz="4400" dirty="0" smtClean="0"/>
              <a:t>ล้านคน)</a:t>
            </a:r>
          </a:p>
          <a:p>
            <a:r>
              <a:rPr lang="th-TH" sz="4400" dirty="0" smtClean="0"/>
              <a:t> เกือบ </a:t>
            </a:r>
            <a:r>
              <a:rPr lang="en-US" sz="3200" dirty="0" smtClean="0"/>
              <a:t>80% </a:t>
            </a:r>
            <a:r>
              <a:rPr lang="th-TH" sz="4400" dirty="0" smtClean="0"/>
              <a:t>หรือประมาณ </a:t>
            </a:r>
            <a:r>
              <a:rPr lang="th-TH" sz="3200" dirty="0" smtClean="0"/>
              <a:t> </a:t>
            </a:r>
            <a:r>
              <a:rPr lang="en-US" sz="3200" dirty="0" smtClean="0"/>
              <a:t>29  </a:t>
            </a:r>
            <a:r>
              <a:rPr lang="th-TH" sz="4400" dirty="0" smtClean="0"/>
              <a:t>ล้านคนที่เสียชีวิตจาก</a:t>
            </a:r>
          </a:p>
          <a:p>
            <a:pPr>
              <a:buNone/>
            </a:pPr>
            <a:r>
              <a:rPr lang="th-TH" sz="4400" dirty="0" smtClean="0"/>
              <a:t>   โรคไม่ติดต่อ อาศัยอยู่ในประเทศที่มีรายได้ต่ำ-ปานกลาง</a:t>
            </a:r>
          </a:p>
          <a:p>
            <a:r>
              <a:rPr lang="th-TH" sz="4400" dirty="0" smtClean="0"/>
              <a:t> ประมาณ</a:t>
            </a:r>
            <a:r>
              <a:rPr lang="en-US" sz="4400" dirty="0" smtClean="0"/>
              <a:t> </a:t>
            </a:r>
            <a:r>
              <a:rPr lang="en-US" sz="3900" dirty="0" smtClean="0"/>
              <a:t>20% </a:t>
            </a:r>
            <a:r>
              <a:rPr lang="th-TH" sz="4400" dirty="0" smtClean="0"/>
              <a:t>ผู้เสียชีวิตจากโรคไม่ติดต่อมีอายุต่ำกว่า </a:t>
            </a:r>
            <a:r>
              <a:rPr lang="en-US" sz="3200" dirty="0" smtClean="0"/>
              <a:t>60</a:t>
            </a:r>
            <a:r>
              <a:rPr lang="en-US" sz="4400" dirty="0" smtClean="0"/>
              <a:t> </a:t>
            </a:r>
            <a:r>
              <a:rPr lang="th-TH" sz="4400" dirty="0" smtClean="0"/>
              <a:t>ปี </a:t>
            </a:r>
            <a:endParaRPr lang="th-TH" sz="4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th-TH" dirty="0" smtClean="0"/>
              <a:t>          ปัจจัยสำคัญสู่ปัญหาโรคไม่ติดต่อ</a:t>
            </a:r>
            <a:endParaRPr lang="th-TH" dirty="0"/>
          </a:p>
        </p:txBody>
      </p:sp>
      <p:sp>
        <p:nvSpPr>
          <p:cNvPr id="2" name="Content Placeholder 1"/>
          <p:cNvSpPr>
            <a:spLocks noGrp="1"/>
          </p:cNvSpPr>
          <p:nvPr>
            <p:ph idx="1"/>
          </p:nvPr>
        </p:nvSpPr>
        <p:spPr/>
        <p:txBody>
          <a:bodyPr/>
          <a:lstStyle/>
          <a:p>
            <a:r>
              <a:rPr lang="en-US" dirty="0" smtClean="0"/>
              <a:t>Urbanization , globalization of trade , marketing leading to increasing to risk factors (WHO EMRO)</a:t>
            </a:r>
          </a:p>
          <a:p>
            <a:pPr>
              <a:buNone/>
            </a:pPr>
            <a:endParaRPr lang="en-US" dirty="0" smtClean="0"/>
          </a:p>
          <a:p>
            <a:r>
              <a:rPr lang="en-US" dirty="0" smtClean="0"/>
              <a:t> Urbanization, industrialization, major technological and lifestyle changes  (</a:t>
            </a:r>
            <a:r>
              <a:rPr lang="en-US" dirty="0" err="1" smtClean="0"/>
              <a:t>Geok</a:t>
            </a:r>
            <a:r>
              <a:rPr lang="en-US" dirty="0" smtClean="0"/>
              <a:t> Lin </a:t>
            </a:r>
            <a:r>
              <a:rPr lang="en-US" dirty="0" err="1" smtClean="0"/>
              <a:t>Khor</a:t>
            </a:r>
            <a:r>
              <a:rPr lang="en-US" dirty="0" smtClean="0"/>
              <a:t>: Asia pacific journal of clinical nutrition vol.10 June 2001)</a:t>
            </a:r>
          </a:p>
          <a:p>
            <a:endParaRPr lang="en-US" dirty="0" smtClean="0"/>
          </a:p>
          <a:p>
            <a:r>
              <a:rPr lang="en-US" dirty="0" smtClean="0"/>
              <a:t>Process of economic growth, market integration foreign direct  investment, and urbanization (Davis </a:t>
            </a:r>
            <a:r>
              <a:rPr lang="en-US" dirty="0" err="1" smtClean="0"/>
              <a:t>Sucher</a:t>
            </a:r>
            <a:r>
              <a:rPr lang="en-US" dirty="0" smtClean="0"/>
              <a:t>, </a:t>
            </a:r>
            <a:r>
              <a:rPr lang="en-US" dirty="0" err="1" smtClean="0"/>
              <a:t>Milibank</a:t>
            </a:r>
            <a:r>
              <a:rPr lang="en-US" dirty="0" smtClean="0"/>
              <a:t> Journal) </a:t>
            </a:r>
          </a:p>
          <a:p>
            <a:endParaRPr lang="th-TH"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smtClean="0">
                <a:cs typeface="+mn-cs"/>
              </a:rPr>
              <a:t>       ผลกระทบการเพิ่มโรคไม่ติดต่อ </a:t>
            </a:r>
            <a:endParaRPr lang="th-TH" dirty="0">
              <a:cs typeface="+mn-cs"/>
            </a:endParaRPr>
          </a:p>
        </p:txBody>
      </p:sp>
      <p:sp>
        <p:nvSpPr>
          <p:cNvPr id="3" name="Content Placeholder 2"/>
          <p:cNvSpPr>
            <a:spLocks noGrp="1"/>
          </p:cNvSpPr>
          <p:nvPr>
            <p:ph idx="1"/>
          </p:nvPr>
        </p:nvSpPr>
        <p:spPr>
          <a:xfrm>
            <a:off x="457200" y="2143116"/>
            <a:ext cx="8229600" cy="3429024"/>
          </a:xfrm>
        </p:spPr>
        <p:txBody>
          <a:bodyPr/>
          <a:lstStyle/>
          <a:p>
            <a:r>
              <a:rPr lang="en-US" dirty="0" smtClean="0"/>
              <a:t>75%  of global health care cost  </a:t>
            </a:r>
            <a:endParaRPr lang="th-TH" dirty="0" smtClean="0"/>
          </a:p>
          <a:p>
            <a:r>
              <a:rPr lang="en-US" dirty="0" smtClean="0"/>
              <a:t>Major cause of  poverty</a:t>
            </a:r>
          </a:p>
          <a:p>
            <a:r>
              <a:rPr lang="en-US" dirty="0" smtClean="0"/>
              <a:t>Loss of  productivity and quality of life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57298"/>
            <a:ext cx="8229600" cy="785818"/>
          </a:xfrm>
        </p:spPr>
        <p:txBody>
          <a:bodyPr>
            <a:normAutofit fontScale="90000"/>
          </a:bodyPr>
          <a:lstStyle/>
          <a:p>
            <a:pPr algn="ctr"/>
            <a:r>
              <a:rPr lang="th-TH" sz="4900" b="1" dirty="0" smtClean="0">
                <a:cs typeface="+mn-cs"/>
              </a:rPr>
              <a:t/>
            </a:r>
            <a:br>
              <a:rPr lang="th-TH" sz="4900" b="1" dirty="0" smtClean="0">
                <a:cs typeface="+mn-cs"/>
              </a:rPr>
            </a:br>
            <a:r>
              <a:rPr lang="th-TH" sz="4900" b="1" dirty="0" smtClean="0">
                <a:cs typeface="+mn-cs"/>
              </a:rPr>
              <a:t/>
            </a:r>
            <a:br>
              <a:rPr lang="th-TH" sz="4900" b="1" dirty="0" smtClean="0">
                <a:cs typeface="+mn-cs"/>
              </a:rPr>
            </a:br>
            <a:r>
              <a:rPr lang="th-TH" sz="4900" b="1" dirty="0" smtClean="0">
                <a:cs typeface="+mn-cs"/>
              </a:rPr>
              <a:t/>
            </a:r>
            <a:br>
              <a:rPr lang="th-TH" sz="4900" b="1" dirty="0" smtClean="0">
                <a:cs typeface="+mn-cs"/>
              </a:rPr>
            </a:br>
            <a:r>
              <a:rPr lang="th-TH" sz="4900" b="1" dirty="0" smtClean="0">
                <a:cs typeface="+mn-cs"/>
              </a:rPr>
              <a:t/>
            </a:r>
            <a:br>
              <a:rPr lang="th-TH" sz="4900" b="1" dirty="0" smtClean="0">
                <a:cs typeface="+mn-cs"/>
              </a:rPr>
            </a:br>
            <a:r>
              <a:rPr lang="th-TH" sz="4900" b="1" dirty="0" smtClean="0">
                <a:cs typeface="+mn-cs"/>
              </a:rPr>
              <a:t/>
            </a:r>
            <a:br>
              <a:rPr lang="th-TH" sz="4900" b="1" dirty="0" smtClean="0">
                <a:cs typeface="+mn-cs"/>
              </a:rPr>
            </a:br>
            <a:r>
              <a:rPr lang="th-TH" sz="4900" b="1" dirty="0" smtClean="0">
                <a:cs typeface="+mn-cs"/>
              </a:rPr>
              <a:t/>
            </a:r>
            <a:br>
              <a:rPr lang="th-TH" sz="4900" b="1" dirty="0" smtClean="0">
                <a:cs typeface="+mn-cs"/>
              </a:rPr>
            </a:br>
            <a:r>
              <a:rPr lang="th-TH" sz="5400" b="1" dirty="0" smtClean="0"/>
              <a:t>วัตถุประสงค์ที่ </a:t>
            </a:r>
            <a:r>
              <a:rPr lang="en-US" sz="5400" b="1" dirty="0" smtClean="0"/>
              <a:t>2 </a:t>
            </a:r>
            <a:r>
              <a:rPr lang="th-TH" sz="5400" b="1" dirty="0" smtClean="0"/>
              <a:t/>
            </a:r>
            <a:br>
              <a:rPr lang="th-TH" sz="5400" b="1" dirty="0" smtClean="0"/>
            </a:br>
            <a:r>
              <a:rPr lang="th-TH" sz="5400" dirty="0" smtClean="0"/>
              <a:t>ระบาดวิทยาโรคไม่ติดต่อ</a:t>
            </a:r>
            <a:endParaRPr lang="th-TH" dirty="0">
              <a:cs typeface="+mn-cs"/>
            </a:endParaRPr>
          </a:p>
        </p:txBody>
      </p:sp>
      <p:sp>
        <p:nvSpPr>
          <p:cNvPr id="3" name="Content Placeholder 2"/>
          <p:cNvSpPr>
            <a:spLocks noGrp="1"/>
          </p:cNvSpPr>
          <p:nvPr>
            <p:ph idx="1"/>
          </p:nvPr>
        </p:nvSpPr>
        <p:spPr>
          <a:xfrm>
            <a:off x="0" y="2143116"/>
            <a:ext cx="8229600" cy="4389120"/>
          </a:xfrm>
        </p:spPr>
        <p:txBody>
          <a:bodyPr/>
          <a:lstStyle/>
          <a:p>
            <a:pPr lvl="4"/>
            <a:r>
              <a:rPr lang="en-US" sz="2800" dirty="0" smtClean="0"/>
              <a:t>Definition</a:t>
            </a:r>
          </a:p>
          <a:p>
            <a:pPr lvl="4"/>
            <a:r>
              <a:rPr lang="en-US" sz="2800" dirty="0" smtClean="0"/>
              <a:t>The Natural History of Diseases</a:t>
            </a:r>
          </a:p>
          <a:p>
            <a:pPr lvl="4"/>
            <a:r>
              <a:rPr lang="en-US" sz="2800" dirty="0" smtClean="0"/>
              <a:t>Web of causation </a:t>
            </a:r>
          </a:p>
          <a:p>
            <a:pPr lvl="4"/>
            <a:r>
              <a:rPr lang="en-US" sz="2800" dirty="0" smtClean="0"/>
              <a:t>Risk factors </a:t>
            </a:r>
          </a:p>
          <a:p>
            <a:pPr lvl="4"/>
            <a:r>
              <a:rPr lang="en-US" sz="2800" dirty="0" smtClean="0"/>
              <a:t>Prevention Level  </a:t>
            </a:r>
          </a:p>
          <a:p>
            <a:pPr lvl="4"/>
            <a:r>
              <a:rPr lang="en-US" sz="2800" dirty="0" smtClean="0"/>
              <a:t>Measurement</a:t>
            </a:r>
          </a:p>
          <a:p>
            <a:pPr lvl="4"/>
            <a:endParaRPr lang="th-TH"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h-TH" b="1" dirty="0" smtClean="0"/>
              <a:t>คำถาม</a:t>
            </a:r>
            <a:r>
              <a:rPr lang="th-TH" dirty="0" smtClean="0"/>
              <a:t> </a:t>
            </a:r>
            <a:endParaRPr lang="th-TH" dirty="0"/>
          </a:p>
        </p:txBody>
      </p:sp>
      <p:sp>
        <p:nvSpPr>
          <p:cNvPr id="3" name="Content Placeholder 2"/>
          <p:cNvSpPr>
            <a:spLocks noGrp="1"/>
          </p:cNvSpPr>
          <p:nvPr>
            <p:ph idx="1"/>
          </p:nvPr>
        </p:nvSpPr>
        <p:spPr>
          <a:xfrm>
            <a:off x="428596" y="2285992"/>
            <a:ext cx="8229600" cy="2136462"/>
          </a:xfrm>
        </p:spPr>
        <p:txBody>
          <a:bodyPr>
            <a:normAutofit lnSpcReduction="10000"/>
          </a:bodyPr>
          <a:lstStyle/>
          <a:p>
            <a:pPr algn="ctr"/>
            <a:r>
              <a:rPr lang="th-TH" sz="3200" b="1" dirty="0" smtClean="0"/>
              <a:t>โปรดให้ความเห็นว่า  </a:t>
            </a:r>
          </a:p>
          <a:p>
            <a:pPr>
              <a:buNone/>
            </a:pPr>
            <a:r>
              <a:rPr lang="th-TH" sz="3200" b="1" dirty="0" smtClean="0"/>
              <a:t>   “ ความรู้และทักษะทางระบาดวิทยา มีความสำคัญหรือมีความจำเป็นต่อการทำงานแก้ไขปัญหาสุขภาพ</a:t>
            </a:r>
            <a:r>
              <a:rPr lang="en-US" sz="3200" b="1" dirty="0" smtClean="0"/>
              <a:t>_</a:t>
            </a:r>
            <a:r>
              <a:rPr lang="th-TH" sz="3200" b="1" dirty="0" smtClean="0"/>
              <a:t> โรคไม่ติดต่อ</a:t>
            </a:r>
            <a:r>
              <a:rPr lang="en-US" sz="3200" b="1" dirty="0" smtClean="0"/>
              <a:t>_</a:t>
            </a:r>
            <a:r>
              <a:rPr lang="th-TH" sz="3200" b="1" dirty="0" smtClean="0"/>
              <a:t>อย่างไร </a:t>
            </a:r>
            <a:r>
              <a:rPr lang="en-US" sz="3200" b="1" dirty="0" smtClean="0"/>
              <a:t>?</a:t>
            </a:r>
            <a:r>
              <a:rPr lang="th-TH" sz="3200" b="1" dirty="0" smtClean="0"/>
              <a:t>” </a:t>
            </a:r>
            <a:endParaRPr lang="th-TH" sz="32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935480"/>
            <a:ext cx="8501122" cy="4389120"/>
          </a:xfrm>
        </p:spPr>
        <p:txBody>
          <a:bodyPr/>
          <a:lstStyle/>
          <a:p>
            <a:pPr>
              <a:buNone/>
            </a:pPr>
            <a:r>
              <a:rPr lang="en-US" i="1" dirty="0" smtClean="0"/>
              <a:t>Definition </a:t>
            </a:r>
          </a:p>
          <a:p>
            <a:r>
              <a:rPr lang="en-US" dirty="0" smtClean="0"/>
              <a:t>Epidemiology </a:t>
            </a:r>
            <a:r>
              <a:rPr lang="th-TH" dirty="0" smtClean="0"/>
              <a:t>มาจากภาษากรีช  </a:t>
            </a:r>
            <a:r>
              <a:rPr lang="en-US" dirty="0" err="1" smtClean="0">
                <a:solidFill>
                  <a:srgbClr val="FF0066"/>
                </a:solidFill>
              </a:rPr>
              <a:t>epi</a:t>
            </a:r>
            <a:r>
              <a:rPr lang="en-US" dirty="0" smtClean="0">
                <a:solidFill>
                  <a:srgbClr val="FF0066"/>
                </a:solidFill>
              </a:rPr>
              <a:t> </a:t>
            </a:r>
            <a:r>
              <a:rPr lang="en-US" dirty="0" smtClean="0"/>
              <a:t>= among , </a:t>
            </a:r>
            <a:r>
              <a:rPr lang="en-US" dirty="0" smtClean="0">
                <a:solidFill>
                  <a:srgbClr val="FF0066"/>
                </a:solidFill>
              </a:rPr>
              <a:t>demos</a:t>
            </a:r>
            <a:r>
              <a:rPr lang="en-US" dirty="0" smtClean="0"/>
              <a:t> = people</a:t>
            </a:r>
          </a:p>
          <a:p>
            <a:pPr>
              <a:buNone/>
            </a:pPr>
            <a:r>
              <a:rPr lang="en-US" dirty="0" smtClean="0"/>
              <a:t>                                            </a:t>
            </a:r>
            <a:r>
              <a:rPr lang="en-US" dirty="0" smtClean="0">
                <a:solidFill>
                  <a:srgbClr val="FF0066"/>
                </a:solidFill>
              </a:rPr>
              <a:t> logos </a:t>
            </a:r>
            <a:r>
              <a:rPr lang="en-US" dirty="0" smtClean="0"/>
              <a:t>= doctrine </a:t>
            </a:r>
          </a:p>
          <a:p>
            <a:r>
              <a:rPr lang="en-US" dirty="0" smtClean="0"/>
              <a:t>Epidemiology is </a:t>
            </a:r>
          </a:p>
          <a:p>
            <a:endParaRPr lang="en-US" sz="800" dirty="0" smtClean="0"/>
          </a:p>
          <a:p>
            <a:pPr>
              <a:buNone/>
            </a:pPr>
            <a:r>
              <a:rPr lang="en-US" i="1" dirty="0" smtClean="0"/>
              <a:t> 			“ the study of the distribution and determinants of diseases frequency”   </a:t>
            </a:r>
          </a:p>
          <a:p>
            <a:pPr>
              <a:buNone/>
            </a:pPr>
            <a:endParaRPr lang="en-US" sz="800" i="1" dirty="0" smtClean="0"/>
          </a:p>
          <a:p>
            <a:pPr>
              <a:buNone/>
            </a:pPr>
            <a:r>
              <a:rPr lang="en-US" i="1" dirty="0" smtClean="0"/>
              <a:t>			“ the study of factors that influence the distribution of diseases in the human population </a:t>
            </a:r>
          </a:p>
        </p:txBody>
      </p:sp>
      <p:sp>
        <p:nvSpPr>
          <p:cNvPr id="4" name="Title 3"/>
          <p:cNvSpPr>
            <a:spLocks noGrp="1"/>
          </p:cNvSpPr>
          <p:nvPr>
            <p:ph type="title"/>
          </p:nvPr>
        </p:nvSpPr>
        <p:spPr/>
        <p:txBody>
          <a:bodyPr/>
          <a:lstStyle/>
          <a:p>
            <a:r>
              <a:rPr lang="th-TH" dirty="0" smtClean="0"/>
              <a:t>ระบาดวิทยาโรคไม่ติดต่อ</a:t>
            </a:r>
            <a:endParaRPr lang="th-TH"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lnSpcReduction="10000"/>
          </a:bodyPr>
          <a:lstStyle/>
          <a:p>
            <a:r>
              <a:rPr lang="en-US" dirty="0" smtClean="0"/>
              <a:t> </a:t>
            </a:r>
            <a:r>
              <a:rPr lang="th-TH" sz="3200" dirty="0" smtClean="0"/>
              <a:t>การศึกษาระบาดวิทยา มีตั้งแต่ระดับ </a:t>
            </a:r>
            <a:r>
              <a:rPr lang="en-US" sz="3200" dirty="0" smtClean="0"/>
              <a:t>tissue/organ – </a:t>
            </a:r>
          </a:p>
          <a:p>
            <a:pPr>
              <a:buNone/>
            </a:pPr>
            <a:r>
              <a:rPr lang="en-US" sz="3200" dirty="0" smtClean="0"/>
              <a:t>    individual - community </a:t>
            </a:r>
          </a:p>
          <a:p>
            <a:pPr>
              <a:buNone/>
            </a:pPr>
            <a:endParaRPr lang="en-US" dirty="0" smtClean="0"/>
          </a:p>
          <a:p>
            <a:r>
              <a:rPr lang="th-TH" sz="3600" dirty="0" smtClean="0"/>
              <a:t>หลักทางระบาดวิทยา </a:t>
            </a:r>
          </a:p>
          <a:p>
            <a:pPr>
              <a:buNone/>
            </a:pPr>
            <a:r>
              <a:rPr lang="th-TH" dirty="0" smtClean="0"/>
              <a:t>		</a:t>
            </a:r>
            <a:r>
              <a:rPr lang="th-TH" sz="3200" dirty="0" smtClean="0"/>
              <a:t>การหาสาเหตุของโรค / ปัจจัยที่เกี่ยวข้องต่อการเกิดโรค</a:t>
            </a:r>
          </a:p>
          <a:p>
            <a:pPr>
              <a:buNone/>
            </a:pPr>
            <a:r>
              <a:rPr lang="th-TH" sz="3200" dirty="0" smtClean="0"/>
              <a:t>		การศึกษาธรรมชาติของโรค</a:t>
            </a:r>
          </a:p>
          <a:p>
            <a:pPr>
              <a:buNone/>
            </a:pPr>
            <a:r>
              <a:rPr lang="th-TH" sz="3200" dirty="0" smtClean="0"/>
              <a:t>          	การสืบสวนการระบาดของโรค</a:t>
            </a:r>
          </a:p>
          <a:p>
            <a:pPr>
              <a:buNone/>
            </a:pPr>
            <a:r>
              <a:rPr lang="th-TH" sz="3200" dirty="0" smtClean="0"/>
              <a:t>		การเฝ้าระวังโรค</a:t>
            </a:r>
          </a:p>
          <a:p>
            <a:pPr>
              <a:buNone/>
            </a:pPr>
            <a:r>
              <a:rPr lang="th-TH" sz="3200" dirty="0" smtClean="0"/>
              <a:t>		การวางมาตราการการป้องกันและควบคุมโรค </a:t>
            </a:r>
            <a:endParaRPr lang="en-US" sz="32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1143000"/>
          </a:xfrm>
        </p:spPr>
        <p:txBody>
          <a:bodyPr/>
          <a:lstStyle/>
          <a:p>
            <a:r>
              <a:rPr lang="en-US" dirty="0" smtClean="0"/>
              <a:t>Design used in epidemiology  </a:t>
            </a:r>
            <a:endParaRPr lang="th-TH" dirty="0"/>
          </a:p>
        </p:txBody>
      </p:sp>
      <p:sp>
        <p:nvSpPr>
          <p:cNvPr id="3" name="Content Placeholder 2"/>
          <p:cNvSpPr>
            <a:spLocks noGrp="1"/>
          </p:cNvSpPr>
          <p:nvPr>
            <p:ph idx="1"/>
          </p:nvPr>
        </p:nvSpPr>
        <p:spPr/>
        <p:txBody>
          <a:bodyPr>
            <a:normAutofit lnSpcReduction="10000"/>
          </a:bodyPr>
          <a:lstStyle/>
          <a:p>
            <a:r>
              <a:rPr lang="en-US" dirty="0" smtClean="0"/>
              <a:t>Descriptive  study </a:t>
            </a:r>
          </a:p>
          <a:p>
            <a:pPr lvl="3"/>
            <a:r>
              <a:rPr lang="en-US" dirty="0" smtClean="0"/>
              <a:t>To descript  person-place-time  (who-where-when)</a:t>
            </a:r>
          </a:p>
          <a:p>
            <a:pPr lvl="3"/>
            <a:r>
              <a:rPr lang="en-US" dirty="0" smtClean="0"/>
              <a:t>To provide hypothesis</a:t>
            </a:r>
          </a:p>
          <a:p>
            <a:pPr lvl="3">
              <a:buNone/>
            </a:pPr>
            <a:endParaRPr lang="en-US" dirty="0" smtClean="0"/>
          </a:p>
          <a:p>
            <a:r>
              <a:rPr lang="en-US" dirty="0" smtClean="0"/>
              <a:t>Analytical  study  </a:t>
            </a:r>
          </a:p>
          <a:p>
            <a:pPr lvl="3"/>
            <a:r>
              <a:rPr lang="en-US" dirty="0" smtClean="0"/>
              <a:t>To descript  why –how</a:t>
            </a:r>
          </a:p>
          <a:p>
            <a:pPr lvl="3"/>
            <a:r>
              <a:rPr lang="en-US" dirty="0" smtClean="0"/>
              <a:t>To test  hypothesis  about  relationship between health   </a:t>
            </a:r>
          </a:p>
          <a:p>
            <a:pPr lvl="3">
              <a:buNone/>
            </a:pPr>
            <a:r>
              <a:rPr lang="en-US" dirty="0" smtClean="0"/>
              <a:t>     problem and possible risk factors </a:t>
            </a:r>
          </a:p>
          <a:p>
            <a:pPr lvl="3">
              <a:buNone/>
            </a:pPr>
            <a:endParaRPr lang="en-US" sz="900" dirty="0" smtClean="0"/>
          </a:p>
          <a:p>
            <a:pPr lvl="5"/>
            <a:r>
              <a:rPr lang="en-US" dirty="0" smtClean="0"/>
              <a:t>Observational  study </a:t>
            </a:r>
          </a:p>
          <a:p>
            <a:pPr lvl="7"/>
            <a:r>
              <a:rPr lang="en-US" dirty="0" smtClean="0"/>
              <a:t>Case-control study</a:t>
            </a:r>
          </a:p>
          <a:p>
            <a:pPr lvl="7"/>
            <a:r>
              <a:rPr lang="en-US" dirty="0" smtClean="0"/>
              <a:t>Cohort study  </a:t>
            </a:r>
          </a:p>
          <a:p>
            <a:pPr lvl="5"/>
            <a:r>
              <a:rPr lang="en-US" dirty="0" smtClean="0"/>
              <a:t>Experimental  study  - RCT</a:t>
            </a:r>
            <a:endParaRPr lang="th-TH"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accent1">
                    <a:lumMod val="75000"/>
                  </a:schemeClr>
                </a:solidFill>
              </a:rPr>
              <a:t>Natural History of  Diseases</a:t>
            </a:r>
            <a:r>
              <a:rPr lang="en-US" sz="4800" b="1" dirty="0" smtClean="0">
                <a:solidFill>
                  <a:schemeClr val="accent1">
                    <a:lumMod val="75000"/>
                  </a:schemeClr>
                </a:solidFill>
              </a:rPr>
              <a:t> </a:t>
            </a:r>
            <a:endParaRPr lang="th-TH" sz="4800" dirty="0"/>
          </a:p>
        </p:txBody>
      </p:sp>
      <p:sp>
        <p:nvSpPr>
          <p:cNvPr id="3" name="Content Placeholder 2"/>
          <p:cNvSpPr>
            <a:spLocks noGrp="1"/>
          </p:cNvSpPr>
          <p:nvPr>
            <p:ph idx="1"/>
          </p:nvPr>
        </p:nvSpPr>
        <p:spPr>
          <a:xfrm>
            <a:off x="457200" y="2143116"/>
            <a:ext cx="8686800" cy="4389120"/>
          </a:xfrm>
        </p:spPr>
        <p:txBody>
          <a:bodyPr/>
          <a:lstStyle/>
          <a:p>
            <a:r>
              <a:rPr lang="th-TH" dirty="0" smtClean="0"/>
              <a:t>ศึกษาธรรมชาติของการเกิดโรค   </a:t>
            </a:r>
          </a:p>
          <a:p>
            <a:pPr>
              <a:buNone/>
            </a:pPr>
            <a:r>
              <a:rPr lang="th-TH" dirty="0" smtClean="0"/>
              <a:t>			</a:t>
            </a:r>
            <a:r>
              <a:rPr lang="en-US" dirty="0" smtClean="0"/>
              <a:t>- </a:t>
            </a:r>
            <a:r>
              <a:rPr lang="en-US" dirty="0" err="1" smtClean="0"/>
              <a:t>predisease</a:t>
            </a:r>
            <a:r>
              <a:rPr lang="en-US" dirty="0" smtClean="0"/>
              <a:t> stage</a:t>
            </a:r>
          </a:p>
          <a:p>
            <a:pPr>
              <a:buNone/>
            </a:pPr>
            <a:r>
              <a:rPr lang="en-US" dirty="0" smtClean="0"/>
              <a:t>  			- latent stage </a:t>
            </a:r>
          </a:p>
          <a:p>
            <a:pPr>
              <a:buNone/>
            </a:pPr>
            <a:r>
              <a:rPr lang="en-US" dirty="0" smtClean="0"/>
              <a:t>			- symptomatic stage </a:t>
            </a:r>
            <a:endParaRPr lang="th-TH" dirty="0" smtClean="0"/>
          </a:p>
          <a:p>
            <a:r>
              <a:rPr lang="th-TH" dirty="0" smtClean="0"/>
              <a:t>ศึกษาการดำเนินของโรค/ การพัฒนาของโรค ที่ยังไม่ได้รับการรักษา หรือ </a:t>
            </a:r>
            <a:r>
              <a:rPr lang="en-US" dirty="0" smtClean="0"/>
              <a:t>health intervention </a:t>
            </a:r>
            <a:r>
              <a:rPr lang="th-TH" dirty="0" smtClean="0"/>
              <a:t>ใดๆ</a:t>
            </a:r>
          </a:p>
          <a:p>
            <a:r>
              <a:rPr lang="th-TH" dirty="0" smtClean="0"/>
              <a:t>ทราบ </a:t>
            </a:r>
            <a:r>
              <a:rPr lang="en-US" dirty="0" smtClean="0"/>
              <a:t>health outcomes – </a:t>
            </a:r>
            <a:r>
              <a:rPr lang="th-TH" dirty="0" smtClean="0"/>
              <a:t>หาย, เรื้องรัง, พิการ, ตาย </a:t>
            </a:r>
          </a:p>
          <a:p>
            <a:r>
              <a:rPr lang="th-TH" dirty="0" smtClean="0"/>
              <a:t>มีประโยชน์ ในการรักษา และการวางแผนป้องกันโรค</a:t>
            </a:r>
            <a:endParaRPr lang="th-TH"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Triag</a:t>
            </a:r>
            <a:r>
              <a:rPr lang="en-US" dirty="0" smtClean="0"/>
              <a:t> of factors </a:t>
            </a:r>
            <a:endParaRPr lang="th-TH" dirty="0"/>
          </a:p>
        </p:txBody>
      </p:sp>
      <p:sp>
        <p:nvSpPr>
          <p:cNvPr id="4" name="TextBox 3"/>
          <p:cNvSpPr txBox="1"/>
          <p:nvPr/>
        </p:nvSpPr>
        <p:spPr>
          <a:xfrm>
            <a:off x="3214678" y="2285992"/>
            <a:ext cx="1643074" cy="523220"/>
          </a:xfrm>
          <a:prstGeom prst="rect">
            <a:avLst/>
          </a:prstGeom>
          <a:noFill/>
        </p:spPr>
        <p:txBody>
          <a:bodyPr wrap="square" rtlCol="0">
            <a:spAutoFit/>
          </a:bodyPr>
          <a:lstStyle/>
          <a:p>
            <a:r>
              <a:rPr lang="en-US" b="1" dirty="0" smtClean="0"/>
              <a:t>   Agent </a:t>
            </a:r>
            <a:endParaRPr lang="th-TH" b="1" dirty="0"/>
          </a:p>
        </p:txBody>
      </p:sp>
      <p:sp>
        <p:nvSpPr>
          <p:cNvPr id="5" name="TextBox 4"/>
          <p:cNvSpPr txBox="1"/>
          <p:nvPr/>
        </p:nvSpPr>
        <p:spPr>
          <a:xfrm>
            <a:off x="1285852" y="4929198"/>
            <a:ext cx="1928826" cy="523220"/>
          </a:xfrm>
          <a:prstGeom prst="rect">
            <a:avLst/>
          </a:prstGeom>
          <a:noFill/>
        </p:spPr>
        <p:txBody>
          <a:bodyPr wrap="square" rtlCol="0">
            <a:spAutoFit/>
          </a:bodyPr>
          <a:lstStyle/>
          <a:p>
            <a:r>
              <a:rPr lang="en-US" b="1" dirty="0" smtClean="0"/>
              <a:t>Host</a:t>
            </a:r>
            <a:r>
              <a:rPr lang="en-US" dirty="0" smtClean="0"/>
              <a:t> </a:t>
            </a:r>
            <a:endParaRPr lang="th-TH" dirty="0"/>
          </a:p>
        </p:txBody>
      </p:sp>
      <p:sp>
        <p:nvSpPr>
          <p:cNvPr id="6" name="TextBox 5"/>
          <p:cNvSpPr txBox="1"/>
          <p:nvPr/>
        </p:nvSpPr>
        <p:spPr>
          <a:xfrm>
            <a:off x="5786446" y="4929198"/>
            <a:ext cx="2428892" cy="523220"/>
          </a:xfrm>
          <a:prstGeom prst="rect">
            <a:avLst/>
          </a:prstGeom>
          <a:noFill/>
        </p:spPr>
        <p:txBody>
          <a:bodyPr wrap="square" rtlCol="0">
            <a:spAutoFit/>
          </a:bodyPr>
          <a:lstStyle/>
          <a:p>
            <a:r>
              <a:rPr lang="en-US" b="1" dirty="0" smtClean="0"/>
              <a:t>Environment </a:t>
            </a:r>
            <a:endParaRPr lang="th-TH" b="1" dirty="0"/>
          </a:p>
        </p:txBody>
      </p:sp>
      <p:sp>
        <p:nvSpPr>
          <p:cNvPr id="7" name="TextBox 6"/>
          <p:cNvSpPr txBox="1"/>
          <p:nvPr/>
        </p:nvSpPr>
        <p:spPr>
          <a:xfrm>
            <a:off x="3286116" y="3786190"/>
            <a:ext cx="1571636" cy="523220"/>
          </a:xfrm>
          <a:prstGeom prst="rect">
            <a:avLst/>
          </a:prstGeom>
          <a:noFill/>
        </p:spPr>
        <p:txBody>
          <a:bodyPr wrap="square" rtlCol="0">
            <a:spAutoFit/>
          </a:bodyPr>
          <a:lstStyle/>
          <a:p>
            <a:r>
              <a:rPr lang="en-US" b="1" dirty="0" smtClean="0"/>
              <a:t>  Vector</a:t>
            </a:r>
            <a:endParaRPr lang="th-TH" b="1" dirty="0"/>
          </a:p>
        </p:txBody>
      </p:sp>
      <p:cxnSp>
        <p:nvCxnSpPr>
          <p:cNvPr id="9" name="Straight Connector 8"/>
          <p:cNvCxnSpPr/>
          <p:nvPr/>
        </p:nvCxnSpPr>
        <p:spPr>
          <a:xfrm rot="5400000" flipH="1" flipV="1">
            <a:off x="1750199" y="2893215"/>
            <a:ext cx="2214578" cy="2000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4071934" y="2928934"/>
            <a:ext cx="2214578" cy="1928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6" idx="1"/>
          </p:cNvCxnSpPr>
          <p:nvPr/>
        </p:nvCxnSpPr>
        <p:spPr>
          <a:xfrm flipV="1">
            <a:off x="2214546" y="5190808"/>
            <a:ext cx="3571900" cy="241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143108" y="4143380"/>
            <a:ext cx="1428760" cy="9286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714876" y="4214818"/>
            <a:ext cx="1500198" cy="85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3464710" y="3321844"/>
            <a:ext cx="1071572" cy="1"/>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715140" y="2000240"/>
            <a:ext cx="2000264" cy="523220"/>
          </a:xfrm>
          <a:prstGeom prst="rect">
            <a:avLst/>
          </a:prstGeom>
          <a:noFill/>
        </p:spPr>
        <p:txBody>
          <a:bodyPr wrap="square" rtlCol="0">
            <a:spAutoFit/>
          </a:bodyPr>
          <a:lstStyle/>
          <a:p>
            <a:r>
              <a:rPr lang="en-US" dirty="0" smtClean="0"/>
              <a:t>4   factors </a:t>
            </a:r>
            <a:endParaRPr lang="th-TH" dirty="0"/>
          </a:p>
        </p:txBody>
      </p:sp>
      <p:sp>
        <p:nvSpPr>
          <p:cNvPr id="14" name="TextBox 13"/>
          <p:cNvSpPr txBox="1"/>
          <p:nvPr/>
        </p:nvSpPr>
        <p:spPr>
          <a:xfrm>
            <a:off x="357158" y="2643182"/>
            <a:ext cx="2857520" cy="523220"/>
          </a:xfrm>
          <a:prstGeom prst="rect">
            <a:avLst/>
          </a:prstGeom>
          <a:noFill/>
        </p:spPr>
        <p:txBody>
          <a:bodyPr wrap="square" rtlCol="0">
            <a:spAutoFit/>
          </a:bodyPr>
          <a:lstStyle/>
          <a:p>
            <a:r>
              <a:rPr lang="en-US" dirty="0" smtClean="0">
                <a:solidFill>
                  <a:srgbClr val="7030A0"/>
                </a:solidFill>
              </a:rPr>
              <a:t>INJURY  = ?  </a:t>
            </a:r>
            <a:endParaRPr lang="th-TH" dirty="0">
              <a:solidFill>
                <a:srgbClr val="7030A0"/>
              </a:solidFill>
            </a:endParaRPr>
          </a:p>
        </p:txBody>
      </p:sp>
      <p:sp>
        <p:nvSpPr>
          <p:cNvPr id="15" name="TextBox 14"/>
          <p:cNvSpPr txBox="1"/>
          <p:nvPr/>
        </p:nvSpPr>
        <p:spPr>
          <a:xfrm>
            <a:off x="357158" y="3357562"/>
            <a:ext cx="3071834" cy="523220"/>
          </a:xfrm>
          <a:prstGeom prst="rect">
            <a:avLst/>
          </a:prstGeom>
          <a:noFill/>
        </p:spPr>
        <p:txBody>
          <a:bodyPr wrap="square" rtlCol="0">
            <a:spAutoFit/>
          </a:bodyPr>
          <a:lstStyle/>
          <a:p>
            <a:r>
              <a:rPr lang="en-US" dirty="0" smtClean="0">
                <a:solidFill>
                  <a:srgbClr val="663300"/>
                </a:solidFill>
              </a:rPr>
              <a:t>NCD</a:t>
            </a:r>
            <a:r>
              <a:rPr lang="en-US" dirty="0" smtClean="0"/>
              <a:t> = ? </a:t>
            </a:r>
            <a:endParaRPr lang="th-TH" dirty="0"/>
          </a:p>
        </p:txBody>
      </p:sp>
      <p:sp>
        <p:nvSpPr>
          <p:cNvPr id="17" name="TextBox 16"/>
          <p:cNvSpPr txBox="1"/>
          <p:nvPr/>
        </p:nvSpPr>
        <p:spPr>
          <a:xfrm>
            <a:off x="500034" y="2000240"/>
            <a:ext cx="1428760" cy="523220"/>
          </a:xfrm>
          <a:prstGeom prst="rect">
            <a:avLst/>
          </a:prstGeom>
          <a:noFill/>
        </p:spPr>
        <p:txBody>
          <a:bodyPr wrap="square" rtlCol="0">
            <a:spAutoFit/>
          </a:bodyPr>
          <a:lstStyle/>
          <a:p>
            <a:r>
              <a:rPr lang="en-US" dirty="0" smtClean="0">
                <a:solidFill>
                  <a:srgbClr val="CC3300"/>
                </a:solidFill>
              </a:rPr>
              <a:t>CD = ?</a:t>
            </a:r>
            <a:endParaRPr lang="th-TH" dirty="0">
              <a:solidFill>
                <a:srgbClr val="CC33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smtClean="0"/>
              <a:t>ระบาดวิทยา</a:t>
            </a:r>
            <a:r>
              <a:rPr lang="th-TH" dirty="0" smtClean="0">
                <a:solidFill>
                  <a:srgbClr val="FF0066"/>
                </a:solidFill>
              </a:rPr>
              <a:t>โรคไม่ติดต่อ</a:t>
            </a:r>
            <a:endParaRPr lang="th-TH" dirty="0">
              <a:solidFill>
                <a:srgbClr val="FF0066"/>
              </a:solidFill>
            </a:endParaRPr>
          </a:p>
        </p:txBody>
      </p:sp>
      <p:sp>
        <p:nvSpPr>
          <p:cNvPr id="3" name="Content Placeholder 2"/>
          <p:cNvSpPr>
            <a:spLocks noGrp="1"/>
          </p:cNvSpPr>
          <p:nvPr>
            <p:ph idx="1"/>
          </p:nvPr>
        </p:nvSpPr>
        <p:spPr>
          <a:xfrm>
            <a:off x="500034" y="2071678"/>
            <a:ext cx="8229600" cy="4389120"/>
          </a:xfrm>
        </p:spPr>
        <p:txBody>
          <a:bodyPr>
            <a:normAutofit fontScale="92500" lnSpcReduction="20000"/>
          </a:bodyPr>
          <a:lstStyle/>
          <a:p>
            <a:pPr>
              <a:lnSpc>
                <a:spcPct val="150000"/>
              </a:lnSpc>
            </a:pPr>
            <a:r>
              <a:rPr lang="th-TH" dirty="0" smtClean="0"/>
              <a:t>  </a:t>
            </a:r>
            <a:r>
              <a:rPr lang="en-US" sz="3600" dirty="0" smtClean="0"/>
              <a:t>Chronic Diseases </a:t>
            </a:r>
            <a:r>
              <a:rPr lang="en-US" dirty="0" smtClean="0"/>
              <a:t>have been referred to </a:t>
            </a:r>
            <a:r>
              <a:rPr lang="en-US" dirty="0" smtClean="0">
                <a:solidFill>
                  <a:srgbClr val="FF0066"/>
                </a:solidFill>
              </a:rPr>
              <a:t>chronic illness </a:t>
            </a:r>
            <a:r>
              <a:rPr lang="en-US" dirty="0" smtClean="0"/>
              <a:t>and </a:t>
            </a:r>
            <a:r>
              <a:rPr lang="en-US" dirty="0" smtClean="0">
                <a:solidFill>
                  <a:srgbClr val="FF0066"/>
                </a:solidFill>
              </a:rPr>
              <a:t>non-communicable diseases </a:t>
            </a:r>
            <a:r>
              <a:rPr lang="en-US" dirty="0" smtClean="0"/>
              <a:t>, and </a:t>
            </a:r>
            <a:r>
              <a:rPr lang="en-US" dirty="0" smtClean="0">
                <a:solidFill>
                  <a:srgbClr val="FF0066"/>
                </a:solidFill>
              </a:rPr>
              <a:t>degenerative diseases</a:t>
            </a:r>
            <a:r>
              <a:rPr lang="en-US" dirty="0" smtClean="0">
                <a:solidFill>
                  <a:srgbClr val="CC3300"/>
                </a:solidFill>
              </a:rPr>
              <a:t>.  </a:t>
            </a:r>
            <a:r>
              <a:rPr lang="en-US" dirty="0" smtClean="0"/>
              <a:t>They are generally characterized  by </a:t>
            </a:r>
            <a:r>
              <a:rPr lang="en-US" u="sng" dirty="0" smtClean="0"/>
              <a:t>uncertain etiology</a:t>
            </a:r>
            <a:r>
              <a:rPr lang="en-US" dirty="0" smtClean="0"/>
              <a:t>,  </a:t>
            </a:r>
            <a:r>
              <a:rPr lang="en-US" u="sng" dirty="0" smtClean="0"/>
              <a:t>multiple risk factors</a:t>
            </a:r>
            <a:r>
              <a:rPr lang="en-US" dirty="0" smtClean="0"/>
              <a:t>,  </a:t>
            </a:r>
            <a:r>
              <a:rPr lang="en-US" u="sng" dirty="0" smtClean="0"/>
              <a:t>a long latency period, prolong course illness</a:t>
            </a:r>
            <a:r>
              <a:rPr lang="en-US" dirty="0" smtClean="0"/>
              <a:t>,  </a:t>
            </a:r>
            <a:r>
              <a:rPr lang="en-US" u="sng" dirty="0" err="1" smtClean="0"/>
              <a:t>noncontagious</a:t>
            </a:r>
            <a:r>
              <a:rPr lang="en-US" u="sng" dirty="0" smtClean="0"/>
              <a:t> origin,</a:t>
            </a:r>
            <a:r>
              <a:rPr lang="en-US" dirty="0" smtClean="0"/>
              <a:t>  </a:t>
            </a:r>
            <a:r>
              <a:rPr lang="en-US" u="sng" dirty="0" smtClean="0"/>
              <a:t>functional impairment or  disability and incurability </a:t>
            </a:r>
          </a:p>
          <a:p>
            <a:pPr>
              <a:buNone/>
            </a:pPr>
            <a:endParaRPr lang="en-US" dirty="0" smtClean="0"/>
          </a:p>
          <a:p>
            <a:pPr>
              <a:buNone/>
            </a:pPr>
            <a:r>
              <a:rPr lang="en-US" dirty="0" smtClean="0"/>
              <a:t> 		From Chronic Diseases Epidemiology and Control 2</a:t>
            </a:r>
            <a:r>
              <a:rPr lang="en-US" baseline="30000" dirty="0" smtClean="0"/>
              <a:t>nd</a:t>
            </a:r>
            <a:r>
              <a:rPr lang="en-US" dirty="0" smtClean="0"/>
              <a:t>  edition   Ross C. </a:t>
            </a:r>
            <a:r>
              <a:rPr lang="en-US" dirty="0" err="1" smtClean="0"/>
              <a:t>Brownson</a:t>
            </a:r>
            <a:r>
              <a:rPr lang="en-US" dirty="0" smtClean="0"/>
              <a:t> </a:t>
            </a:r>
            <a:r>
              <a:rPr lang="en-US" i="1" dirty="0" smtClean="0"/>
              <a:t>et al.  (</a:t>
            </a:r>
            <a:r>
              <a:rPr lang="en-US" dirty="0" smtClean="0"/>
              <a:t>1998</a:t>
            </a:r>
            <a:r>
              <a:rPr lang="en-US" i="1" dirty="0" smtClean="0"/>
              <a:t> )</a:t>
            </a:r>
            <a:endParaRPr lang="th-TH"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8229600" cy="1143000"/>
          </a:xfrm>
        </p:spPr>
        <p:txBody>
          <a:bodyPr>
            <a:normAutofit fontScale="90000"/>
          </a:bodyPr>
          <a:lstStyle/>
          <a:p>
            <a:pPr algn="ctr"/>
            <a:r>
              <a:rPr lang="en-US" sz="4000" dirty="0" err="1" smtClean="0"/>
              <a:t>Noncommunicable</a:t>
            </a:r>
            <a:r>
              <a:rPr lang="en-US" sz="4000" dirty="0" smtClean="0"/>
              <a:t> diseases</a:t>
            </a:r>
            <a:r>
              <a:rPr lang="en-US" sz="3600" b="1" dirty="0" smtClean="0"/>
              <a:t/>
            </a:r>
            <a:br>
              <a:rPr lang="en-US" sz="3600" b="1" dirty="0" smtClean="0"/>
            </a:br>
            <a:r>
              <a:rPr lang="en-US" sz="2400" dirty="0" smtClean="0"/>
              <a:t/>
            </a:r>
            <a:br>
              <a:rPr lang="en-US" sz="2400" dirty="0" smtClean="0"/>
            </a:br>
            <a:r>
              <a:rPr lang="en-US" sz="2700" b="1" dirty="0" smtClean="0"/>
              <a:t>Burden of diseases in disability adjusted life year (2004)</a:t>
            </a:r>
            <a:endParaRPr lang="th-TH" sz="2700" b="1" dirty="0"/>
          </a:p>
        </p:txBody>
      </p:sp>
      <p:pic>
        <p:nvPicPr>
          <p:cNvPr id="2050" name="Picture 2" descr="G:\picture\รูปภาพ3.jpg"/>
          <p:cNvPicPr>
            <a:picLocks noGrp="1" noChangeAspect="1" noChangeArrowheads="1"/>
          </p:cNvPicPr>
          <p:nvPr>
            <p:ph idx="1"/>
          </p:nvPr>
        </p:nvPicPr>
        <p:blipFill>
          <a:blip r:embed="rId2" cstate="print"/>
          <a:srcRect/>
          <a:stretch>
            <a:fillRect/>
          </a:stretch>
        </p:blipFill>
        <p:spPr bwMode="auto">
          <a:xfrm>
            <a:off x="1000100" y="1928803"/>
            <a:ext cx="6786587" cy="3977492"/>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1143000"/>
          </a:xfrm>
        </p:spPr>
        <p:txBody>
          <a:bodyPr>
            <a:normAutofit fontScale="90000"/>
          </a:bodyPr>
          <a:lstStyle/>
          <a:p>
            <a:r>
              <a:rPr lang="en-US" dirty="0" smtClean="0"/>
              <a:t>Gap in the Natural of NCD diseases </a:t>
            </a:r>
            <a:endParaRPr lang="th-TH" dirty="0"/>
          </a:p>
        </p:txBody>
      </p:sp>
      <p:sp>
        <p:nvSpPr>
          <p:cNvPr id="3" name="Content Placeholder 2"/>
          <p:cNvSpPr>
            <a:spLocks noGrp="1"/>
          </p:cNvSpPr>
          <p:nvPr>
            <p:ph idx="1"/>
          </p:nvPr>
        </p:nvSpPr>
        <p:spPr>
          <a:xfrm>
            <a:off x="428596" y="1643050"/>
            <a:ext cx="8229600" cy="4786346"/>
          </a:xfrm>
        </p:spPr>
        <p:txBody>
          <a:bodyPr>
            <a:normAutofit/>
          </a:bodyPr>
          <a:lstStyle/>
          <a:p>
            <a:pPr marL="274320" lvl="4" indent="-274320">
              <a:buClr>
                <a:schemeClr val="accent3"/>
              </a:buClr>
              <a:buSzPct val="95000"/>
              <a:buNone/>
            </a:pPr>
            <a:r>
              <a:rPr lang="en-US" sz="3100" dirty="0" smtClean="0"/>
              <a:t>    1.  </a:t>
            </a:r>
            <a:r>
              <a:rPr lang="en-US" sz="3100" u="sng" dirty="0" smtClean="0"/>
              <a:t>Absence of Know agent </a:t>
            </a:r>
            <a:r>
              <a:rPr lang="en-US" sz="3100" dirty="0" smtClean="0"/>
              <a:t>: </a:t>
            </a:r>
            <a:r>
              <a:rPr lang="en-US" sz="2400" dirty="0" smtClean="0"/>
              <a:t>in most of NCDs the </a:t>
            </a:r>
          </a:p>
          <a:p>
            <a:pPr marL="274320" lvl="4" indent="-274320">
              <a:buClr>
                <a:schemeClr val="accent3"/>
              </a:buClr>
              <a:buSzPct val="95000"/>
              <a:buNone/>
            </a:pPr>
            <a:r>
              <a:rPr lang="en-US" sz="2400" dirty="0" smtClean="0"/>
              <a:t>           cause is not know </a:t>
            </a:r>
          </a:p>
          <a:p>
            <a:pPr>
              <a:buNone/>
            </a:pPr>
            <a:r>
              <a:rPr lang="en-US" sz="3100" dirty="0" smtClean="0"/>
              <a:t>    2.  </a:t>
            </a:r>
            <a:r>
              <a:rPr lang="en-US" sz="3100" u="sng" dirty="0" err="1" smtClean="0"/>
              <a:t>Mutifactorial</a:t>
            </a:r>
            <a:r>
              <a:rPr lang="en-US" sz="3100" u="sng" dirty="0" smtClean="0"/>
              <a:t> causation  </a:t>
            </a:r>
          </a:p>
          <a:p>
            <a:pPr lvl="3"/>
            <a:r>
              <a:rPr lang="en-US" sz="3100" dirty="0" smtClean="0"/>
              <a:t>Factors </a:t>
            </a:r>
            <a:r>
              <a:rPr lang="th-TH" sz="3100" dirty="0" smtClean="0"/>
              <a:t>นั้นมีผลต่อการดำเนินของโรค, อาจเป็นสาเหตุของโรค, หรือช่วยสนับสนุน </a:t>
            </a:r>
            <a:r>
              <a:rPr lang="en-US" sz="3100" dirty="0" smtClean="0"/>
              <a:t>NCDs </a:t>
            </a:r>
            <a:r>
              <a:rPr lang="th-TH" sz="3100" dirty="0" smtClean="0"/>
              <a:t>พัฒนาให้ดำเนินต่อไป</a:t>
            </a:r>
          </a:p>
          <a:p>
            <a:pPr lvl="3"/>
            <a:r>
              <a:rPr lang="en-US" sz="3100" dirty="0" smtClean="0"/>
              <a:t> </a:t>
            </a:r>
            <a:r>
              <a:rPr lang="th-TH" sz="3100" dirty="0" smtClean="0"/>
              <a:t>ถ้า </a:t>
            </a:r>
            <a:r>
              <a:rPr lang="en-US" sz="3100" dirty="0" smtClean="0"/>
              <a:t>Intervention </a:t>
            </a:r>
            <a:r>
              <a:rPr lang="th-TH" sz="3100" dirty="0" smtClean="0"/>
              <a:t>นั้น</a:t>
            </a:r>
            <a:r>
              <a:rPr lang="en-US" sz="3100" dirty="0" smtClean="0"/>
              <a:t> </a:t>
            </a:r>
            <a:r>
              <a:rPr lang="th-TH" sz="3100" dirty="0" smtClean="0"/>
              <a:t>มีวัตถุประสงค์เพื่อลด </a:t>
            </a:r>
            <a:r>
              <a:rPr lang="en-US" sz="3100" dirty="0" smtClean="0"/>
              <a:t>risk factors </a:t>
            </a:r>
            <a:r>
              <a:rPr lang="th-TH" sz="3100" dirty="0" smtClean="0"/>
              <a:t> แล้ว  ส่งผล ลดลงการเกิดโรค , ลดการดำเนินของโรค</a:t>
            </a:r>
          </a:p>
          <a:p>
            <a:pPr lvl="3"/>
            <a:r>
              <a:rPr lang="en-US" sz="3100" dirty="0" smtClean="0"/>
              <a:t>Risk factors </a:t>
            </a:r>
            <a:r>
              <a:rPr lang="th-TH" sz="3100" dirty="0" smtClean="0"/>
              <a:t>นั้น อาจอยู่ในระดับบุคคล หรือ ชุมชน </a:t>
            </a:r>
            <a:r>
              <a:rPr lang="en-US" dirty="0" smtClean="0"/>
              <a:t> </a:t>
            </a:r>
            <a:endParaRPr lang="th-TH"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1143000"/>
          </a:xfrm>
        </p:spPr>
        <p:txBody>
          <a:bodyPr/>
          <a:lstStyle/>
          <a:p>
            <a:r>
              <a:rPr lang="en-US" dirty="0" smtClean="0"/>
              <a:t>    Risk Factors</a:t>
            </a:r>
            <a:endParaRPr lang="th-TH" dirty="0"/>
          </a:p>
        </p:txBody>
      </p:sp>
      <p:sp>
        <p:nvSpPr>
          <p:cNvPr id="3" name="Content Placeholder 2"/>
          <p:cNvSpPr>
            <a:spLocks noGrp="1"/>
          </p:cNvSpPr>
          <p:nvPr>
            <p:ph idx="1"/>
          </p:nvPr>
        </p:nvSpPr>
        <p:spPr>
          <a:xfrm>
            <a:off x="457200" y="1357298"/>
            <a:ext cx="8229600" cy="4967302"/>
          </a:xfrm>
        </p:spPr>
        <p:txBody>
          <a:bodyPr/>
          <a:lstStyle/>
          <a:p>
            <a:r>
              <a:rPr lang="en-US" dirty="0" smtClean="0"/>
              <a:t>Interrelation between  various risk factors and diseases</a:t>
            </a:r>
          </a:p>
          <a:p>
            <a:pPr>
              <a:buNone/>
            </a:pPr>
            <a:endParaRPr lang="th-TH" dirty="0"/>
          </a:p>
        </p:txBody>
      </p:sp>
      <p:graphicFrame>
        <p:nvGraphicFramePr>
          <p:cNvPr id="4" name="Table 3"/>
          <p:cNvGraphicFramePr>
            <a:graphicFrameLocks noGrp="1"/>
          </p:cNvGraphicFramePr>
          <p:nvPr/>
        </p:nvGraphicFramePr>
        <p:xfrm>
          <a:off x="500036" y="2000240"/>
          <a:ext cx="8143932" cy="4012305"/>
        </p:xfrm>
        <a:graphic>
          <a:graphicData uri="http://schemas.openxmlformats.org/drawingml/2006/table">
            <a:tbl>
              <a:tblPr firstRow="1" bandRow="1">
                <a:tableStyleId>{5C22544A-7EE6-4342-B048-85BDC9FD1C3A}</a:tableStyleId>
              </a:tblPr>
              <a:tblGrid>
                <a:gridCol w="1998965"/>
                <a:gridCol w="1036500"/>
                <a:gridCol w="1036501"/>
                <a:gridCol w="1357322"/>
                <a:gridCol w="1357322"/>
                <a:gridCol w="1357322"/>
              </a:tblGrid>
              <a:tr h="473277">
                <a:tc>
                  <a:txBody>
                    <a:bodyPr/>
                    <a:lstStyle/>
                    <a:p>
                      <a:r>
                        <a:rPr lang="en-US" baseline="0" dirty="0" smtClean="0"/>
                        <a:t>Diseases  / </a:t>
                      </a:r>
                    </a:p>
                    <a:p>
                      <a:r>
                        <a:rPr lang="en-US" baseline="0" dirty="0" smtClean="0"/>
                        <a:t>Risk  Factors</a:t>
                      </a:r>
                      <a:endParaRPr lang="th-TH" dirty="0"/>
                    </a:p>
                  </a:txBody>
                  <a:tcPr/>
                </a:tc>
                <a:tc>
                  <a:txBody>
                    <a:bodyPr/>
                    <a:lstStyle/>
                    <a:p>
                      <a:pPr algn="ctr"/>
                      <a:r>
                        <a:rPr lang="en-US" dirty="0" smtClean="0"/>
                        <a:t>CVD </a:t>
                      </a:r>
                      <a:endParaRPr lang="th-TH" dirty="0"/>
                    </a:p>
                  </a:txBody>
                  <a:tcPr/>
                </a:tc>
                <a:tc>
                  <a:txBody>
                    <a:bodyPr/>
                    <a:lstStyle/>
                    <a:p>
                      <a:pPr algn="ctr"/>
                      <a:r>
                        <a:rPr lang="en-US" dirty="0" smtClean="0"/>
                        <a:t>Cancer</a:t>
                      </a:r>
                      <a:endParaRPr lang="th-TH" dirty="0"/>
                    </a:p>
                  </a:txBody>
                  <a:tcPr/>
                </a:tc>
                <a:tc>
                  <a:txBody>
                    <a:bodyPr/>
                    <a:lstStyle/>
                    <a:p>
                      <a:pPr algn="ctr"/>
                      <a:r>
                        <a:rPr lang="en-US" dirty="0" smtClean="0"/>
                        <a:t>Chronic lung dis.</a:t>
                      </a:r>
                      <a:endParaRPr lang="th-TH" dirty="0"/>
                    </a:p>
                  </a:txBody>
                  <a:tcPr/>
                </a:tc>
                <a:tc>
                  <a:txBody>
                    <a:bodyPr/>
                    <a:lstStyle/>
                    <a:p>
                      <a:pPr algn="ctr"/>
                      <a:r>
                        <a:rPr lang="en-US" dirty="0" smtClean="0"/>
                        <a:t>DM</a:t>
                      </a:r>
                      <a:endParaRPr lang="th-TH" dirty="0"/>
                    </a:p>
                  </a:txBody>
                  <a:tcPr/>
                </a:tc>
                <a:tc>
                  <a:txBody>
                    <a:bodyPr/>
                    <a:lstStyle/>
                    <a:p>
                      <a:pPr algn="ctr"/>
                      <a:r>
                        <a:rPr lang="en-US" dirty="0" smtClean="0"/>
                        <a:t>Cirrhosis</a:t>
                      </a:r>
                      <a:endParaRPr lang="th-TH" dirty="0"/>
                    </a:p>
                  </a:txBody>
                  <a:tcPr/>
                </a:tc>
              </a:tr>
              <a:tr h="473277">
                <a:tc>
                  <a:txBody>
                    <a:bodyPr/>
                    <a:lstStyle/>
                    <a:p>
                      <a:r>
                        <a:rPr lang="en-US" dirty="0" smtClean="0"/>
                        <a:t>Tobacco</a:t>
                      </a:r>
                      <a:endParaRPr lang="th-TH" dirty="0"/>
                    </a:p>
                  </a:txBody>
                  <a:tcPr/>
                </a:tc>
                <a:tc>
                  <a:txBody>
                    <a:bodyPr/>
                    <a:lstStyle/>
                    <a:p>
                      <a:pPr algn="ctr"/>
                      <a:r>
                        <a:rPr lang="en-US" dirty="0" smtClean="0"/>
                        <a:t>+</a:t>
                      </a:r>
                      <a:endParaRPr lang="th-TH" dirty="0"/>
                    </a:p>
                  </a:txBody>
                  <a:tcPr/>
                </a:tc>
                <a:tc>
                  <a:txBody>
                    <a:bodyPr/>
                    <a:lstStyle/>
                    <a:p>
                      <a:pPr algn="ctr"/>
                      <a:r>
                        <a:rPr lang="en-US" dirty="0" smtClean="0"/>
                        <a:t>+</a:t>
                      </a:r>
                      <a:endParaRPr lang="th-TH" dirty="0"/>
                    </a:p>
                  </a:txBody>
                  <a:tcPr/>
                </a:tc>
                <a:tc>
                  <a:txBody>
                    <a:bodyPr/>
                    <a:lstStyle/>
                    <a:p>
                      <a:pPr algn="ctr"/>
                      <a:r>
                        <a:rPr lang="en-US" dirty="0" smtClean="0"/>
                        <a:t>+</a:t>
                      </a:r>
                      <a:endParaRPr lang="th-TH" dirty="0"/>
                    </a:p>
                  </a:txBody>
                  <a:tcPr/>
                </a:tc>
                <a:tc>
                  <a:txBody>
                    <a:bodyPr/>
                    <a:lstStyle/>
                    <a:p>
                      <a:pPr algn="ctr"/>
                      <a:endParaRPr lang="th-TH"/>
                    </a:p>
                  </a:txBody>
                  <a:tcPr/>
                </a:tc>
                <a:tc>
                  <a:txBody>
                    <a:bodyPr/>
                    <a:lstStyle/>
                    <a:p>
                      <a:pPr algn="ctr"/>
                      <a:r>
                        <a:rPr lang="en-US" dirty="0" smtClean="0"/>
                        <a:t>+</a:t>
                      </a:r>
                      <a:endParaRPr lang="th-TH" dirty="0"/>
                    </a:p>
                  </a:txBody>
                  <a:tcPr/>
                </a:tc>
              </a:tr>
              <a:tr h="473277">
                <a:tc>
                  <a:txBody>
                    <a:bodyPr/>
                    <a:lstStyle/>
                    <a:p>
                      <a:r>
                        <a:rPr lang="en-US" dirty="0" smtClean="0"/>
                        <a:t>Alcohol</a:t>
                      </a:r>
                      <a:endParaRPr lang="th-TH" dirty="0"/>
                    </a:p>
                  </a:txBody>
                  <a:tcPr/>
                </a:tc>
                <a:tc>
                  <a:txBody>
                    <a:bodyPr/>
                    <a:lstStyle/>
                    <a:p>
                      <a:pPr algn="ctr"/>
                      <a:r>
                        <a:rPr lang="en-US" dirty="0" smtClean="0"/>
                        <a:t>+</a:t>
                      </a:r>
                      <a:endParaRPr lang="th-TH" dirty="0"/>
                    </a:p>
                  </a:txBody>
                  <a:tcPr/>
                </a:tc>
                <a:tc>
                  <a:txBody>
                    <a:bodyPr/>
                    <a:lstStyle/>
                    <a:p>
                      <a:pPr algn="ctr"/>
                      <a:r>
                        <a:rPr lang="en-US" dirty="0" smtClean="0"/>
                        <a:t>+</a:t>
                      </a:r>
                      <a:endParaRPr lang="th-TH" dirty="0"/>
                    </a:p>
                  </a:txBody>
                  <a:tcPr/>
                </a:tc>
                <a:tc>
                  <a:txBody>
                    <a:bodyPr/>
                    <a:lstStyle/>
                    <a:p>
                      <a:pPr algn="ctr"/>
                      <a:endParaRPr lang="th-TH" dirty="0"/>
                    </a:p>
                  </a:txBody>
                  <a:tcPr/>
                </a:tc>
                <a:tc>
                  <a:txBody>
                    <a:bodyPr/>
                    <a:lstStyle/>
                    <a:p>
                      <a:pPr algn="ctr"/>
                      <a:endParaRPr lang="th-TH"/>
                    </a:p>
                  </a:txBody>
                  <a:tcPr/>
                </a:tc>
                <a:tc>
                  <a:txBody>
                    <a:bodyPr/>
                    <a:lstStyle/>
                    <a:p>
                      <a:pPr algn="ctr"/>
                      <a:r>
                        <a:rPr lang="en-US" dirty="0" smtClean="0"/>
                        <a:t>+</a:t>
                      </a:r>
                      <a:endParaRPr lang="th-TH" dirty="0"/>
                    </a:p>
                  </a:txBody>
                  <a:tcPr/>
                </a:tc>
              </a:tr>
              <a:tr h="473277">
                <a:tc>
                  <a:txBody>
                    <a:bodyPr/>
                    <a:lstStyle/>
                    <a:p>
                      <a:r>
                        <a:rPr lang="en-US" dirty="0" smtClean="0"/>
                        <a:t>High blood Pressure</a:t>
                      </a:r>
                      <a:endParaRPr lang="th-TH" dirty="0"/>
                    </a:p>
                  </a:txBody>
                  <a:tcPr/>
                </a:tc>
                <a:tc>
                  <a:txBody>
                    <a:bodyPr/>
                    <a:lstStyle/>
                    <a:p>
                      <a:pPr algn="ctr"/>
                      <a:r>
                        <a:rPr lang="en-US" dirty="0" smtClean="0"/>
                        <a:t>+</a:t>
                      </a:r>
                      <a:endParaRPr lang="th-TH" dirty="0"/>
                    </a:p>
                  </a:txBody>
                  <a:tcPr/>
                </a:tc>
                <a:tc>
                  <a:txBody>
                    <a:bodyPr/>
                    <a:lstStyle/>
                    <a:p>
                      <a:pPr algn="ctr"/>
                      <a:endParaRPr lang="th-TH" dirty="0"/>
                    </a:p>
                  </a:txBody>
                  <a:tcPr/>
                </a:tc>
                <a:tc>
                  <a:txBody>
                    <a:bodyPr/>
                    <a:lstStyle/>
                    <a:p>
                      <a:pPr algn="ctr"/>
                      <a:endParaRPr lang="th-TH" dirty="0"/>
                    </a:p>
                  </a:txBody>
                  <a:tcPr/>
                </a:tc>
                <a:tc>
                  <a:txBody>
                    <a:bodyPr/>
                    <a:lstStyle/>
                    <a:p>
                      <a:pPr algn="ctr"/>
                      <a:endParaRPr lang="th-TH"/>
                    </a:p>
                  </a:txBody>
                  <a:tcPr/>
                </a:tc>
                <a:tc>
                  <a:txBody>
                    <a:bodyPr/>
                    <a:lstStyle/>
                    <a:p>
                      <a:pPr algn="ctr"/>
                      <a:endParaRPr lang="th-TH" dirty="0"/>
                    </a:p>
                  </a:txBody>
                  <a:tcPr/>
                </a:tc>
              </a:tr>
              <a:tr h="473277">
                <a:tc>
                  <a:txBody>
                    <a:bodyPr/>
                    <a:lstStyle/>
                    <a:p>
                      <a:r>
                        <a:rPr lang="en-US" dirty="0" smtClean="0"/>
                        <a:t>High</a:t>
                      </a:r>
                      <a:r>
                        <a:rPr lang="en-US" baseline="0" dirty="0" smtClean="0"/>
                        <a:t> </a:t>
                      </a:r>
                      <a:r>
                        <a:rPr lang="en-US" dirty="0" smtClean="0"/>
                        <a:t> cholesterol</a:t>
                      </a:r>
                      <a:endParaRPr lang="th-TH" dirty="0"/>
                    </a:p>
                  </a:txBody>
                  <a:tcPr/>
                </a:tc>
                <a:tc>
                  <a:txBody>
                    <a:bodyPr/>
                    <a:lstStyle/>
                    <a:p>
                      <a:pPr algn="ctr"/>
                      <a:r>
                        <a:rPr lang="en-US" dirty="0" smtClean="0"/>
                        <a:t>+</a:t>
                      </a:r>
                      <a:endParaRPr lang="th-TH" dirty="0"/>
                    </a:p>
                  </a:txBody>
                  <a:tcPr/>
                </a:tc>
                <a:tc>
                  <a:txBody>
                    <a:bodyPr/>
                    <a:lstStyle/>
                    <a:p>
                      <a:pPr algn="ctr"/>
                      <a:endParaRPr lang="th-TH" dirty="0"/>
                    </a:p>
                  </a:txBody>
                  <a:tcPr/>
                </a:tc>
                <a:tc>
                  <a:txBody>
                    <a:bodyPr/>
                    <a:lstStyle/>
                    <a:p>
                      <a:pPr algn="ctr"/>
                      <a:endParaRPr lang="th-TH"/>
                    </a:p>
                  </a:txBody>
                  <a:tcPr/>
                </a:tc>
                <a:tc>
                  <a:txBody>
                    <a:bodyPr/>
                    <a:lstStyle/>
                    <a:p>
                      <a:pPr algn="ctr"/>
                      <a:endParaRPr lang="th-TH"/>
                    </a:p>
                  </a:txBody>
                  <a:tcPr/>
                </a:tc>
                <a:tc>
                  <a:txBody>
                    <a:bodyPr/>
                    <a:lstStyle/>
                    <a:p>
                      <a:pPr algn="ctr"/>
                      <a:endParaRPr lang="th-TH"/>
                    </a:p>
                  </a:txBody>
                  <a:tcPr/>
                </a:tc>
              </a:tr>
              <a:tr h="473277">
                <a:tc>
                  <a:txBody>
                    <a:bodyPr/>
                    <a:lstStyle/>
                    <a:p>
                      <a:r>
                        <a:rPr lang="en-US" dirty="0" smtClean="0"/>
                        <a:t>Diet</a:t>
                      </a:r>
                      <a:endParaRPr lang="th-TH" dirty="0"/>
                    </a:p>
                  </a:txBody>
                  <a:tcPr/>
                </a:tc>
                <a:tc>
                  <a:txBody>
                    <a:bodyPr/>
                    <a:lstStyle/>
                    <a:p>
                      <a:pPr algn="ctr"/>
                      <a:r>
                        <a:rPr lang="en-US" dirty="0" smtClean="0"/>
                        <a:t>+</a:t>
                      </a:r>
                      <a:endParaRPr lang="th-TH" dirty="0"/>
                    </a:p>
                  </a:txBody>
                  <a:tcPr/>
                </a:tc>
                <a:tc>
                  <a:txBody>
                    <a:bodyPr/>
                    <a:lstStyle/>
                    <a:p>
                      <a:pPr algn="ctr"/>
                      <a:r>
                        <a:rPr lang="en-US" dirty="0" smtClean="0"/>
                        <a:t>+</a:t>
                      </a:r>
                      <a:endParaRPr lang="th-TH" dirty="0"/>
                    </a:p>
                  </a:txBody>
                  <a:tcPr/>
                </a:tc>
                <a:tc>
                  <a:txBody>
                    <a:bodyPr/>
                    <a:lstStyle/>
                    <a:p>
                      <a:pPr algn="ctr"/>
                      <a:endParaRPr lang="th-TH" dirty="0"/>
                    </a:p>
                  </a:txBody>
                  <a:tcPr/>
                </a:tc>
                <a:tc>
                  <a:txBody>
                    <a:bodyPr/>
                    <a:lstStyle/>
                    <a:p>
                      <a:pPr algn="ctr"/>
                      <a:r>
                        <a:rPr lang="en-US" dirty="0" smtClean="0"/>
                        <a:t>+</a:t>
                      </a:r>
                      <a:endParaRPr lang="th-TH" dirty="0"/>
                    </a:p>
                  </a:txBody>
                  <a:tcPr/>
                </a:tc>
                <a:tc>
                  <a:txBody>
                    <a:bodyPr/>
                    <a:lstStyle/>
                    <a:p>
                      <a:pPr algn="ctr"/>
                      <a:endParaRPr lang="th-TH" dirty="0"/>
                    </a:p>
                  </a:txBody>
                  <a:tcPr/>
                </a:tc>
              </a:tr>
              <a:tr h="473277">
                <a:tc>
                  <a:txBody>
                    <a:bodyPr/>
                    <a:lstStyle/>
                    <a:p>
                      <a:r>
                        <a:rPr lang="en-US" dirty="0" smtClean="0"/>
                        <a:t>Physical inactivity</a:t>
                      </a:r>
                      <a:endParaRPr lang="th-TH" dirty="0"/>
                    </a:p>
                  </a:txBody>
                  <a:tcPr/>
                </a:tc>
                <a:tc>
                  <a:txBody>
                    <a:bodyPr/>
                    <a:lstStyle/>
                    <a:p>
                      <a:pPr algn="ctr"/>
                      <a:r>
                        <a:rPr lang="en-US" dirty="0" smtClean="0"/>
                        <a:t>+</a:t>
                      </a:r>
                      <a:endParaRPr lang="th-TH" dirty="0"/>
                    </a:p>
                  </a:txBody>
                  <a:tcPr/>
                </a:tc>
                <a:tc>
                  <a:txBody>
                    <a:bodyPr/>
                    <a:lstStyle/>
                    <a:p>
                      <a:pPr algn="ctr"/>
                      <a:r>
                        <a:rPr lang="en-US" dirty="0" smtClean="0"/>
                        <a:t>+</a:t>
                      </a:r>
                      <a:endParaRPr lang="th-TH" dirty="0"/>
                    </a:p>
                  </a:txBody>
                  <a:tcPr/>
                </a:tc>
                <a:tc>
                  <a:txBody>
                    <a:bodyPr/>
                    <a:lstStyle/>
                    <a:p>
                      <a:pPr algn="ctr"/>
                      <a:endParaRPr lang="th-TH" dirty="0"/>
                    </a:p>
                  </a:txBody>
                  <a:tcPr/>
                </a:tc>
                <a:tc>
                  <a:txBody>
                    <a:bodyPr/>
                    <a:lstStyle/>
                    <a:p>
                      <a:pPr algn="ctr"/>
                      <a:r>
                        <a:rPr lang="en-US" dirty="0" smtClean="0"/>
                        <a:t>+</a:t>
                      </a:r>
                      <a:endParaRPr lang="th-TH" dirty="0"/>
                    </a:p>
                  </a:txBody>
                  <a:tcPr/>
                </a:tc>
                <a:tc>
                  <a:txBody>
                    <a:bodyPr/>
                    <a:lstStyle/>
                    <a:p>
                      <a:pPr algn="ctr"/>
                      <a:endParaRPr lang="th-TH" dirty="0"/>
                    </a:p>
                  </a:txBody>
                  <a:tcPr/>
                </a:tc>
              </a:tr>
              <a:tr h="187180">
                <a:tc>
                  <a:txBody>
                    <a:bodyPr/>
                    <a:lstStyle/>
                    <a:p>
                      <a:r>
                        <a:rPr lang="en-US" dirty="0" smtClean="0"/>
                        <a:t>Obesity</a:t>
                      </a:r>
                      <a:r>
                        <a:rPr lang="en-US" baseline="0" dirty="0" smtClean="0"/>
                        <a:t> </a:t>
                      </a:r>
                      <a:endParaRPr lang="th-TH" dirty="0"/>
                    </a:p>
                  </a:txBody>
                  <a:tcPr/>
                </a:tc>
                <a:tc>
                  <a:txBody>
                    <a:bodyPr/>
                    <a:lstStyle/>
                    <a:p>
                      <a:pPr algn="ctr"/>
                      <a:r>
                        <a:rPr lang="en-US" dirty="0" smtClean="0"/>
                        <a:t>+</a:t>
                      </a:r>
                      <a:endParaRPr lang="th-TH" dirty="0"/>
                    </a:p>
                  </a:txBody>
                  <a:tcPr/>
                </a:tc>
                <a:tc>
                  <a:txBody>
                    <a:bodyPr/>
                    <a:lstStyle/>
                    <a:p>
                      <a:pPr algn="ctr"/>
                      <a:r>
                        <a:rPr lang="en-US" dirty="0" smtClean="0"/>
                        <a:t>+</a:t>
                      </a:r>
                      <a:endParaRPr lang="th-TH" dirty="0"/>
                    </a:p>
                  </a:txBody>
                  <a:tcPr/>
                </a:tc>
                <a:tc>
                  <a:txBody>
                    <a:bodyPr/>
                    <a:lstStyle/>
                    <a:p>
                      <a:pPr algn="ctr"/>
                      <a:endParaRPr lang="th-TH"/>
                    </a:p>
                  </a:txBody>
                  <a:tcPr/>
                </a:tc>
                <a:tc>
                  <a:txBody>
                    <a:bodyPr/>
                    <a:lstStyle/>
                    <a:p>
                      <a:pPr algn="ctr"/>
                      <a:r>
                        <a:rPr lang="en-US" dirty="0" smtClean="0"/>
                        <a:t>+</a:t>
                      </a:r>
                      <a:endParaRPr lang="th-TH" dirty="0"/>
                    </a:p>
                  </a:txBody>
                  <a:tcPr/>
                </a:tc>
                <a:tc>
                  <a:txBody>
                    <a:bodyPr/>
                    <a:lstStyle/>
                    <a:p>
                      <a:pPr algn="ctr"/>
                      <a:endParaRPr lang="th-TH" dirty="0"/>
                    </a:p>
                  </a:txBody>
                  <a:tcPr/>
                </a:tc>
              </a:tr>
            </a:tbl>
          </a:graphicData>
        </a:graphic>
      </p:graphicFrame>
      <p:sp>
        <p:nvSpPr>
          <p:cNvPr id="5" name="TextBox 4"/>
          <p:cNvSpPr txBox="1"/>
          <p:nvPr/>
        </p:nvSpPr>
        <p:spPr>
          <a:xfrm>
            <a:off x="571472" y="6000768"/>
            <a:ext cx="7643866" cy="584775"/>
          </a:xfrm>
          <a:prstGeom prst="rect">
            <a:avLst/>
          </a:prstGeom>
          <a:noFill/>
        </p:spPr>
        <p:txBody>
          <a:bodyPr wrap="square" rtlCol="0">
            <a:spAutoFit/>
          </a:bodyPr>
          <a:lstStyle/>
          <a:p>
            <a:r>
              <a:rPr lang="en-US" sz="1600" dirty="0" smtClean="0"/>
              <a:t>          Note  :    + = established risk factor</a:t>
            </a:r>
          </a:p>
          <a:p>
            <a:r>
              <a:rPr lang="en-US" sz="1600" dirty="0" smtClean="0"/>
              <a:t> ( from Chronic disease epidemiology and control 2</a:t>
            </a:r>
            <a:r>
              <a:rPr lang="en-US" sz="1600" baseline="30000" dirty="0" smtClean="0"/>
              <a:t>nd</a:t>
            </a:r>
            <a:r>
              <a:rPr lang="en-US" sz="1600" dirty="0" smtClean="0"/>
              <a:t> Ross C. </a:t>
            </a:r>
            <a:r>
              <a:rPr lang="en-US" sz="1600" dirty="0" err="1" smtClean="0"/>
              <a:t>Brownson</a:t>
            </a:r>
            <a:r>
              <a:rPr lang="en-US" sz="1600" dirty="0" smtClean="0"/>
              <a:t> et.al.)</a:t>
            </a:r>
            <a:endParaRPr lang="th-TH" sz="16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Risk Factors</a:t>
            </a:r>
            <a:endParaRPr lang="th-TH" dirty="0"/>
          </a:p>
        </p:txBody>
      </p:sp>
      <p:graphicFrame>
        <p:nvGraphicFramePr>
          <p:cNvPr id="4" name="Content Placeholder 3"/>
          <p:cNvGraphicFramePr>
            <a:graphicFrameLocks noGrp="1"/>
          </p:cNvGraphicFramePr>
          <p:nvPr>
            <p:ph idx="1"/>
          </p:nvPr>
        </p:nvGraphicFramePr>
        <p:xfrm>
          <a:off x="428597" y="1935163"/>
          <a:ext cx="8258204" cy="4065605"/>
        </p:xfrm>
        <a:graphic>
          <a:graphicData uri="http://schemas.openxmlformats.org/drawingml/2006/table">
            <a:tbl>
              <a:tblPr firstRow="1" bandRow="1">
                <a:tableStyleId>{5C22544A-7EE6-4342-B048-85BDC9FD1C3A}</a:tableStyleId>
              </a:tblPr>
              <a:tblGrid>
                <a:gridCol w="4143404"/>
                <a:gridCol w="4114800"/>
              </a:tblGrid>
              <a:tr h="2208131">
                <a:tc>
                  <a:txBody>
                    <a:bodyPr/>
                    <a:lstStyle/>
                    <a:p>
                      <a:r>
                        <a:rPr lang="en-US" dirty="0" smtClean="0">
                          <a:solidFill>
                            <a:srgbClr val="FF0066"/>
                          </a:solidFill>
                        </a:rPr>
                        <a:t>Biological Risk Factors</a:t>
                      </a:r>
                      <a:r>
                        <a:rPr lang="en-US" baseline="0" dirty="0" smtClean="0">
                          <a:solidFill>
                            <a:srgbClr val="FF0066"/>
                          </a:solidFill>
                        </a:rPr>
                        <a:t> </a:t>
                      </a:r>
                    </a:p>
                    <a:p>
                      <a:r>
                        <a:rPr lang="en-US" baseline="0" dirty="0" smtClean="0"/>
                        <a:t>       High cholesterol </a:t>
                      </a:r>
                    </a:p>
                    <a:p>
                      <a:r>
                        <a:rPr lang="en-US" baseline="0" dirty="0" smtClean="0"/>
                        <a:t>       High Blood Pressure </a:t>
                      </a:r>
                    </a:p>
                    <a:p>
                      <a:r>
                        <a:rPr lang="en-US" baseline="0" dirty="0" smtClean="0"/>
                        <a:t>       Obesity</a:t>
                      </a:r>
                    </a:p>
                    <a:p>
                      <a:r>
                        <a:rPr lang="en-US" baseline="0" dirty="0" smtClean="0"/>
                        <a:t>       Diabetes</a:t>
                      </a:r>
                      <a:endParaRPr lang="th-TH" dirty="0"/>
                    </a:p>
                  </a:txBody>
                  <a:tcPr/>
                </a:tc>
                <a:tc>
                  <a:txBody>
                    <a:bodyPr/>
                    <a:lstStyle/>
                    <a:p>
                      <a:r>
                        <a:rPr lang="en-US" dirty="0" smtClean="0">
                          <a:solidFill>
                            <a:srgbClr val="FF0066"/>
                          </a:solidFill>
                        </a:rPr>
                        <a:t>Behavior</a:t>
                      </a:r>
                      <a:r>
                        <a:rPr lang="en-US" baseline="0" dirty="0" smtClean="0">
                          <a:solidFill>
                            <a:srgbClr val="FF0066"/>
                          </a:solidFill>
                        </a:rPr>
                        <a:t> Risk Factors </a:t>
                      </a:r>
                    </a:p>
                    <a:p>
                      <a:r>
                        <a:rPr lang="en-US" baseline="0" dirty="0" smtClean="0"/>
                        <a:t>      Tobacco use </a:t>
                      </a:r>
                    </a:p>
                    <a:p>
                      <a:r>
                        <a:rPr lang="en-US" baseline="0" dirty="0" smtClean="0"/>
                        <a:t>      Alcohol Consumption </a:t>
                      </a:r>
                    </a:p>
                    <a:p>
                      <a:r>
                        <a:rPr lang="en-US" baseline="0" dirty="0" smtClean="0"/>
                        <a:t>      Inadequate fruit and vegetable </a:t>
                      </a:r>
                    </a:p>
                    <a:p>
                      <a:r>
                        <a:rPr lang="en-US" baseline="0" dirty="0" smtClean="0"/>
                        <a:t>      Inadequate Physical Activity </a:t>
                      </a:r>
                      <a:endParaRPr lang="th-TH" dirty="0"/>
                    </a:p>
                  </a:txBody>
                  <a:tcPr/>
                </a:tc>
              </a:tr>
              <a:tr h="1857474">
                <a:tc>
                  <a:txBody>
                    <a:bodyPr/>
                    <a:lstStyle/>
                    <a:p>
                      <a:r>
                        <a:rPr lang="en-US" dirty="0" smtClean="0">
                          <a:solidFill>
                            <a:srgbClr val="7030A0"/>
                          </a:solidFill>
                        </a:rPr>
                        <a:t>Modifiable Risk Factors </a:t>
                      </a:r>
                    </a:p>
                    <a:p>
                      <a:r>
                        <a:rPr lang="en-US" dirty="0" smtClean="0"/>
                        <a:t>      Tobacco Use </a:t>
                      </a:r>
                    </a:p>
                    <a:p>
                      <a:r>
                        <a:rPr lang="en-US" dirty="0" smtClean="0"/>
                        <a:t>      Alcohol</a:t>
                      </a:r>
                      <a:r>
                        <a:rPr lang="en-US" baseline="0" dirty="0" smtClean="0"/>
                        <a:t> Consumption </a:t>
                      </a:r>
                    </a:p>
                    <a:p>
                      <a:r>
                        <a:rPr lang="en-US" baseline="0" dirty="0" smtClean="0"/>
                        <a:t>      Diet Intake</a:t>
                      </a:r>
                    </a:p>
                    <a:p>
                      <a:r>
                        <a:rPr lang="en-US" baseline="0" dirty="0" smtClean="0"/>
                        <a:t>      Inadequate Physical Activity </a:t>
                      </a:r>
                    </a:p>
                    <a:p>
                      <a:r>
                        <a:rPr lang="en-US" baseline="0" dirty="0" smtClean="0"/>
                        <a:t>  </a:t>
                      </a:r>
                      <a:endParaRPr lang="th-TH" dirty="0"/>
                    </a:p>
                  </a:txBody>
                  <a:tcPr/>
                </a:tc>
                <a:tc>
                  <a:txBody>
                    <a:bodyPr/>
                    <a:lstStyle/>
                    <a:p>
                      <a:r>
                        <a:rPr lang="en-US" dirty="0" smtClean="0">
                          <a:solidFill>
                            <a:srgbClr val="7030A0"/>
                          </a:solidFill>
                        </a:rPr>
                        <a:t>Non-modifiable</a:t>
                      </a:r>
                      <a:r>
                        <a:rPr lang="en-US" baseline="0" dirty="0" smtClean="0">
                          <a:solidFill>
                            <a:srgbClr val="7030A0"/>
                          </a:solidFill>
                        </a:rPr>
                        <a:t> risk factors </a:t>
                      </a:r>
                    </a:p>
                    <a:p>
                      <a:r>
                        <a:rPr lang="en-US" baseline="0" dirty="0" smtClean="0"/>
                        <a:t>     Gender </a:t>
                      </a:r>
                    </a:p>
                    <a:p>
                      <a:r>
                        <a:rPr lang="en-US" baseline="0" dirty="0" smtClean="0"/>
                        <a:t>      Genetic</a:t>
                      </a:r>
                    </a:p>
                    <a:p>
                      <a:r>
                        <a:rPr lang="en-US" dirty="0" smtClean="0"/>
                        <a:t>      Age</a:t>
                      </a:r>
                      <a:r>
                        <a:rPr lang="en-US" baseline="0" dirty="0" smtClean="0"/>
                        <a:t> </a:t>
                      </a:r>
                      <a:endParaRPr lang="th-TH" dirty="0"/>
                    </a:p>
                  </a:txBody>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or\My Documents\picture\ภาพประกอบ\The natural history of NCD.png"/>
          <p:cNvPicPr>
            <a:picLocks noGrp="1" noChangeAspect="1" noChangeArrowheads="1"/>
          </p:cNvPicPr>
          <p:nvPr>
            <p:ph idx="1"/>
          </p:nvPr>
        </p:nvPicPr>
        <p:blipFill>
          <a:blip r:embed="rId2" cstate="print"/>
          <a:srcRect/>
          <a:stretch>
            <a:fillRect/>
          </a:stretch>
        </p:blipFill>
        <p:spPr bwMode="auto">
          <a:xfrm>
            <a:off x="500034" y="928670"/>
            <a:ext cx="8215370" cy="5214974"/>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dministrator\My Documents\picture\ภาพประกอบ\Noncommunicable Disease Model.png"/>
          <p:cNvPicPr>
            <a:picLocks noGrp="1" noChangeAspect="1" noChangeArrowheads="1"/>
          </p:cNvPicPr>
          <p:nvPr>
            <p:ph idx="1"/>
          </p:nvPr>
        </p:nvPicPr>
        <p:blipFill>
          <a:blip r:embed="rId2" cstate="print"/>
          <a:srcRect/>
          <a:stretch>
            <a:fillRect/>
          </a:stretch>
        </p:blipFill>
        <p:spPr bwMode="auto">
          <a:xfrm>
            <a:off x="357158" y="571480"/>
            <a:ext cx="8786842" cy="6286520"/>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Gap in the Natural of NCD diseases </a:t>
            </a:r>
            <a:endParaRPr lang="th-TH" dirty="0"/>
          </a:p>
        </p:txBody>
      </p:sp>
      <p:sp>
        <p:nvSpPr>
          <p:cNvPr id="3" name="Content Placeholder 2"/>
          <p:cNvSpPr>
            <a:spLocks noGrp="1"/>
          </p:cNvSpPr>
          <p:nvPr>
            <p:ph idx="1"/>
          </p:nvPr>
        </p:nvSpPr>
        <p:spPr/>
        <p:txBody>
          <a:bodyPr>
            <a:normAutofit fontScale="92500" lnSpcReduction="20000"/>
          </a:bodyPr>
          <a:lstStyle/>
          <a:p>
            <a:pPr marL="274320" lvl="4" indent="-274320">
              <a:buClr>
                <a:schemeClr val="accent3"/>
              </a:buClr>
              <a:buSzPct val="95000"/>
              <a:buNone/>
            </a:pPr>
            <a:r>
              <a:rPr lang="en-US" sz="2800" i="1" dirty="0" smtClean="0"/>
              <a:t>3. </a:t>
            </a:r>
            <a:r>
              <a:rPr lang="en-US" sz="2800" u="sng" dirty="0" smtClean="0"/>
              <a:t>Long latent period  </a:t>
            </a:r>
            <a:r>
              <a:rPr lang="en-US" sz="2800" dirty="0" smtClean="0"/>
              <a:t>between exposure and eventual development of disease</a:t>
            </a:r>
          </a:p>
          <a:p>
            <a:pPr>
              <a:buNone/>
            </a:pPr>
            <a:r>
              <a:rPr lang="en-US" dirty="0" smtClean="0"/>
              <a:t>                             </a:t>
            </a:r>
          </a:p>
          <a:p>
            <a:pPr>
              <a:buNone/>
            </a:pPr>
            <a:endParaRPr lang="en-US" dirty="0" smtClean="0"/>
          </a:p>
          <a:p>
            <a:pPr>
              <a:buNone/>
            </a:pPr>
            <a:endParaRPr lang="en-US" dirty="0" smtClean="0"/>
          </a:p>
          <a:p>
            <a:pPr>
              <a:buNone/>
            </a:pPr>
            <a:r>
              <a:rPr lang="th-TH" dirty="0" smtClean="0"/>
              <a:t> </a:t>
            </a:r>
          </a:p>
          <a:p>
            <a:pPr>
              <a:buNone/>
            </a:pPr>
            <a:r>
              <a:rPr lang="th-TH" dirty="0" smtClean="0"/>
              <a:t>        </a:t>
            </a:r>
          </a:p>
          <a:p>
            <a:pPr>
              <a:buNone/>
            </a:pPr>
            <a:r>
              <a:rPr lang="th-TH" sz="3500" dirty="0" smtClean="0">
                <a:solidFill>
                  <a:srgbClr val="7030A0"/>
                </a:solidFill>
              </a:rPr>
              <a:t>                       ระยะเวลาการพัฒนาของโรค </a:t>
            </a:r>
            <a:r>
              <a:rPr lang="th-TH" sz="6500" dirty="0" smtClean="0">
                <a:solidFill>
                  <a:srgbClr val="7030A0"/>
                </a:solidFill>
              </a:rPr>
              <a:t>นาน </a:t>
            </a:r>
          </a:p>
          <a:p>
            <a:pPr>
              <a:buNone/>
            </a:pPr>
            <a:r>
              <a:rPr lang="th-TH" dirty="0" smtClean="0"/>
              <a:t>                   </a:t>
            </a:r>
            <a:r>
              <a:rPr lang="th-TH" sz="2800" dirty="0" smtClean="0">
                <a:solidFill>
                  <a:srgbClr val="7030A0"/>
                </a:solidFill>
              </a:rPr>
              <a:t>ตั้งแต่เริ่มต้นพฤติกรรมเสี่ยงต่อสุขภาพ ถึงแสดงอาการป่วย</a:t>
            </a:r>
            <a:r>
              <a:rPr lang="th-TH" dirty="0" smtClean="0"/>
              <a:t>  </a:t>
            </a:r>
          </a:p>
          <a:p>
            <a:pPr>
              <a:buNone/>
            </a:pPr>
            <a:r>
              <a:rPr lang="th-TH" dirty="0" smtClean="0"/>
              <a:t>              </a:t>
            </a:r>
            <a:endParaRPr lang="th-TH" dirty="0">
              <a:solidFill>
                <a:srgbClr val="FF0000"/>
              </a:solidFill>
            </a:endParaRPr>
          </a:p>
        </p:txBody>
      </p:sp>
      <p:sp>
        <p:nvSpPr>
          <p:cNvPr id="8" name="Isosceles Triangle 7"/>
          <p:cNvSpPr/>
          <p:nvPr/>
        </p:nvSpPr>
        <p:spPr>
          <a:xfrm>
            <a:off x="1857356" y="3429000"/>
            <a:ext cx="428628" cy="57150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cxnSp>
        <p:nvCxnSpPr>
          <p:cNvPr id="10" name="Straight Arrow Connector 9"/>
          <p:cNvCxnSpPr/>
          <p:nvPr/>
        </p:nvCxnSpPr>
        <p:spPr>
          <a:xfrm>
            <a:off x="2071670" y="3357562"/>
            <a:ext cx="564360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0" y="4071942"/>
            <a:ext cx="4714876" cy="461665"/>
          </a:xfrm>
          <a:prstGeom prst="rect">
            <a:avLst/>
          </a:prstGeom>
          <a:noFill/>
        </p:spPr>
        <p:txBody>
          <a:bodyPr wrap="square" rtlCol="0">
            <a:spAutoFit/>
          </a:bodyPr>
          <a:lstStyle/>
          <a:p>
            <a:r>
              <a:rPr lang="en-US" sz="2400" dirty="0" smtClean="0"/>
              <a:t>First exposure to suspected cause  </a:t>
            </a:r>
            <a:endParaRPr lang="th-TH" sz="2400" dirty="0"/>
          </a:p>
        </p:txBody>
      </p:sp>
      <p:sp>
        <p:nvSpPr>
          <p:cNvPr id="12" name="TextBox 11"/>
          <p:cNvSpPr txBox="1"/>
          <p:nvPr/>
        </p:nvSpPr>
        <p:spPr>
          <a:xfrm>
            <a:off x="6215074" y="3500438"/>
            <a:ext cx="1714512" cy="523220"/>
          </a:xfrm>
          <a:prstGeom prst="rect">
            <a:avLst/>
          </a:prstGeom>
          <a:noFill/>
        </p:spPr>
        <p:txBody>
          <a:bodyPr wrap="square" rtlCol="0">
            <a:spAutoFit/>
          </a:bodyPr>
          <a:lstStyle/>
          <a:p>
            <a:r>
              <a:rPr lang="en-US" dirty="0" smtClean="0"/>
              <a:t>Diseases </a:t>
            </a:r>
            <a:endParaRPr lang="th-TH" dirty="0"/>
          </a:p>
        </p:txBody>
      </p:sp>
      <p:sp>
        <p:nvSpPr>
          <p:cNvPr id="9" name="TextBox 8"/>
          <p:cNvSpPr txBox="1"/>
          <p:nvPr/>
        </p:nvSpPr>
        <p:spPr>
          <a:xfrm>
            <a:off x="2643174" y="3429000"/>
            <a:ext cx="4000528" cy="400110"/>
          </a:xfrm>
          <a:prstGeom prst="rect">
            <a:avLst/>
          </a:prstGeom>
          <a:noFill/>
        </p:spPr>
        <p:txBody>
          <a:bodyPr wrap="square" rtlCol="0">
            <a:spAutoFit/>
          </a:bodyPr>
          <a:lstStyle/>
          <a:p>
            <a:r>
              <a:rPr lang="en-US" sz="2000" dirty="0" smtClean="0">
                <a:solidFill>
                  <a:srgbClr val="FF0066"/>
                </a:solidFill>
              </a:rPr>
              <a:t>Latent   period / Lag time</a:t>
            </a:r>
            <a:endParaRPr lang="th-TH" sz="2000" dirty="0">
              <a:solidFill>
                <a:srgbClr val="FF0066"/>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1000132"/>
          </a:xfrm>
        </p:spPr>
        <p:txBody>
          <a:bodyPr>
            <a:normAutofit fontScale="90000"/>
          </a:bodyPr>
          <a:lstStyle/>
          <a:p>
            <a:r>
              <a:rPr lang="en-US" dirty="0" smtClean="0"/>
              <a:t>Gap in the Natural of NCD diseases </a:t>
            </a:r>
            <a:endParaRPr lang="th-TH" dirty="0"/>
          </a:p>
        </p:txBody>
      </p:sp>
      <p:sp>
        <p:nvSpPr>
          <p:cNvPr id="3" name="Content Placeholder 2"/>
          <p:cNvSpPr>
            <a:spLocks noGrp="1"/>
          </p:cNvSpPr>
          <p:nvPr>
            <p:ph idx="1"/>
          </p:nvPr>
        </p:nvSpPr>
        <p:spPr>
          <a:xfrm>
            <a:off x="285720" y="1714488"/>
            <a:ext cx="8229600" cy="4857784"/>
          </a:xfrm>
        </p:spPr>
        <p:txBody>
          <a:bodyPr>
            <a:normAutofit fontScale="62500" lnSpcReduction="20000"/>
          </a:bodyPr>
          <a:lstStyle/>
          <a:p>
            <a:pPr marL="274320" lvl="4" indent="-274320">
              <a:buClr>
                <a:schemeClr val="accent3"/>
              </a:buClr>
              <a:buSzPct val="95000"/>
              <a:buNone/>
            </a:pPr>
            <a:endParaRPr lang="en-US" sz="800" i="1" dirty="0" smtClean="0"/>
          </a:p>
          <a:p>
            <a:pPr>
              <a:buNone/>
            </a:pPr>
            <a:r>
              <a:rPr lang="en-US" dirty="0" smtClean="0"/>
              <a:t>4.  </a:t>
            </a:r>
            <a:r>
              <a:rPr lang="en-US" sz="2800" u="sng" dirty="0" smtClean="0"/>
              <a:t>Indefinite onset </a:t>
            </a:r>
            <a:r>
              <a:rPr lang="en-US" sz="2800" dirty="0" smtClean="0"/>
              <a:t>: Most NCDs are slow in onset  and development. Distinction between disease  and non-diseases may be difficult to establish.  </a:t>
            </a:r>
          </a:p>
          <a:p>
            <a:pPr>
              <a:buNone/>
            </a:pPr>
            <a:r>
              <a:rPr lang="th-TH" dirty="0" smtClean="0"/>
              <a:t>        </a:t>
            </a:r>
            <a:endParaRPr lang="en-US" dirty="0" smtClean="0">
              <a:solidFill>
                <a:srgbClr val="FF0066"/>
              </a:solidFill>
            </a:endParaRPr>
          </a:p>
          <a:p>
            <a:pPr>
              <a:buNone/>
            </a:pPr>
            <a:r>
              <a:rPr lang="th-TH" dirty="0" smtClean="0"/>
              <a:t>          </a:t>
            </a:r>
            <a:r>
              <a:rPr lang="en-US" sz="2000" dirty="0" smtClean="0">
                <a:solidFill>
                  <a:srgbClr val="FF0066"/>
                </a:solidFill>
              </a:rPr>
              <a:t>before dis. begin</a:t>
            </a:r>
            <a:r>
              <a:rPr lang="th-TH" sz="2000" dirty="0" smtClean="0">
                <a:solidFill>
                  <a:srgbClr val="FF0066"/>
                </a:solidFill>
              </a:rPr>
              <a:t>         </a:t>
            </a:r>
            <a:r>
              <a:rPr lang="en-US" sz="2000" dirty="0" smtClean="0">
                <a:solidFill>
                  <a:srgbClr val="FF0066"/>
                </a:solidFill>
              </a:rPr>
              <a:t>                                    </a:t>
            </a:r>
          </a:p>
          <a:p>
            <a:pPr>
              <a:buNone/>
            </a:pPr>
            <a:endParaRPr lang="en-US" dirty="0" smtClean="0"/>
          </a:p>
          <a:p>
            <a:pPr>
              <a:buNone/>
            </a:pPr>
            <a:endParaRPr lang="en-US" dirty="0" smtClean="0"/>
          </a:p>
          <a:p>
            <a:pPr>
              <a:buNone/>
            </a:pPr>
            <a:r>
              <a:rPr lang="en-US" dirty="0" smtClean="0"/>
              <a:t>       </a:t>
            </a:r>
          </a:p>
          <a:p>
            <a:pPr>
              <a:buNone/>
            </a:pPr>
            <a:r>
              <a:rPr lang="en-US" dirty="0" smtClean="0"/>
              <a:t>        </a:t>
            </a:r>
            <a:r>
              <a:rPr lang="th-TH" dirty="0" smtClean="0"/>
              <a:t>                </a:t>
            </a:r>
          </a:p>
          <a:p>
            <a:pPr>
              <a:buNone/>
            </a:pPr>
            <a:r>
              <a:rPr lang="th-TH" sz="4300" dirty="0" smtClean="0">
                <a:solidFill>
                  <a:srgbClr val="7030A0"/>
                </a:solidFill>
              </a:rPr>
              <a:t>                    </a:t>
            </a:r>
          </a:p>
          <a:p>
            <a:pPr>
              <a:buNone/>
            </a:pPr>
            <a:endParaRPr lang="th-TH" sz="4300" dirty="0" smtClean="0">
              <a:solidFill>
                <a:srgbClr val="7030A0"/>
              </a:solidFill>
            </a:endParaRPr>
          </a:p>
          <a:p>
            <a:pPr>
              <a:buNone/>
            </a:pPr>
            <a:r>
              <a:rPr lang="th-TH" sz="4300" dirty="0" smtClean="0">
                <a:solidFill>
                  <a:srgbClr val="7030A0"/>
                </a:solidFill>
              </a:rPr>
              <a:t> </a:t>
            </a:r>
          </a:p>
          <a:p>
            <a:pPr>
              <a:buNone/>
            </a:pPr>
            <a:r>
              <a:rPr lang="th-TH" sz="4300" dirty="0" smtClean="0">
                <a:solidFill>
                  <a:srgbClr val="7030A0"/>
                </a:solidFill>
              </a:rPr>
              <a:t>เริ่มต้นป่วยเมื่อไร  เราไม่ทราบ ยังไม่แสดงอาการ แต่ได้มี  </a:t>
            </a:r>
            <a:r>
              <a:rPr lang="en-US" sz="3600" dirty="0" smtClean="0">
                <a:solidFill>
                  <a:srgbClr val="7030A0"/>
                </a:solidFill>
              </a:rPr>
              <a:t>Physiological </a:t>
            </a:r>
          </a:p>
          <a:p>
            <a:pPr>
              <a:buNone/>
            </a:pPr>
            <a:r>
              <a:rPr lang="en-US" sz="3600" dirty="0" smtClean="0">
                <a:solidFill>
                  <a:srgbClr val="7030A0"/>
                </a:solidFill>
              </a:rPr>
              <a:t>Abnormalities  </a:t>
            </a:r>
            <a:r>
              <a:rPr lang="th-TH" sz="4300" dirty="0" smtClean="0">
                <a:solidFill>
                  <a:srgbClr val="7030A0"/>
                </a:solidFill>
              </a:rPr>
              <a:t>แล้ว เช่น </a:t>
            </a:r>
            <a:r>
              <a:rPr lang="en-US" sz="4300" smtClean="0">
                <a:solidFill>
                  <a:srgbClr val="7030A0"/>
                </a:solidFill>
              </a:rPr>
              <a:t> </a:t>
            </a:r>
            <a:r>
              <a:rPr lang="en-US" sz="3600" smtClean="0">
                <a:solidFill>
                  <a:srgbClr val="7030A0"/>
                </a:solidFill>
              </a:rPr>
              <a:t>Hypertension</a:t>
            </a:r>
            <a:r>
              <a:rPr lang="en-US" sz="3600" dirty="0" smtClean="0">
                <a:solidFill>
                  <a:srgbClr val="7030A0"/>
                </a:solidFill>
              </a:rPr>
              <a:t>,</a:t>
            </a:r>
            <a:r>
              <a:rPr lang="en-US" sz="4300" dirty="0" smtClean="0">
                <a:solidFill>
                  <a:srgbClr val="7030A0"/>
                </a:solidFill>
              </a:rPr>
              <a:t> </a:t>
            </a:r>
            <a:r>
              <a:rPr lang="en-US" sz="3600" dirty="0" smtClean="0">
                <a:solidFill>
                  <a:srgbClr val="7030A0"/>
                </a:solidFill>
              </a:rPr>
              <a:t>Diabetes, </a:t>
            </a:r>
            <a:r>
              <a:rPr lang="en-US" sz="3600" dirty="0" err="1" smtClean="0">
                <a:solidFill>
                  <a:srgbClr val="7030A0"/>
                </a:solidFill>
              </a:rPr>
              <a:t>Hyperlipidemia</a:t>
            </a:r>
            <a:r>
              <a:rPr lang="en-US" sz="3600" dirty="0" smtClean="0">
                <a:solidFill>
                  <a:srgbClr val="7030A0"/>
                </a:solidFill>
              </a:rPr>
              <a:t> </a:t>
            </a:r>
            <a:endParaRPr lang="th-TH" sz="3600" dirty="0" smtClean="0">
              <a:solidFill>
                <a:srgbClr val="7030A0"/>
              </a:solidFill>
            </a:endParaRPr>
          </a:p>
          <a:p>
            <a:pPr>
              <a:buNone/>
            </a:pPr>
            <a:r>
              <a:rPr lang="th-TH" sz="3600" dirty="0" smtClean="0">
                <a:solidFill>
                  <a:srgbClr val="7030A0"/>
                </a:solidFill>
              </a:rPr>
              <a:t>เป็นต้น </a:t>
            </a:r>
            <a:r>
              <a:rPr lang="en-US" dirty="0" smtClean="0"/>
              <a:t>           			 </a:t>
            </a:r>
          </a:p>
          <a:p>
            <a:pPr>
              <a:buNone/>
            </a:pPr>
            <a:endParaRPr lang="th-TH" dirty="0"/>
          </a:p>
        </p:txBody>
      </p:sp>
      <p:cxnSp>
        <p:nvCxnSpPr>
          <p:cNvPr id="9" name="Straight Arrow Connector 8"/>
          <p:cNvCxnSpPr/>
          <p:nvPr/>
        </p:nvCxnSpPr>
        <p:spPr>
          <a:xfrm flipV="1">
            <a:off x="0" y="3571876"/>
            <a:ext cx="8786842" cy="133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28860" y="4214818"/>
            <a:ext cx="2643206" cy="523220"/>
          </a:xfrm>
          <a:prstGeom prst="rect">
            <a:avLst/>
          </a:prstGeom>
          <a:noFill/>
        </p:spPr>
        <p:txBody>
          <a:bodyPr wrap="square" rtlCol="0">
            <a:spAutoFit/>
          </a:bodyPr>
          <a:lstStyle/>
          <a:p>
            <a:r>
              <a:rPr lang="en-US" dirty="0" smtClean="0"/>
              <a:t>onset time</a:t>
            </a:r>
            <a:endParaRPr lang="th-TH" dirty="0"/>
          </a:p>
        </p:txBody>
      </p:sp>
      <p:sp>
        <p:nvSpPr>
          <p:cNvPr id="12" name="TextBox 11"/>
          <p:cNvSpPr txBox="1"/>
          <p:nvPr/>
        </p:nvSpPr>
        <p:spPr>
          <a:xfrm>
            <a:off x="0" y="4143380"/>
            <a:ext cx="2071702" cy="523220"/>
          </a:xfrm>
          <a:prstGeom prst="rect">
            <a:avLst/>
          </a:prstGeom>
          <a:noFill/>
        </p:spPr>
        <p:txBody>
          <a:bodyPr wrap="square" rtlCol="0">
            <a:spAutoFit/>
          </a:bodyPr>
          <a:lstStyle/>
          <a:p>
            <a:r>
              <a:rPr lang="en-US" dirty="0" smtClean="0"/>
              <a:t>1</a:t>
            </a:r>
            <a:r>
              <a:rPr lang="en-US" baseline="30000" dirty="0" smtClean="0"/>
              <a:t>st</a:t>
            </a:r>
            <a:r>
              <a:rPr lang="en-US" dirty="0" smtClean="0"/>
              <a:t> exposure</a:t>
            </a:r>
            <a:endParaRPr lang="th-TH" dirty="0"/>
          </a:p>
        </p:txBody>
      </p:sp>
      <p:sp>
        <p:nvSpPr>
          <p:cNvPr id="13" name="TextBox 12"/>
          <p:cNvSpPr txBox="1"/>
          <p:nvPr/>
        </p:nvSpPr>
        <p:spPr>
          <a:xfrm>
            <a:off x="6929454" y="4000504"/>
            <a:ext cx="1357322" cy="523220"/>
          </a:xfrm>
          <a:prstGeom prst="rect">
            <a:avLst/>
          </a:prstGeom>
          <a:noFill/>
        </p:spPr>
        <p:txBody>
          <a:bodyPr wrap="square" rtlCol="0">
            <a:spAutoFit/>
          </a:bodyPr>
          <a:lstStyle/>
          <a:p>
            <a:r>
              <a:rPr lang="en-US" dirty="0" smtClean="0"/>
              <a:t>Disease</a:t>
            </a:r>
            <a:endParaRPr lang="th-TH" dirty="0"/>
          </a:p>
        </p:txBody>
      </p:sp>
      <p:sp>
        <p:nvSpPr>
          <p:cNvPr id="15" name="Explosion 2 14"/>
          <p:cNvSpPr/>
          <p:nvPr/>
        </p:nvSpPr>
        <p:spPr>
          <a:xfrm>
            <a:off x="7286644" y="2786058"/>
            <a:ext cx="1357322" cy="1357322"/>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7" name="Isosceles Triangle 16"/>
          <p:cNvSpPr/>
          <p:nvPr/>
        </p:nvSpPr>
        <p:spPr>
          <a:xfrm>
            <a:off x="428596" y="3643314"/>
            <a:ext cx="571504" cy="35719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8" name="Explosion 1 17"/>
          <p:cNvSpPr/>
          <p:nvPr/>
        </p:nvSpPr>
        <p:spPr>
          <a:xfrm>
            <a:off x="3500430" y="3571876"/>
            <a:ext cx="714380" cy="50006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Tip of  Iceberg </a:t>
            </a:r>
            <a:endParaRPr lang="th-TH" dirty="0"/>
          </a:p>
        </p:txBody>
      </p:sp>
      <p:pic>
        <p:nvPicPr>
          <p:cNvPr id="1026" name="Picture 2" descr="C:\Documents and Settings\Administrator\My Documents\My Pictures\รูปกราฟ002.jpg"/>
          <p:cNvPicPr>
            <a:picLocks noChangeAspect="1" noChangeArrowheads="1"/>
          </p:cNvPicPr>
          <p:nvPr/>
        </p:nvPicPr>
        <p:blipFill>
          <a:blip r:embed="rId2" cstate="print"/>
          <a:srcRect/>
          <a:stretch>
            <a:fillRect/>
          </a:stretch>
        </p:blipFill>
        <p:spPr bwMode="auto">
          <a:xfrm>
            <a:off x="857224" y="2143116"/>
            <a:ext cx="6786610" cy="4143405"/>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714356"/>
            <a:ext cx="7429552" cy="5572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5" name="Rectangle 4"/>
          <p:cNvSpPr/>
          <p:nvPr/>
        </p:nvSpPr>
        <p:spPr>
          <a:xfrm>
            <a:off x="1142976" y="714356"/>
            <a:ext cx="6286544" cy="435771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h-TH"/>
          </a:p>
        </p:txBody>
      </p:sp>
      <p:sp>
        <p:nvSpPr>
          <p:cNvPr id="6" name="Rectangle 5"/>
          <p:cNvSpPr/>
          <p:nvPr/>
        </p:nvSpPr>
        <p:spPr>
          <a:xfrm>
            <a:off x="1142976" y="714356"/>
            <a:ext cx="5000660" cy="328614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h-TH"/>
          </a:p>
        </p:txBody>
      </p:sp>
      <p:sp>
        <p:nvSpPr>
          <p:cNvPr id="7" name="Rectangle 6"/>
          <p:cNvSpPr/>
          <p:nvPr/>
        </p:nvSpPr>
        <p:spPr>
          <a:xfrm>
            <a:off x="1142976" y="714356"/>
            <a:ext cx="4000528" cy="221457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th-TH"/>
          </a:p>
        </p:txBody>
      </p:sp>
      <p:sp>
        <p:nvSpPr>
          <p:cNvPr id="8" name="Rectangle 7"/>
          <p:cNvSpPr/>
          <p:nvPr/>
        </p:nvSpPr>
        <p:spPr>
          <a:xfrm>
            <a:off x="1142976" y="714356"/>
            <a:ext cx="2857520" cy="14287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h-TH"/>
          </a:p>
        </p:txBody>
      </p:sp>
      <p:sp>
        <p:nvSpPr>
          <p:cNvPr id="9" name="TextBox 8"/>
          <p:cNvSpPr txBox="1"/>
          <p:nvPr/>
        </p:nvSpPr>
        <p:spPr>
          <a:xfrm>
            <a:off x="1214414" y="5572140"/>
            <a:ext cx="6357982" cy="523220"/>
          </a:xfrm>
          <a:prstGeom prst="rect">
            <a:avLst/>
          </a:prstGeom>
          <a:noFill/>
        </p:spPr>
        <p:txBody>
          <a:bodyPr wrap="square" rtlCol="0">
            <a:spAutoFit/>
          </a:bodyPr>
          <a:lstStyle/>
          <a:p>
            <a:r>
              <a:rPr lang="en-US" dirty="0" smtClean="0"/>
              <a:t>Total population </a:t>
            </a:r>
            <a:endParaRPr lang="th-TH" dirty="0"/>
          </a:p>
        </p:txBody>
      </p:sp>
      <p:sp>
        <p:nvSpPr>
          <p:cNvPr id="10" name="TextBox 9"/>
          <p:cNvSpPr txBox="1"/>
          <p:nvPr/>
        </p:nvSpPr>
        <p:spPr>
          <a:xfrm>
            <a:off x="1285852" y="4357694"/>
            <a:ext cx="5000660" cy="523220"/>
          </a:xfrm>
          <a:prstGeom prst="rect">
            <a:avLst/>
          </a:prstGeom>
          <a:noFill/>
        </p:spPr>
        <p:txBody>
          <a:bodyPr wrap="square" rtlCol="0">
            <a:spAutoFit/>
          </a:bodyPr>
          <a:lstStyle/>
          <a:p>
            <a:r>
              <a:rPr lang="en-US" dirty="0" smtClean="0"/>
              <a:t>No. of susceptible and exposed  </a:t>
            </a:r>
            <a:endParaRPr lang="th-TH" dirty="0"/>
          </a:p>
        </p:txBody>
      </p:sp>
      <p:sp>
        <p:nvSpPr>
          <p:cNvPr id="11" name="TextBox 10"/>
          <p:cNvSpPr txBox="1"/>
          <p:nvPr/>
        </p:nvSpPr>
        <p:spPr>
          <a:xfrm>
            <a:off x="1214414" y="3214686"/>
            <a:ext cx="4929222" cy="523220"/>
          </a:xfrm>
          <a:prstGeom prst="rect">
            <a:avLst/>
          </a:prstGeom>
          <a:noFill/>
        </p:spPr>
        <p:txBody>
          <a:bodyPr wrap="square" rtlCol="0">
            <a:spAutoFit/>
          </a:bodyPr>
          <a:lstStyle/>
          <a:p>
            <a:r>
              <a:rPr lang="en-US" dirty="0" smtClean="0"/>
              <a:t>No. of pre-symptomatic cases </a:t>
            </a:r>
            <a:endParaRPr lang="th-TH" dirty="0"/>
          </a:p>
        </p:txBody>
      </p:sp>
      <p:sp>
        <p:nvSpPr>
          <p:cNvPr id="12" name="TextBox 11"/>
          <p:cNvSpPr txBox="1"/>
          <p:nvPr/>
        </p:nvSpPr>
        <p:spPr>
          <a:xfrm>
            <a:off x="1214414" y="2357430"/>
            <a:ext cx="4214842" cy="523220"/>
          </a:xfrm>
          <a:prstGeom prst="rect">
            <a:avLst/>
          </a:prstGeom>
          <a:noFill/>
        </p:spPr>
        <p:txBody>
          <a:bodyPr wrap="square" rtlCol="0">
            <a:spAutoFit/>
          </a:bodyPr>
          <a:lstStyle/>
          <a:p>
            <a:r>
              <a:rPr lang="en-US" dirty="0" smtClean="0"/>
              <a:t>No. of symptomatic cases</a:t>
            </a:r>
            <a:endParaRPr lang="th-TH" dirty="0"/>
          </a:p>
        </p:txBody>
      </p:sp>
      <p:sp>
        <p:nvSpPr>
          <p:cNvPr id="13" name="TextBox 12"/>
          <p:cNvSpPr txBox="1"/>
          <p:nvPr/>
        </p:nvSpPr>
        <p:spPr>
          <a:xfrm>
            <a:off x="1428728" y="1214422"/>
            <a:ext cx="2214578" cy="523220"/>
          </a:xfrm>
          <a:prstGeom prst="rect">
            <a:avLst/>
          </a:prstGeom>
          <a:noFill/>
        </p:spPr>
        <p:txBody>
          <a:bodyPr wrap="square" rtlCol="0">
            <a:spAutoFit/>
          </a:bodyPr>
          <a:lstStyle/>
          <a:p>
            <a:r>
              <a:rPr lang="en-US" dirty="0" smtClean="0"/>
              <a:t>No. of dead </a:t>
            </a:r>
            <a:endParaRPr lang="th-TH"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1143000"/>
          </a:xfrm>
        </p:spPr>
        <p:txBody>
          <a:bodyPr/>
          <a:lstStyle/>
          <a:p>
            <a:r>
              <a:rPr lang="en-US" dirty="0" smtClean="0"/>
              <a:t>     </a:t>
            </a:r>
            <a:r>
              <a:rPr lang="en-US" dirty="0" err="1" smtClean="0"/>
              <a:t>Leavell’s</a:t>
            </a:r>
            <a:r>
              <a:rPr lang="en-US" dirty="0" smtClean="0"/>
              <a:t> Level of Prevention</a:t>
            </a:r>
            <a:endParaRPr lang="th-TH" dirty="0"/>
          </a:p>
        </p:txBody>
      </p:sp>
      <p:graphicFrame>
        <p:nvGraphicFramePr>
          <p:cNvPr id="5" name="Table 4"/>
          <p:cNvGraphicFramePr>
            <a:graphicFrameLocks noGrp="1"/>
          </p:cNvGraphicFramePr>
          <p:nvPr/>
        </p:nvGraphicFramePr>
        <p:xfrm>
          <a:off x="285720" y="1357298"/>
          <a:ext cx="8572560" cy="5125720"/>
        </p:xfrm>
        <a:graphic>
          <a:graphicData uri="http://schemas.openxmlformats.org/drawingml/2006/table">
            <a:tbl>
              <a:tblPr firstRow="1" bandRow="1">
                <a:tableStyleId>{5C22544A-7EE6-4342-B048-85BDC9FD1C3A}</a:tableStyleId>
              </a:tblPr>
              <a:tblGrid>
                <a:gridCol w="1428760"/>
                <a:gridCol w="2143140"/>
                <a:gridCol w="2214578"/>
                <a:gridCol w="2786082"/>
              </a:tblGrid>
              <a:tr h="370840">
                <a:tc>
                  <a:txBody>
                    <a:bodyPr/>
                    <a:lstStyle/>
                    <a:p>
                      <a:endParaRPr lang="th-TH" dirty="0"/>
                    </a:p>
                  </a:txBody>
                  <a:tcPr/>
                </a:tc>
                <a:tc>
                  <a:txBody>
                    <a:bodyPr/>
                    <a:lstStyle/>
                    <a:p>
                      <a:r>
                        <a:rPr lang="en-US" dirty="0" smtClean="0"/>
                        <a:t>1</a:t>
                      </a:r>
                      <a:r>
                        <a:rPr lang="en-US" baseline="30000" dirty="0" smtClean="0"/>
                        <a:t>ST</a:t>
                      </a:r>
                      <a:r>
                        <a:rPr lang="en-US" baseline="0" dirty="0" smtClean="0"/>
                        <a:t>  prevention </a:t>
                      </a:r>
                      <a:endParaRPr lang="th-TH" dirty="0"/>
                    </a:p>
                  </a:txBody>
                  <a:tcPr/>
                </a:tc>
                <a:tc>
                  <a:txBody>
                    <a:bodyPr/>
                    <a:lstStyle/>
                    <a:p>
                      <a:r>
                        <a:rPr lang="en-US" dirty="0" smtClean="0"/>
                        <a:t>2</a:t>
                      </a:r>
                      <a:r>
                        <a:rPr lang="en-US" baseline="30000" dirty="0" smtClean="0"/>
                        <a:t>nd</a:t>
                      </a:r>
                      <a:r>
                        <a:rPr lang="en-US" dirty="0" smtClean="0"/>
                        <a:t> prevention</a:t>
                      </a:r>
                      <a:endParaRPr lang="th-TH" dirty="0"/>
                    </a:p>
                  </a:txBody>
                  <a:tcPr/>
                </a:tc>
                <a:tc>
                  <a:txBody>
                    <a:bodyPr/>
                    <a:lstStyle/>
                    <a:p>
                      <a:r>
                        <a:rPr lang="en-US" dirty="0" smtClean="0"/>
                        <a:t>3</a:t>
                      </a:r>
                      <a:r>
                        <a:rPr lang="en-US" baseline="30000" dirty="0" smtClean="0"/>
                        <a:t>rd</a:t>
                      </a:r>
                      <a:r>
                        <a:rPr lang="en-US" dirty="0" smtClean="0"/>
                        <a:t>  prevention </a:t>
                      </a:r>
                      <a:endParaRPr lang="th-TH" dirty="0"/>
                    </a:p>
                  </a:txBody>
                  <a:tcPr/>
                </a:tc>
              </a:tr>
              <a:tr h="370840">
                <a:tc>
                  <a:txBody>
                    <a:bodyPr/>
                    <a:lstStyle/>
                    <a:p>
                      <a:r>
                        <a:rPr lang="en-US" dirty="0" smtClean="0"/>
                        <a:t>Objectives</a:t>
                      </a:r>
                      <a:endParaRPr lang="th-TH" dirty="0"/>
                    </a:p>
                  </a:txBody>
                  <a:tcPr/>
                </a:tc>
                <a:tc>
                  <a:txBody>
                    <a:bodyPr/>
                    <a:lstStyle/>
                    <a:p>
                      <a:r>
                        <a:rPr lang="en-US" dirty="0" smtClean="0"/>
                        <a:t>To reduce new cases of disease</a:t>
                      </a:r>
                      <a:endParaRPr lang="th-TH" dirty="0"/>
                    </a:p>
                  </a:txBody>
                  <a:tcPr/>
                </a:tc>
                <a:tc>
                  <a:txBody>
                    <a:bodyPr/>
                    <a:lstStyle/>
                    <a:p>
                      <a:r>
                        <a:rPr lang="en-US" dirty="0" smtClean="0"/>
                        <a:t>To slow its progress, its impact on individual or community </a:t>
                      </a:r>
                      <a:endParaRPr lang="th-TH" dirty="0"/>
                    </a:p>
                  </a:txBody>
                  <a:tcPr/>
                </a:tc>
                <a:tc>
                  <a:txBody>
                    <a:bodyPr/>
                    <a:lstStyle/>
                    <a:p>
                      <a:r>
                        <a:rPr lang="en-US" dirty="0" smtClean="0"/>
                        <a:t>To prevent complication</a:t>
                      </a:r>
                      <a:endParaRPr lang="th-TH" dirty="0"/>
                    </a:p>
                  </a:txBody>
                  <a:tcPr/>
                </a:tc>
              </a:tr>
              <a:tr h="370840">
                <a:tc>
                  <a:txBody>
                    <a:bodyPr/>
                    <a:lstStyle/>
                    <a:p>
                      <a:r>
                        <a:rPr lang="en-US" dirty="0" smtClean="0"/>
                        <a:t>Population</a:t>
                      </a:r>
                      <a:endParaRPr lang="th-TH" dirty="0"/>
                    </a:p>
                  </a:txBody>
                  <a:tcPr/>
                </a:tc>
                <a:tc>
                  <a:txBody>
                    <a:bodyPr/>
                    <a:lstStyle/>
                    <a:p>
                      <a:r>
                        <a:rPr lang="en-US" dirty="0" smtClean="0"/>
                        <a:t>- Healthy</a:t>
                      </a:r>
                    </a:p>
                    <a:p>
                      <a:r>
                        <a:rPr lang="en-US" dirty="0" smtClean="0"/>
                        <a:t>- Susceptibility</a:t>
                      </a:r>
                      <a:r>
                        <a:rPr lang="en-US" baseline="0" dirty="0" smtClean="0"/>
                        <a:t> </a:t>
                      </a:r>
                      <a:endParaRPr lang="th-TH" dirty="0"/>
                    </a:p>
                  </a:txBody>
                  <a:tcPr/>
                </a:tc>
                <a:tc>
                  <a:txBody>
                    <a:bodyPr/>
                    <a:lstStyle/>
                    <a:p>
                      <a:r>
                        <a:rPr lang="en-US" dirty="0" smtClean="0"/>
                        <a:t>Pre-symptomatic</a:t>
                      </a:r>
                      <a:endParaRPr lang="th-TH" dirty="0"/>
                    </a:p>
                  </a:txBody>
                  <a:tcPr/>
                </a:tc>
                <a:tc>
                  <a:txBody>
                    <a:bodyPr/>
                    <a:lstStyle/>
                    <a:p>
                      <a:r>
                        <a:rPr lang="en-US" dirty="0" smtClean="0"/>
                        <a:t>Symptomatic</a:t>
                      </a:r>
                      <a:endParaRPr lang="th-TH" dirty="0"/>
                    </a:p>
                  </a:txBody>
                  <a:tcPr/>
                </a:tc>
              </a:tr>
              <a:tr h="370840">
                <a:tc>
                  <a:txBody>
                    <a:bodyPr/>
                    <a:lstStyle/>
                    <a:p>
                      <a:r>
                        <a:rPr lang="en-US" dirty="0" smtClean="0"/>
                        <a:t>Strategies</a:t>
                      </a:r>
                      <a:endParaRPr lang="th-TH" dirty="0"/>
                    </a:p>
                  </a:txBody>
                  <a:tcPr/>
                </a:tc>
                <a:tc>
                  <a:txBody>
                    <a:bodyPr/>
                    <a:lstStyle/>
                    <a:p>
                      <a:pPr>
                        <a:buFontTx/>
                        <a:buChar char="-"/>
                      </a:pPr>
                      <a:r>
                        <a:rPr lang="en-US" dirty="0" smtClean="0"/>
                        <a:t>General</a:t>
                      </a:r>
                      <a:r>
                        <a:rPr lang="en-US" baseline="0" dirty="0" smtClean="0"/>
                        <a:t> health  </a:t>
                      </a:r>
                    </a:p>
                    <a:p>
                      <a:pPr>
                        <a:buFontTx/>
                        <a:buNone/>
                      </a:pPr>
                      <a:r>
                        <a:rPr lang="en-US" baseline="0" dirty="0" smtClean="0"/>
                        <a:t>   promotion </a:t>
                      </a:r>
                    </a:p>
                    <a:p>
                      <a:pPr>
                        <a:buFontTx/>
                        <a:buChar char="-"/>
                      </a:pPr>
                      <a:r>
                        <a:rPr lang="en-US" baseline="0" dirty="0" smtClean="0"/>
                        <a:t> Risk reduction </a:t>
                      </a:r>
                      <a:endParaRPr lang="th-TH" dirty="0"/>
                    </a:p>
                  </a:txBody>
                  <a:tcPr/>
                </a:tc>
                <a:tc>
                  <a:txBody>
                    <a:bodyPr/>
                    <a:lstStyle/>
                    <a:p>
                      <a:r>
                        <a:rPr lang="en-US" dirty="0" smtClean="0"/>
                        <a:t>- Early</a:t>
                      </a:r>
                      <a:r>
                        <a:rPr lang="en-US" baseline="0" dirty="0" smtClean="0"/>
                        <a:t> detection</a:t>
                      </a:r>
                    </a:p>
                    <a:p>
                      <a:r>
                        <a:rPr lang="en-US" baseline="0" dirty="0" smtClean="0"/>
                        <a:t>- Prompt treatment</a:t>
                      </a:r>
                      <a:endParaRPr lang="th-TH" dirty="0"/>
                    </a:p>
                  </a:txBody>
                  <a:tcPr/>
                </a:tc>
                <a:tc>
                  <a:txBody>
                    <a:bodyPr/>
                    <a:lstStyle/>
                    <a:p>
                      <a:pPr>
                        <a:buFontTx/>
                        <a:buChar char="-"/>
                      </a:pPr>
                      <a:r>
                        <a:rPr lang="en-US" dirty="0" smtClean="0"/>
                        <a:t>Therapeutic rehabitativn</a:t>
                      </a:r>
                      <a:r>
                        <a:rPr lang="en-US" baseline="0" dirty="0" smtClean="0"/>
                        <a:t>   </a:t>
                      </a:r>
                    </a:p>
                    <a:p>
                      <a:pPr>
                        <a:buFontTx/>
                        <a:buNone/>
                      </a:pPr>
                      <a:r>
                        <a:rPr lang="en-US" baseline="0" dirty="0" smtClean="0"/>
                        <a:t>   </a:t>
                      </a:r>
                      <a:r>
                        <a:rPr lang="en-US" dirty="0" smtClean="0"/>
                        <a:t>measure </a:t>
                      </a:r>
                    </a:p>
                    <a:p>
                      <a:pPr>
                        <a:buFontTx/>
                        <a:buChar char="-"/>
                      </a:pPr>
                      <a:r>
                        <a:rPr lang="en-US" dirty="0" smtClean="0"/>
                        <a:t>Measure providing high </a:t>
                      </a:r>
                    </a:p>
                    <a:p>
                      <a:pPr>
                        <a:buFontTx/>
                        <a:buNone/>
                      </a:pPr>
                      <a:r>
                        <a:rPr lang="en-US" baseline="0" dirty="0" smtClean="0"/>
                        <a:t>  </a:t>
                      </a:r>
                      <a:r>
                        <a:rPr lang="en-US" dirty="0" smtClean="0"/>
                        <a:t>quality, appropriated and  </a:t>
                      </a:r>
                    </a:p>
                    <a:p>
                      <a:pPr>
                        <a:buFontTx/>
                        <a:buNone/>
                      </a:pPr>
                      <a:r>
                        <a:rPr lang="en-US" dirty="0" smtClean="0"/>
                        <a:t>  accessible</a:t>
                      </a:r>
                      <a:r>
                        <a:rPr lang="en-US" baseline="0" dirty="0" smtClean="0"/>
                        <a:t> health care </a:t>
                      </a:r>
                      <a:endParaRPr lang="en-US" dirty="0" smtClean="0"/>
                    </a:p>
                    <a:p>
                      <a:pPr>
                        <a:buFontTx/>
                        <a:buChar char="-"/>
                      </a:pPr>
                      <a:endParaRPr lang="th-TH" dirty="0"/>
                    </a:p>
                  </a:txBody>
                  <a:tcPr/>
                </a:tc>
              </a:tr>
              <a:tr h="370840">
                <a:tc>
                  <a:txBody>
                    <a:bodyPr/>
                    <a:lstStyle/>
                    <a:p>
                      <a:r>
                        <a:rPr lang="en-US" dirty="0" smtClean="0"/>
                        <a:t>Activities</a:t>
                      </a:r>
                      <a:endParaRPr lang="th-TH" dirty="0"/>
                    </a:p>
                  </a:txBody>
                  <a:tcPr/>
                </a:tc>
                <a:tc>
                  <a:txBody>
                    <a:bodyPr/>
                    <a:lstStyle/>
                    <a:p>
                      <a:r>
                        <a:rPr lang="en-US" dirty="0" smtClean="0"/>
                        <a:t>- Health education </a:t>
                      </a:r>
                    </a:p>
                    <a:p>
                      <a:r>
                        <a:rPr lang="en-US" dirty="0" smtClean="0"/>
                        <a:t>- Health Promotion</a:t>
                      </a:r>
                    </a:p>
                    <a:p>
                      <a:r>
                        <a:rPr lang="en-US" dirty="0" smtClean="0"/>
                        <a:t>- Legislation</a:t>
                      </a:r>
                      <a:endParaRPr lang="th-TH" dirty="0"/>
                    </a:p>
                  </a:txBody>
                  <a:tcPr/>
                </a:tc>
                <a:tc>
                  <a:txBody>
                    <a:bodyPr/>
                    <a:lstStyle/>
                    <a:p>
                      <a:r>
                        <a:rPr lang="en-US" dirty="0" smtClean="0"/>
                        <a:t>Screening </a:t>
                      </a:r>
                    </a:p>
                    <a:p>
                      <a:r>
                        <a:rPr lang="en-US" dirty="0" smtClean="0"/>
                        <a:t>  - mammography</a:t>
                      </a:r>
                      <a:r>
                        <a:rPr lang="en-US" baseline="0" dirty="0" smtClean="0"/>
                        <a:t> </a:t>
                      </a:r>
                    </a:p>
                    <a:p>
                      <a:r>
                        <a:rPr lang="en-US" baseline="0" dirty="0" smtClean="0"/>
                        <a:t>  - occult blood test</a:t>
                      </a:r>
                    </a:p>
                    <a:p>
                      <a:r>
                        <a:rPr lang="en-US" baseline="0" dirty="0" smtClean="0"/>
                        <a:t>  - pap smear </a:t>
                      </a:r>
                      <a:endParaRPr lang="th-TH" dirty="0"/>
                    </a:p>
                  </a:txBody>
                  <a:tcPr/>
                </a:tc>
                <a:tc>
                  <a:txBody>
                    <a:bodyPr/>
                    <a:lstStyle/>
                    <a:p>
                      <a:pPr>
                        <a:buFontTx/>
                        <a:buChar char="-"/>
                      </a:pPr>
                      <a:r>
                        <a:rPr lang="en-US" dirty="0" smtClean="0"/>
                        <a:t> Patient management </a:t>
                      </a:r>
                    </a:p>
                    <a:p>
                      <a:pPr>
                        <a:buFontTx/>
                        <a:buNone/>
                      </a:pPr>
                      <a:r>
                        <a:rPr lang="en-US" baseline="0" dirty="0" smtClean="0"/>
                        <a:t>   </a:t>
                      </a:r>
                      <a:r>
                        <a:rPr lang="en-US" dirty="0" smtClean="0"/>
                        <a:t>with medication,</a:t>
                      </a:r>
                      <a:r>
                        <a:rPr lang="en-US" baseline="0" dirty="0" smtClean="0"/>
                        <a:t> diet, </a:t>
                      </a:r>
                    </a:p>
                    <a:p>
                      <a:pPr>
                        <a:buFontTx/>
                        <a:buNone/>
                      </a:pPr>
                      <a:r>
                        <a:rPr lang="en-US" baseline="0" dirty="0" smtClean="0"/>
                        <a:t>   exercise</a:t>
                      </a:r>
                    </a:p>
                    <a:p>
                      <a:pPr>
                        <a:buFontTx/>
                        <a:buChar char="-"/>
                      </a:pPr>
                      <a:r>
                        <a:rPr lang="en-US" baseline="0" dirty="0" smtClean="0"/>
                        <a:t> Periodic examination  </a:t>
                      </a:r>
                      <a:r>
                        <a:rPr lang="en-US" dirty="0" smtClean="0"/>
                        <a:t> </a:t>
                      </a:r>
                      <a:endParaRPr lang="th-TH"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normAutofit/>
          </a:bodyPr>
          <a:lstStyle/>
          <a:p>
            <a:r>
              <a:rPr lang="th-TH" sz="5400" dirty="0" smtClean="0"/>
              <a:t>ประเด็นที่ </a:t>
            </a:r>
            <a:r>
              <a:rPr lang="en-US" sz="5400" dirty="0" smtClean="0"/>
              <a:t>WHO</a:t>
            </a:r>
            <a:r>
              <a:rPr lang="th-TH" sz="5400" dirty="0" smtClean="0"/>
              <a:t>เน้นหนัก </a:t>
            </a:r>
            <a:endParaRPr lang="th-TH" sz="5400" dirty="0"/>
          </a:p>
        </p:txBody>
      </p:sp>
      <p:sp>
        <p:nvSpPr>
          <p:cNvPr id="3" name="Content Placeholder 2"/>
          <p:cNvSpPr>
            <a:spLocks noGrp="1"/>
          </p:cNvSpPr>
          <p:nvPr>
            <p:ph idx="1"/>
          </p:nvPr>
        </p:nvSpPr>
        <p:spPr>
          <a:xfrm>
            <a:off x="214282" y="1714488"/>
            <a:ext cx="8715436" cy="5143512"/>
          </a:xfrm>
        </p:spPr>
        <p:txBody>
          <a:bodyPr>
            <a:normAutofit/>
          </a:bodyPr>
          <a:lstStyle/>
          <a:p>
            <a:r>
              <a:rPr lang="th-TH" sz="4000" dirty="0" smtClean="0"/>
              <a:t> </a:t>
            </a:r>
            <a:r>
              <a:rPr lang="en-US" sz="4000" dirty="0" smtClean="0"/>
              <a:t>4  </a:t>
            </a:r>
            <a:r>
              <a:rPr lang="th-TH" sz="4000" dirty="0" smtClean="0"/>
              <a:t>โรคสำคัญ คือ </a:t>
            </a:r>
            <a:r>
              <a:rPr lang="th-TH" sz="4000" dirty="0" smtClean="0">
                <a:solidFill>
                  <a:schemeClr val="tx2">
                    <a:lumMod val="50000"/>
                  </a:schemeClr>
                </a:solidFill>
              </a:rPr>
              <a:t>โรคหัวใจ</a:t>
            </a:r>
            <a:r>
              <a:rPr lang="en-US" sz="4000" dirty="0" smtClean="0">
                <a:solidFill>
                  <a:schemeClr val="tx2">
                    <a:lumMod val="50000"/>
                  </a:schemeClr>
                </a:solidFill>
              </a:rPr>
              <a:t>,</a:t>
            </a:r>
            <a:r>
              <a:rPr lang="th-TH" sz="4000" dirty="0" smtClean="0">
                <a:solidFill>
                  <a:schemeClr val="tx2">
                    <a:lumMod val="50000"/>
                  </a:schemeClr>
                </a:solidFill>
              </a:rPr>
              <a:t> โรคเบาหวาน</a:t>
            </a:r>
            <a:r>
              <a:rPr lang="en-US" sz="4000" dirty="0" smtClean="0">
                <a:solidFill>
                  <a:schemeClr val="tx2">
                    <a:lumMod val="50000"/>
                  </a:schemeClr>
                </a:solidFill>
              </a:rPr>
              <a:t>, </a:t>
            </a:r>
            <a:r>
              <a:rPr lang="th-TH" sz="4000" dirty="0" smtClean="0">
                <a:solidFill>
                  <a:schemeClr val="tx2">
                    <a:lumMod val="50000"/>
                  </a:schemeClr>
                </a:solidFill>
              </a:rPr>
              <a:t>โรคมะเร็ง และโรคทางเดินหายใจเรื้อรัง เ</a:t>
            </a:r>
            <a:r>
              <a:rPr lang="th-TH" sz="4000" dirty="0" smtClean="0"/>
              <a:t>ป็นสาเหตุหลักที่รวมกันแล้ว มีจำนวนมากกว่าโรคที่เหลือ  </a:t>
            </a:r>
          </a:p>
          <a:p>
            <a:endParaRPr lang="th-TH" sz="900" dirty="0" smtClean="0"/>
          </a:p>
          <a:p>
            <a:r>
              <a:rPr lang="th-TH" sz="4000" dirty="0" smtClean="0"/>
              <a:t> </a:t>
            </a:r>
            <a:r>
              <a:rPr lang="en-US" sz="3600" dirty="0" smtClean="0"/>
              <a:t>4</a:t>
            </a:r>
            <a:r>
              <a:rPr lang="en-US" sz="4000" dirty="0" smtClean="0"/>
              <a:t> </a:t>
            </a:r>
            <a:r>
              <a:rPr lang="th-TH" sz="4000" dirty="0" smtClean="0"/>
              <a:t>ปัจจัยเสี่ยงหลัก </a:t>
            </a:r>
            <a:r>
              <a:rPr lang="th-TH" sz="4000" dirty="0" smtClean="0">
                <a:solidFill>
                  <a:schemeClr val="bg2">
                    <a:lumMod val="25000"/>
                  </a:schemeClr>
                </a:solidFill>
              </a:rPr>
              <a:t>คือ อาหาร (</a:t>
            </a:r>
            <a:r>
              <a:rPr lang="en-US" dirty="0" smtClean="0">
                <a:solidFill>
                  <a:schemeClr val="bg2">
                    <a:lumMod val="25000"/>
                  </a:schemeClr>
                </a:solidFill>
              </a:rPr>
              <a:t>unhealthy diet)</a:t>
            </a:r>
            <a:r>
              <a:rPr lang="th-TH" sz="4000" dirty="0" smtClean="0">
                <a:solidFill>
                  <a:schemeClr val="bg2">
                    <a:lumMod val="25000"/>
                  </a:schemeClr>
                </a:solidFill>
              </a:rPr>
              <a:t>, </a:t>
            </a:r>
          </a:p>
          <a:p>
            <a:pPr>
              <a:buNone/>
            </a:pPr>
            <a:r>
              <a:rPr lang="th-TH" sz="4000" dirty="0" smtClean="0">
                <a:solidFill>
                  <a:schemeClr val="bg2">
                    <a:lumMod val="25000"/>
                  </a:schemeClr>
                </a:solidFill>
              </a:rPr>
              <a:t>                           กิจกรรมทางกาย </a:t>
            </a:r>
            <a:r>
              <a:rPr lang="th-TH" dirty="0" smtClean="0">
                <a:solidFill>
                  <a:schemeClr val="bg2">
                    <a:lumMod val="25000"/>
                  </a:schemeClr>
                </a:solidFill>
              </a:rPr>
              <a:t>(</a:t>
            </a:r>
            <a:r>
              <a:rPr lang="en-US" dirty="0" smtClean="0">
                <a:solidFill>
                  <a:schemeClr val="bg2">
                    <a:lumMod val="25000"/>
                  </a:schemeClr>
                </a:solidFill>
              </a:rPr>
              <a:t>lack of exercise)</a:t>
            </a:r>
            <a:r>
              <a:rPr lang="th-TH" sz="4000" dirty="0" smtClean="0">
                <a:solidFill>
                  <a:schemeClr val="bg2">
                    <a:lumMod val="25000"/>
                  </a:schemeClr>
                </a:solidFill>
              </a:rPr>
              <a:t>, </a:t>
            </a:r>
          </a:p>
          <a:p>
            <a:pPr>
              <a:buNone/>
            </a:pPr>
            <a:r>
              <a:rPr lang="th-TH" sz="4000" dirty="0" smtClean="0">
                <a:solidFill>
                  <a:schemeClr val="bg2">
                    <a:lumMod val="25000"/>
                  </a:schemeClr>
                </a:solidFill>
              </a:rPr>
              <a:t>                          ยาสูบ </a:t>
            </a:r>
            <a:r>
              <a:rPr lang="th-TH" sz="2400" dirty="0" smtClean="0">
                <a:solidFill>
                  <a:schemeClr val="bg2">
                    <a:lumMod val="25000"/>
                  </a:schemeClr>
                </a:solidFill>
              </a:rPr>
              <a:t>(</a:t>
            </a:r>
            <a:r>
              <a:rPr lang="en-US" sz="2400" dirty="0" smtClean="0">
                <a:solidFill>
                  <a:schemeClr val="bg2">
                    <a:lumMod val="25000"/>
                  </a:schemeClr>
                </a:solidFill>
              </a:rPr>
              <a:t>tobacco use)</a:t>
            </a:r>
            <a:r>
              <a:rPr lang="th-TH" sz="2400" dirty="0" smtClean="0">
                <a:solidFill>
                  <a:schemeClr val="bg2">
                    <a:lumMod val="25000"/>
                  </a:schemeClr>
                </a:solidFill>
              </a:rPr>
              <a:t> </a:t>
            </a:r>
            <a:r>
              <a:rPr lang="th-TH" sz="4000" dirty="0" smtClean="0">
                <a:solidFill>
                  <a:schemeClr val="bg2">
                    <a:lumMod val="25000"/>
                  </a:schemeClr>
                </a:solidFill>
              </a:rPr>
              <a:t>และเครื่องดื่ม</a:t>
            </a:r>
          </a:p>
          <a:p>
            <a:pPr>
              <a:buNone/>
            </a:pPr>
            <a:r>
              <a:rPr lang="th-TH" sz="4000" dirty="0" smtClean="0">
                <a:solidFill>
                  <a:schemeClr val="bg2">
                    <a:lumMod val="25000"/>
                  </a:schemeClr>
                </a:solidFill>
              </a:rPr>
              <a:t>                          แอลกอฮอล์ (</a:t>
            </a:r>
            <a:r>
              <a:rPr lang="en-US" sz="2400" dirty="0" smtClean="0">
                <a:solidFill>
                  <a:schemeClr val="bg2">
                    <a:lumMod val="25000"/>
                  </a:schemeClr>
                </a:solidFill>
              </a:rPr>
              <a:t>harmful use of alcohol)</a:t>
            </a:r>
            <a:endParaRPr lang="th-TH" sz="2400" dirty="0">
              <a:solidFill>
                <a:schemeClr val="bg2">
                  <a:lumMod val="25000"/>
                </a:schemeClr>
              </a:solidFill>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or\My Documents\picture\ภาพประกอบ\Incidence VS Prevalence.jpg"/>
          <p:cNvPicPr>
            <a:picLocks noGrp="1" noChangeAspect="1" noChangeArrowheads="1"/>
          </p:cNvPicPr>
          <p:nvPr>
            <p:ph idx="1"/>
          </p:nvPr>
        </p:nvPicPr>
        <p:blipFill>
          <a:blip r:embed="rId2" cstate="print"/>
          <a:srcRect/>
          <a:stretch>
            <a:fillRect/>
          </a:stretch>
        </p:blipFill>
        <p:spPr bwMode="auto">
          <a:xfrm>
            <a:off x="357158" y="1071546"/>
            <a:ext cx="8215370" cy="5000660"/>
          </a:xfrm>
          <a:prstGeom prst="rect">
            <a:avLst/>
          </a:prstGeom>
          <a:noFill/>
        </p:spPr>
      </p:pic>
      <p:sp>
        <p:nvSpPr>
          <p:cNvPr id="4" name="TextBox 3"/>
          <p:cNvSpPr txBox="1"/>
          <p:nvPr/>
        </p:nvSpPr>
        <p:spPr>
          <a:xfrm>
            <a:off x="928662" y="5572140"/>
            <a:ext cx="6643734" cy="954107"/>
          </a:xfrm>
          <a:prstGeom prst="rect">
            <a:avLst/>
          </a:prstGeom>
          <a:noFill/>
        </p:spPr>
        <p:txBody>
          <a:bodyPr wrap="square" rtlCol="0">
            <a:spAutoFit/>
          </a:bodyPr>
          <a:lstStyle/>
          <a:p>
            <a:r>
              <a:rPr lang="en-US" dirty="0" smtClean="0"/>
              <a:t>                    Incidence </a:t>
            </a:r>
            <a:r>
              <a:rPr lang="th-TH" dirty="0" smtClean="0"/>
              <a:t>สูง  </a:t>
            </a:r>
            <a:r>
              <a:rPr lang="en-US" dirty="0" smtClean="0"/>
              <a:t>?                </a:t>
            </a:r>
          </a:p>
          <a:p>
            <a:r>
              <a:rPr lang="en-US" dirty="0" smtClean="0"/>
              <a:t>                    Prevalence </a:t>
            </a:r>
            <a:r>
              <a:rPr lang="th-TH" dirty="0" smtClean="0"/>
              <a:t>สูง </a:t>
            </a:r>
            <a:r>
              <a:rPr lang="en-US" dirty="0" smtClean="0"/>
              <a:t>?      </a:t>
            </a:r>
            <a:endParaRPr lang="th-TH" dirty="0"/>
          </a:p>
        </p:txBody>
      </p:sp>
      <p:sp>
        <p:nvSpPr>
          <p:cNvPr id="7" name="TextBox 6"/>
          <p:cNvSpPr txBox="1"/>
          <p:nvPr/>
        </p:nvSpPr>
        <p:spPr>
          <a:xfrm>
            <a:off x="357158" y="1000108"/>
            <a:ext cx="2500330" cy="954107"/>
          </a:xfrm>
          <a:prstGeom prst="rect">
            <a:avLst/>
          </a:prstGeom>
          <a:noFill/>
        </p:spPr>
        <p:txBody>
          <a:bodyPr wrap="square" rtlCol="0">
            <a:spAutoFit/>
          </a:bodyPr>
          <a:lstStyle/>
          <a:p>
            <a:r>
              <a:rPr lang="en-US" dirty="0" smtClean="0"/>
              <a:t> </a:t>
            </a:r>
            <a:r>
              <a:rPr lang="th-TH" dirty="0" smtClean="0"/>
              <a:t>ที </a:t>
            </a:r>
            <a:r>
              <a:rPr lang="en-US" dirty="0" smtClean="0"/>
              <a:t>OPD clinic  </a:t>
            </a:r>
            <a:endParaRPr lang="th-TH" dirty="0" smtClean="0"/>
          </a:p>
          <a:p>
            <a:r>
              <a:rPr lang="th-TH" dirty="0" smtClean="0"/>
              <a:t>วันที่๓ เมษายน ๒๕๕๖</a:t>
            </a:r>
            <a:endParaRPr lang="th-TH" dirty="0"/>
          </a:p>
        </p:txBody>
      </p:sp>
      <p:sp>
        <p:nvSpPr>
          <p:cNvPr id="8" name="TextBox 7"/>
          <p:cNvSpPr txBox="1"/>
          <p:nvPr/>
        </p:nvSpPr>
        <p:spPr>
          <a:xfrm>
            <a:off x="6215074" y="857232"/>
            <a:ext cx="2643206" cy="954107"/>
          </a:xfrm>
          <a:prstGeom prst="rect">
            <a:avLst/>
          </a:prstGeom>
          <a:noFill/>
        </p:spPr>
        <p:txBody>
          <a:bodyPr wrap="square" rtlCol="0">
            <a:spAutoFit/>
          </a:bodyPr>
          <a:lstStyle/>
          <a:p>
            <a:r>
              <a:rPr lang="th-TH" dirty="0" smtClean="0"/>
              <a:t>การสำรวจหมู่บ้าน </a:t>
            </a:r>
          </a:p>
          <a:p>
            <a:r>
              <a:rPr lang="th-TH" dirty="0" smtClean="0"/>
              <a:t>วันที่ ๓ เมษายน ๒๕๕๖</a:t>
            </a:r>
            <a:endParaRPr lang="th-TH"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928694"/>
          </a:xfrm>
        </p:spPr>
        <p:txBody>
          <a:bodyPr>
            <a:normAutofit fontScale="90000"/>
          </a:bodyPr>
          <a:lstStyle/>
          <a:p>
            <a:r>
              <a:rPr lang="en-US" dirty="0" smtClean="0"/>
              <a:t>Measurements  </a:t>
            </a:r>
            <a:r>
              <a:rPr lang="en-US" sz="4000" dirty="0" smtClean="0">
                <a:solidFill>
                  <a:srgbClr val="FF0066"/>
                </a:solidFill>
              </a:rPr>
              <a:t>Frequency - Rate- Risk </a:t>
            </a:r>
            <a:endParaRPr lang="th-TH" sz="4000" dirty="0"/>
          </a:p>
        </p:txBody>
      </p:sp>
      <p:graphicFrame>
        <p:nvGraphicFramePr>
          <p:cNvPr id="5" name="Table 4"/>
          <p:cNvGraphicFramePr>
            <a:graphicFrameLocks noGrp="1"/>
          </p:cNvGraphicFramePr>
          <p:nvPr/>
        </p:nvGraphicFramePr>
        <p:xfrm>
          <a:off x="285720" y="1643050"/>
          <a:ext cx="8501122" cy="5034280"/>
        </p:xfrm>
        <a:graphic>
          <a:graphicData uri="http://schemas.openxmlformats.org/drawingml/2006/table">
            <a:tbl>
              <a:tblPr firstRow="1" bandRow="1">
                <a:tableStyleId>{5C22544A-7EE6-4342-B048-85BDC9FD1C3A}</a:tableStyleId>
              </a:tblPr>
              <a:tblGrid>
                <a:gridCol w="3524868"/>
                <a:gridCol w="4976254"/>
              </a:tblGrid>
              <a:tr h="370840">
                <a:tc>
                  <a:txBody>
                    <a:bodyPr/>
                    <a:lstStyle/>
                    <a:p>
                      <a:r>
                        <a:rPr lang="en-US" dirty="0" smtClean="0"/>
                        <a:t>Frequency </a:t>
                      </a:r>
                      <a:endParaRPr lang="th-TH" dirty="0"/>
                    </a:p>
                  </a:txBody>
                  <a:tcPr/>
                </a:tc>
                <a:tc>
                  <a:txBody>
                    <a:bodyPr/>
                    <a:lstStyle/>
                    <a:p>
                      <a:r>
                        <a:rPr lang="en-US" dirty="0" smtClean="0"/>
                        <a:t>Rate </a:t>
                      </a:r>
                      <a:endParaRPr lang="th-TH" dirty="0"/>
                    </a:p>
                  </a:txBody>
                  <a:tcPr/>
                </a:tc>
              </a:tr>
              <a:tr h="370840">
                <a:tc>
                  <a:txBody>
                    <a:bodyPr/>
                    <a:lstStyle/>
                    <a:p>
                      <a:r>
                        <a:rPr lang="en-US" dirty="0" smtClean="0">
                          <a:solidFill>
                            <a:srgbClr val="FF0066"/>
                          </a:solidFill>
                        </a:rPr>
                        <a:t>Incidence (case) </a:t>
                      </a:r>
                    </a:p>
                    <a:p>
                      <a:r>
                        <a:rPr lang="en-US" dirty="0" smtClean="0"/>
                        <a:t>     Number</a:t>
                      </a:r>
                      <a:r>
                        <a:rPr lang="en-US" baseline="0" dirty="0" smtClean="0"/>
                        <a:t> of a new case/event</a:t>
                      </a:r>
                    </a:p>
                    <a:p>
                      <a:endParaRPr lang="en-US" baseline="0" dirty="0" smtClean="0"/>
                    </a:p>
                    <a:p>
                      <a:endParaRPr lang="en-US" baseline="0" dirty="0" smtClean="0"/>
                    </a:p>
                    <a:p>
                      <a:r>
                        <a:rPr lang="en-US" baseline="0" dirty="0" smtClean="0">
                          <a:solidFill>
                            <a:srgbClr val="FF0066"/>
                          </a:solidFill>
                        </a:rPr>
                        <a:t>Prevalence (case)</a:t>
                      </a:r>
                    </a:p>
                    <a:p>
                      <a:r>
                        <a:rPr lang="en-US" baseline="0" dirty="0" smtClean="0"/>
                        <a:t>      Number of exiting case/event </a:t>
                      </a:r>
                      <a:endParaRPr lang="th-TH" dirty="0"/>
                    </a:p>
                  </a:txBody>
                  <a:tcPr/>
                </a:tc>
                <a:tc>
                  <a:txBody>
                    <a:bodyPr/>
                    <a:lstStyle/>
                    <a:p>
                      <a:r>
                        <a:rPr lang="en-US" dirty="0" smtClean="0">
                          <a:solidFill>
                            <a:srgbClr val="7030A0"/>
                          </a:solidFill>
                        </a:rPr>
                        <a:t>Incidence rate (%)</a:t>
                      </a:r>
                    </a:p>
                    <a:p>
                      <a:r>
                        <a:rPr lang="en-US" dirty="0" smtClean="0"/>
                        <a:t>     based on individual</a:t>
                      </a:r>
                      <a:r>
                        <a:rPr lang="en-US" baseline="0" dirty="0" smtClean="0"/>
                        <a:t> risk </a:t>
                      </a:r>
                    </a:p>
                    <a:p>
                      <a:r>
                        <a:rPr lang="en-US" baseline="0" dirty="0" smtClean="0"/>
                        <a:t>     based on person-time  (Incidence density ) </a:t>
                      </a:r>
                    </a:p>
                    <a:p>
                      <a:endParaRPr lang="en-US" baseline="0" dirty="0" smtClean="0"/>
                    </a:p>
                    <a:p>
                      <a:r>
                        <a:rPr lang="en-US" baseline="0" dirty="0" smtClean="0">
                          <a:solidFill>
                            <a:srgbClr val="7030A0"/>
                          </a:solidFill>
                        </a:rPr>
                        <a:t>Prevalence rate (%)</a:t>
                      </a:r>
                    </a:p>
                    <a:p>
                      <a:r>
                        <a:rPr lang="en-US" baseline="0" dirty="0" smtClean="0"/>
                        <a:t>     point prevalence ; a given point time</a:t>
                      </a:r>
                    </a:p>
                    <a:p>
                      <a:r>
                        <a:rPr lang="en-US" baseline="0" dirty="0" smtClean="0"/>
                        <a:t>     period prevalence ; a given period time  </a:t>
                      </a:r>
                      <a:endParaRPr lang="th-TH" dirty="0"/>
                    </a:p>
                  </a:txBody>
                  <a:tcPr/>
                </a:tc>
              </a:tr>
              <a:tr h="370840">
                <a:tc>
                  <a:txBody>
                    <a:bodyPr/>
                    <a:lstStyle/>
                    <a:p>
                      <a:endParaRPr lang="th-TH"/>
                    </a:p>
                  </a:txBody>
                  <a:tcPr/>
                </a:tc>
                <a:tc>
                  <a:txBody>
                    <a:bodyPr/>
                    <a:lstStyle/>
                    <a:p>
                      <a:endParaRPr lang="en-US" dirty="0" smtClean="0">
                        <a:solidFill>
                          <a:srgbClr val="00B050"/>
                        </a:solidFill>
                      </a:endParaRPr>
                    </a:p>
                    <a:p>
                      <a:r>
                        <a:rPr lang="en-US" dirty="0" smtClean="0">
                          <a:solidFill>
                            <a:srgbClr val="00B050"/>
                          </a:solidFill>
                        </a:rPr>
                        <a:t>Rate = </a:t>
                      </a:r>
                      <a:r>
                        <a:rPr lang="en-US" u="sng" dirty="0" smtClean="0">
                          <a:solidFill>
                            <a:srgbClr val="00B050"/>
                          </a:solidFill>
                        </a:rPr>
                        <a:t>numerator</a:t>
                      </a:r>
                      <a:r>
                        <a:rPr lang="en-US" u="sng" baseline="0" dirty="0" smtClean="0">
                          <a:solidFill>
                            <a:srgbClr val="00B050"/>
                          </a:solidFill>
                        </a:rPr>
                        <a:t>  (case)    </a:t>
                      </a:r>
                      <a:r>
                        <a:rPr lang="en-US" baseline="0" dirty="0" smtClean="0">
                          <a:solidFill>
                            <a:srgbClr val="00B050"/>
                          </a:solidFill>
                        </a:rPr>
                        <a:t>   X  k</a:t>
                      </a:r>
                    </a:p>
                    <a:p>
                      <a:r>
                        <a:rPr lang="en-US" baseline="0" dirty="0" smtClean="0">
                          <a:solidFill>
                            <a:srgbClr val="00B050"/>
                          </a:solidFill>
                        </a:rPr>
                        <a:t>            denominator (case under observation)</a:t>
                      </a:r>
                    </a:p>
                    <a:p>
                      <a:endParaRPr lang="th-TH" dirty="0">
                        <a:solidFill>
                          <a:srgbClr val="00B050"/>
                        </a:solidFill>
                      </a:endParaRPr>
                    </a:p>
                  </a:txBody>
                  <a:tcPr/>
                </a:tc>
              </a:tr>
              <a:tr h="370840">
                <a:tc>
                  <a:txBody>
                    <a:bodyPr/>
                    <a:lstStyle/>
                    <a:p>
                      <a:r>
                        <a:rPr lang="en-US" dirty="0" smtClean="0">
                          <a:solidFill>
                            <a:srgbClr val="663300"/>
                          </a:solidFill>
                        </a:rPr>
                        <a:t>Common  rate </a:t>
                      </a:r>
                    </a:p>
                    <a:p>
                      <a:r>
                        <a:rPr lang="en-US" dirty="0" smtClean="0"/>
                        <a:t>- incidence</a:t>
                      </a:r>
                      <a:r>
                        <a:rPr lang="en-US" baseline="0" dirty="0" smtClean="0"/>
                        <a:t> of  poliomyelitis </a:t>
                      </a:r>
                    </a:p>
                    <a:p>
                      <a:r>
                        <a:rPr lang="en-US" baseline="0" dirty="0" smtClean="0"/>
                        <a:t>- prevalence of  hypertension </a:t>
                      </a:r>
                    </a:p>
                    <a:p>
                      <a:r>
                        <a:rPr lang="en-US" baseline="0" dirty="0" smtClean="0"/>
                        <a:t>- prevalence of   obesity </a:t>
                      </a:r>
                    </a:p>
                    <a:p>
                      <a:endParaRPr lang="th-TH" dirty="0"/>
                    </a:p>
                  </a:txBody>
                  <a:tcPr/>
                </a:tc>
                <a:tc>
                  <a:txBody>
                    <a:bodyPr/>
                    <a:lstStyle/>
                    <a:p>
                      <a:r>
                        <a:rPr lang="en-US" baseline="0" dirty="0" smtClean="0"/>
                        <a:t> </a:t>
                      </a:r>
                    </a:p>
                    <a:p>
                      <a:r>
                        <a:rPr lang="en-US" baseline="0" dirty="0" smtClean="0"/>
                        <a:t>-crude mortality rate </a:t>
                      </a:r>
                    </a:p>
                    <a:p>
                      <a:r>
                        <a:rPr lang="en-US" baseline="0" dirty="0" smtClean="0"/>
                        <a:t>-cause –specific mortality rate</a:t>
                      </a:r>
                    </a:p>
                    <a:p>
                      <a:pPr>
                        <a:buFontTx/>
                        <a:buChar char="-"/>
                      </a:pPr>
                      <a:r>
                        <a:rPr lang="en-US" baseline="0" dirty="0" smtClean="0"/>
                        <a:t>Infant mortality rate</a:t>
                      </a:r>
                    </a:p>
                    <a:p>
                      <a:pPr>
                        <a:buFontTx/>
                        <a:buChar char="-"/>
                      </a:pPr>
                      <a:r>
                        <a:rPr lang="en-US" baseline="0" dirty="0" smtClean="0"/>
                        <a:t> age-specific birth rate </a:t>
                      </a:r>
                      <a:endParaRPr lang="th-TH" dirty="0"/>
                    </a:p>
                  </a:txBody>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8186766" cy="1204170"/>
          </a:xfrm>
        </p:spPr>
        <p:txBody>
          <a:bodyPr/>
          <a:lstStyle/>
          <a:p>
            <a:endParaRPr lang="th-TH" dirty="0"/>
          </a:p>
        </p:txBody>
      </p:sp>
      <p:graphicFrame>
        <p:nvGraphicFramePr>
          <p:cNvPr id="4" name="Table 3"/>
          <p:cNvGraphicFramePr>
            <a:graphicFrameLocks noGrp="1"/>
          </p:cNvGraphicFramePr>
          <p:nvPr/>
        </p:nvGraphicFramePr>
        <p:xfrm>
          <a:off x="0" y="0"/>
          <a:ext cx="9144000" cy="6583680"/>
        </p:xfrm>
        <a:graphic>
          <a:graphicData uri="http://schemas.openxmlformats.org/drawingml/2006/table">
            <a:tbl>
              <a:tblPr firstRow="1" bandRow="1">
                <a:tableStyleId>{5C22544A-7EE6-4342-B048-85BDC9FD1C3A}</a:tableStyleId>
              </a:tblPr>
              <a:tblGrid>
                <a:gridCol w="9144000"/>
              </a:tblGrid>
              <a:tr h="357190">
                <a:tc>
                  <a:txBody>
                    <a:bodyPr/>
                    <a:lstStyle/>
                    <a:p>
                      <a:endParaRPr lang="en-US" dirty="0" smtClean="0"/>
                    </a:p>
                    <a:p>
                      <a:r>
                        <a:rPr lang="en-US" dirty="0" smtClean="0"/>
                        <a:t>Study design</a:t>
                      </a:r>
                      <a:r>
                        <a:rPr lang="en-US" baseline="0" dirty="0" smtClean="0"/>
                        <a:t>  for  association </a:t>
                      </a:r>
                      <a:endParaRPr lang="en-US" dirty="0" smtClean="0"/>
                    </a:p>
                    <a:p>
                      <a:endParaRPr lang="en-US" dirty="0" smtClean="0"/>
                    </a:p>
                    <a:p>
                      <a:endParaRPr lang="th-TH" dirty="0"/>
                    </a:p>
                  </a:txBody>
                  <a:tcPr/>
                </a:tc>
              </a:tr>
              <a:tr h="952507">
                <a:tc>
                  <a:txBody>
                    <a:bodyPr/>
                    <a:lstStyle/>
                    <a:p>
                      <a:r>
                        <a:rPr lang="en-US" dirty="0" smtClean="0">
                          <a:solidFill>
                            <a:srgbClr val="FF0066"/>
                          </a:solidFill>
                        </a:rPr>
                        <a:t>Cohort</a:t>
                      </a:r>
                      <a:r>
                        <a:rPr lang="en-US" baseline="0" dirty="0" smtClean="0">
                          <a:solidFill>
                            <a:srgbClr val="FF0066"/>
                          </a:solidFill>
                        </a:rPr>
                        <a:t> Study </a:t>
                      </a:r>
                    </a:p>
                    <a:p>
                      <a:endParaRPr lang="en-US" baseline="0" dirty="0" smtClean="0"/>
                    </a:p>
                    <a:p>
                      <a:endParaRPr lang="en-US" baseline="0" dirty="0" smtClean="0"/>
                    </a:p>
                    <a:p>
                      <a:r>
                        <a:rPr lang="en-US" baseline="0" dirty="0" smtClean="0"/>
                        <a:t>        </a:t>
                      </a:r>
                    </a:p>
                    <a:p>
                      <a:r>
                        <a:rPr lang="en-US" baseline="0" dirty="0" smtClean="0"/>
                        <a:t>                   Subjects   </a:t>
                      </a:r>
                    </a:p>
                    <a:p>
                      <a:endParaRPr lang="en-US" baseline="0" dirty="0" smtClean="0"/>
                    </a:p>
                    <a:p>
                      <a:endParaRPr lang="en-US" baseline="0" dirty="0" smtClean="0"/>
                    </a:p>
                    <a:p>
                      <a:endParaRPr lang="en-US" dirty="0" smtClean="0"/>
                    </a:p>
                    <a:p>
                      <a:endParaRPr lang="en-US" dirty="0" smtClean="0"/>
                    </a:p>
                    <a:p>
                      <a:endParaRPr lang="th-TH" dirty="0"/>
                    </a:p>
                  </a:txBody>
                  <a:tcPr/>
                </a:tc>
              </a:tr>
              <a:tr h="952507">
                <a:tc>
                  <a:txBody>
                    <a:bodyPr/>
                    <a:lstStyle/>
                    <a:p>
                      <a:r>
                        <a:rPr lang="en-US" dirty="0" smtClean="0">
                          <a:solidFill>
                            <a:srgbClr val="002060"/>
                          </a:solidFill>
                        </a:rPr>
                        <a:t>Case –control Study</a:t>
                      </a:r>
                      <a:r>
                        <a:rPr lang="en-US" baseline="0" dirty="0" smtClean="0">
                          <a:solidFill>
                            <a:srgbClr val="002060"/>
                          </a:solidFill>
                        </a:rPr>
                        <a:t> </a:t>
                      </a:r>
                    </a:p>
                    <a:p>
                      <a:endParaRPr lang="en-US" baseline="0" dirty="0" smtClean="0"/>
                    </a:p>
                    <a:p>
                      <a:r>
                        <a:rPr lang="en-US" baseline="0" dirty="0" smtClean="0"/>
                        <a:t>                                 case </a:t>
                      </a:r>
                    </a:p>
                    <a:p>
                      <a:endParaRPr lang="en-US" baseline="0" dirty="0" smtClean="0"/>
                    </a:p>
                    <a:p>
                      <a:endParaRPr lang="en-US" baseline="0" dirty="0" smtClean="0"/>
                    </a:p>
                    <a:p>
                      <a:endParaRPr lang="en-US" baseline="0" dirty="0" smtClean="0"/>
                    </a:p>
                    <a:p>
                      <a:r>
                        <a:rPr lang="en-US" baseline="0" dirty="0" smtClean="0"/>
                        <a:t>                           control </a:t>
                      </a:r>
                    </a:p>
                    <a:p>
                      <a:endParaRPr lang="en-US" baseline="0" dirty="0" smtClean="0"/>
                    </a:p>
                    <a:p>
                      <a:endParaRPr lang="th-TH" dirty="0"/>
                    </a:p>
                  </a:txBody>
                  <a:tcPr/>
                </a:tc>
              </a:tr>
            </a:tbl>
          </a:graphicData>
        </a:graphic>
      </p:graphicFrame>
      <p:sp>
        <p:nvSpPr>
          <p:cNvPr id="6" name="Left Bracket 5"/>
          <p:cNvSpPr/>
          <p:nvPr/>
        </p:nvSpPr>
        <p:spPr>
          <a:xfrm>
            <a:off x="2071670" y="2143116"/>
            <a:ext cx="214312" cy="1357322"/>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7" name="TextBox 6"/>
          <p:cNvSpPr txBox="1"/>
          <p:nvPr/>
        </p:nvSpPr>
        <p:spPr>
          <a:xfrm>
            <a:off x="2214546" y="2000240"/>
            <a:ext cx="1785950" cy="338554"/>
          </a:xfrm>
          <a:prstGeom prst="rect">
            <a:avLst/>
          </a:prstGeom>
          <a:noFill/>
        </p:spPr>
        <p:txBody>
          <a:bodyPr wrap="square" rtlCol="0">
            <a:spAutoFit/>
          </a:bodyPr>
          <a:lstStyle/>
          <a:p>
            <a:r>
              <a:rPr lang="en-US" sz="1600" dirty="0" smtClean="0"/>
              <a:t> Exposed </a:t>
            </a:r>
            <a:endParaRPr lang="th-TH" sz="1600" dirty="0"/>
          </a:p>
        </p:txBody>
      </p:sp>
      <p:sp>
        <p:nvSpPr>
          <p:cNvPr id="8" name="TextBox 7"/>
          <p:cNvSpPr txBox="1"/>
          <p:nvPr/>
        </p:nvSpPr>
        <p:spPr>
          <a:xfrm>
            <a:off x="2214546" y="3286124"/>
            <a:ext cx="1714512" cy="369332"/>
          </a:xfrm>
          <a:prstGeom prst="rect">
            <a:avLst/>
          </a:prstGeom>
          <a:noFill/>
        </p:spPr>
        <p:txBody>
          <a:bodyPr wrap="square" rtlCol="0">
            <a:spAutoFit/>
          </a:bodyPr>
          <a:lstStyle/>
          <a:p>
            <a:r>
              <a:rPr lang="en-US" sz="1800" dirty="0" smtClean="0"/>
              <a:t>Unexposed </a:t>
            </a:r>
            <a:endParaRPr lang="th-TH" sz="1800" dirty="0"/>
          </a:p>
        </p:txBody>
      </p:sp>
      <p:sp>
        <p:nvSpPr>
          <p:cNvPr id="9" name="Left Bracket 8"/>
          <p:cNvSpPr/>
          <p:nvPr/>
        </p:nvSpPr>
        <p:spPr>
          <a:xfrm>
            <a:off x="3143240" y="1785926"/>
            <a:ext cx="214314" cy="857256"/>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10" name="TextBox 9"/>
          <p:cNvSpPr txBox="1"/>
          <p:nvPr/>
        </p:nvSpPr>
        <p:spPr>
          <a:xfrm>
            <a:off x="3357554" y="1571612"/>
            <a:ext cx="1643074" cy="369332"/>
          </a:xfrm>
          <a:prstGeom prst="rect">
            <a:avLst/>
          </a:prstGeom>
          <a:noFill/>
        </p:spPr>
        <p:txBody>
          <a:bodyPr wrap="square" rtlCol="0">
            <a:spAutoFit/>
          </a:bodyPr>
          <a:lstStyle/>
          <a:p>
            <a:r>
              <a:rPr lang="en-US" sz="1800" dirty="0" smtClean="0"/>
              <a:t>Diseases   </a:t>
            </a:r>
            <a:r>
              <a:rPr lang="en-US" sz="1800" dirty="0" smtClean="0">
                <a:solidFill>
                  <a:srgbClr val="C00000"/>
                </a:solidFill>
              </a:rPr>
              <a:t>A</a:t>
            </a:r>
            <a:r>
              <a:rPr lang="en-US" sz="1800" dirty="0" smtClean="0"/>
              <a:t>  </a:t>
            </a:r>
            <a:endParaRPr lang="th-TH" sz="1800" dirty="0"/>
          </a:p>
        </p:txBody>
      </p:sp>
      <p:sp>
        <p:nvSpPr>
          <p:cNvPr id="11" name="TextBox 10"/>
          <p:cNvSpPr txBox="1"/>
          <p:nvPr/>
        </p:nvSpPr>
        <p:spPr>
          <a:xfrm>
            <a:off x="3357554" y="2428868"/>
            <a:ext cx="1571636" cy="369332"/>
          </a:xfrm>
          <a:prstGeom prst="rect">
            <a:avLst/>
          </a:prstGeom>
          <a:noFill/>
        </p:spPr>
        <p:txBody>
          <a:bodyPr wrap="square" rtlCol="0">
            <a:spAutoFit/>
          </a:bodyPr>
          <a:lstStyle/>
          <a:p>
            <a:r>
              <a:rPr lang="en-US" sz="1800" dirty="0" smtClean="0"/>
              <a:t>No disease  </a:t>
            </a:r>
            <a:r>
              <a:rPr lang="en-US" sz="1800" dirty="0" smtClean="0">
                <a:solidFill>
                  <a:srgbClr val="C00000"/>
                </a:solidFill>
              </a:rPr>
              <a:t>B</a:t>
            </a:r>
            <a:r>
              <a:rPr lang="en-US" sz="1800" dirty="0" smtClean="0"/>
              <a:t> </a:t>
            </a:r>
            <a:endParaRPr lang="th-TH" sz="1800" dirty="0"/>
          </a:p>
        </p:txBody>
      </p:sp>
      <p:sp>
        <p:nvSpPr>
          <p:cNvPr id="14" name="Left Bracket 13"/>
          <p:cNvSpPr/>
          <p:nvPr/>
        </p:nvSpPr>
        <p:spPr>
          <a:xfrm>
            <a:off x="3500430" y="3000372"/>
            <a:ext cx="142876" cy="857256"/>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15" name="TextBox 14"/>
          <p:cNvSpPr txBox="1"/>
          <p:nvPr/>
        </p:nvSpPr>
        <p:spPr>
          <a:xfrm>
            <a:off x="3643306" y="2857496"/>
            <a:ext cx="1571636" cy="369332"/>
          </a:xfrm>
          <a:prstGeom prst="rect">
            <a:avLst/>
          </a:prstGeom>
          <a:noFill/>
        </p:spPr>
        <p:txBody>
          <a:bodyPr wrap="square" rtlCol="0">
            <a:spAutoFit/>
          </a:bodyPr>
          <a:lstStyle/>
          <a:p>
            <a:r>
              <a:rPr lang="en-US" sz="1800" dirty="0" smtClean="0"/>
              <a:t>Disease  </a:t>
            </a:r>
            <a:r>
              <a:rPr lang="en-US" sz="1800" dirty="0" smtClean="0">
                <a:solidFill>
                  <a:srgbClr val="C00000"/>
                </a:solidFill>
              </a:rPr>
              <a:t>C</a:t>
            </a:r>
            <a:r>
              <a:rPr lang="en-US" sz="1800" dirty="0" smtClean="0"/>
              <a:t> </a:t>
            </a:r>
            <a:endParaRPr lang="th-TH" sz="1800" dirty="0"/>
          </a:p>
        </p:txBody>
      </p:sp>
      <p:sp>
        <p:nvSpPr>
          <p:cNvPr id="16" name="TextBox 15"/>
          <p:cNvSpPr txBox="1"/>
          <p:nvPr/>
        </p:nvSpPr>
        <p:spPr>
          <a:xfrm>
            <a:off x="3643306" y="3643314"/>
            <a:ext cx="1571636" cy="369332"/>
          </a:xfrm>
          <a:prstGeom prst="rect">
            <a:avLst/>
          </a:prstGeom>
          <a:noFill/>
        </p:spPr>
        <p:txBody>
          <a:bodyPr wrap="square" rtlCol="0">
            <a:spAutoFit/>
          </a:bodyPr>
          <a:lstStyle/>
          <a:p>
            <a:r>
              <a:rPr lang="en-US" sz="1800" dirty="0" smtClean="0"/>
              <a:t>No disease </a:t>
            </a:r>
            <a:r>
              <a:rPr lang="en-US" sz="1800" dirty="0" smtClean="0">
                <a:solidFill>
                  <a:srgbClr val="C00000"/>
                </a:solidFill>
              </a:rPr>
              <a:t>D</a:t>
            </a:r>
            <a:r>
              <a:rPr lang="en-US" sz="1800" dirty="0" smtClean="0"/>
              <a:t> </a:t>
            </a:r>
            <a:endParaRPr lang="th-TH" sz="1800" dirty="0"/>
          </a:p>
        </p:txBody>
      </p:sp>
      <p:sp>
        <p:nvSpPr>
          <p:cNvPr id="19" name="Left Bracket 18"/>
          <p:cNvSpPr/>
          <p:nvPr/>
        </p:nvSpPr>
        <p:spPr>
          <a:xfrm>
            <a:off x="2428860" y="4572008"/>
            <a:ext cx="71438" cy="857256"/>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20" name="TextBox 19"/>
          <p:cNvSpPr txBox="1"/>
          <p:nvPr/>
        </p:nvSpPr>
        <p:spPr>
          <a:xfrm>
            <a:off x="2500298" y="4429132"/>
            <a:ext cx="1785950" cy="369332"/>
          </a:xfrm>
          <a:prstGeom prst="rect">
            <a:avLst/>
          </a:prstGeom>
          <a:noFill/>
        </p:spPr>
        <p:txBody>
          <a:bodyPr wrap="square" rtlCol="0">
            <a:spAutoFit/>
          </a:bodyPr>
          <a:lstStyle/>
          <a:p>
            <a:r>
              <a:rPr lang="en-US" sz="1800" dirty="0" smtClean="0"/>
              <a:t>Exposed  </a:t>
            </a:r>
            <a:r>
              <a:rPr lang="en-US" sz="1800" dirty="0" smtClean="0">
                <a:solidFill>
                  <a:srgbClr val="C00000"/>
                </a:solidFill>
              </a:rPr>
              <a:t>A</a:t>
            </a:r>
            <a:endParaRPr lang="th-TH" sz="1800" dirty="0">
              <a:solidFill>
                <a:srgbClr val="C00000"/>
              </a:solidFill>
            </a:endParaRPr>
          </a:p>
        </p:txBody>
      </p:sp>
      <p:sp>
        <p:nvSpPr>
          <p:cNvPr id="21" name="TextBox 20"/>
          <p:cNvSpPr txBox="1"/>
          <p:nvPr/>
        </p:nvSpPr>
        <p:spPr>
          <a:xfrm>
            <a:off x="2500298" y="5214950"/>
            <a:ext cx="1785950" cy="369332"/>
          </a:xfrm>
          <a:prstGeom prst="rect">
            <a:avLst/>
          </a:prstGeom>
          <a:noFill/>
        </p:spPr>
        <p:txBody>
          <a:bodyPr wrap="square" rtlCol="0">
            <a:spAutoFit/>
          </a:bodyPr>
          <a:lstStyle/>
          <a:p>
            <a:r>
              <a:rPr lang="en-US" sz="1800" dirty="0" smtClean="0"/>
              <a:t>Unexposed </a:t>
            </a:r>
            <a:r>
              <a:rPr lang="en-US" sz="1800" dirty="0" smtClean="0">
                <a:solidFill>
                  <a:srgbClr val="C00000"/>
                </a:solidFill>
              </a:rPr>
              <a:t>B </a:t>
            </a:r>
            <a:endParaRPr lang="th-TH" sz="1800" dirty="0">
              <a:solidFill>
                <a:srgbClr val="C00000"/>
              </a:solidFill>
            </a:endParaRPr>
          </a:p>
        </p:txBody>
      </p:sp>
      <p:sp>
        <p:nvSpPr>
          <p:cNvPr id="23" name="Left Bracket 22"/>
          <p:cNvSpPr/>
          <p:nvPr/>
        </p:nvSpPr>
        <p:spPr>
          <a:xfrm>
            <a:off x="2428860" y="5643578"/>
            <a:ext cx="142876" cy="785818"/>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24" name="TextBox 23"/>
          <p:cNvSpPr txBox="1"/>
          <p:nvPr/>
        </p:nvSpPr>
        <p:spPr>
          <a:xfrm>
            <a:off x="2571736" y="5572140"/>
            <a:ext cx="1428760" cy="369332"/>
          </a:xfrm>
          <a:prstGeom prst="rect">
            <a:avLst/>
          </a:prstGeom>
          <a:noFill/>
        </p:spPr>
        <p:txBody>
          <a:bodyPr wrap="square" rtlCol="0">
            <a:spAutoFit/>
          </a:bodyPr>
          <a:lstStyle/>
          <a:p>
            <a:r>
              <a:rPr lang="en-US" sz="1800" dirty="0" smtClean="0"/>
              <a:t>Exposed  </a:t>
            </a:r>
            <a:r>
              <a:rPr lang="en-US" sz="1800" dirty="0" smtClean="0">
                <a:solidFill>
                  <a:srgbClr val="C00000"/>
                </a:solidFill>
              </a:rPr>
              <a:t>C </a:t>
            </a:r>
            <a:endParaRPr lang="th-TH" sz="1800" dirty="0">
              <a:solidFill>
                <a:srgbClr val="C00000"/>
              </a:solidFill>
            </a:endParaRPr>
          </a:p>
        </p:txBody>
      </p:sp>
      <p:sp>
        <p:nvSpPr>
          <p:cNvPr id="25" name="TextBox 24"/>
          <p:cNvSpPr txBox="1"/>
          <p:nvPr/>
        </p:nvSpPr>
        <p:spPr>
          <a:xfrm>
            <a:off x="2571736" y="6215082"/>
            <a:ext cx="1857388" cy="369332"/>
          </a:xfrm>
          <a:prstGeom prst="rect">
            <a:avLst/>
          </a:prstGeom>
          <a:noFill/>
        </p:spPr>
        <p:txBody>
          <a:bodyPr wrap="square" rtlCol="0">
            <a:spAutoFit/>
          </a:bodyPr>
          <a:lstStyle/>
          <a:p>
            <a:r>
              <a:rPr lang="en-US" sz="1800" dirty="0" smtClean="0"/>
              <a:t>Unexposed   </a:t>
            </a:r>
            <a:r>
              <a:rPr lang="en-US" sz="1800" dirty="0" smtClean="0">
                <a:solidFill>
                  <a:srgbClr val="C00000"/>
                </a:solidFill>
              </a:rPr>
              <a:t>D </a:t>
            </a:r>
            <a:endParaRPr lang="th-TH" sz="1800" dirty="0">
              <a:solidFill>
                <a:srgbClr val="C000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714356"/>
            <a:ext cx="8229600" cy="1143000"/>
          </a:xfrm>
        </p:spPr>
        <p:txBody>
          <a:bodyPr/>
          <a:lstStyle/>
          <a:p>
            <a:r>
              <a:rPr lang="en-US" dirty="0" smtClean="0"/>
              <a:t> </a:t>
            </a:r>
            <a:endParaRPr lang="th-TH" dirty="0"/>
          </a:p>
        </p:txBody>
      </p:sp>
      <p:graphicFrame>
        <p:nvGraphicFramePr>
          <p:cNvPr id="4" name="Table 3"/>
          <p:cNvGraphicFramePr>
            <a:graphicFrameLocks noGrp="1"/>
          </p:cNvGraphicFramePr>
          <p:nvPr/>
        </p:nvGraphicFramePr>
        <p:xfrm>
          <a:off x="285720" y="0"/>
          <a:ext cx="8215370" cy="6553200"/>
        </p:xfrm>
        <a:graphic>
          <a:graphicData uri="http://schemas.openxmlformats.org/drawingml/2006/table">
            <a:tbl>
              <a:tblPr firstRow="1" bandRow="1">
                <a:tableStyleId>{5C22544A-7EE6-4342-B048-85BDC9FD1C3A}</a:tableStyleId>
              </a:tblPr>
              <a:tblGrid>
                <a:gridCol w="8215370"/>
              </a:tblGrid>
              <a:tr h="801074">
                <a:tc>
                  <a:txBody>
                    <a:bodyPr/>
                    <a:lstStyle/>
                    <a:p>
                      <a:endParaRPr lang="en-US" dirty="0" smtClean="0"/>
                    </a:p>
                    <a:p>
                      <a:r>
                        <a:rPr lang="en-US" sz="3200" dirty="0" smtClean="0"/>
                        <a:t>Risk </a:t>
                      </a:r>
                      <a:endParaRPr lang="th-TH" sz="3200" dirty="0"/>
                    </a:p>
                  </a:txBody>
                  <a:tcPr/>
                </a:tc>
              </a:tr>
              <a:tr h="2011680">
                <a:tc>
                  <a:txBody>
                    <a:bodyPr/>
                    <a:lstStyle/>
                    <a:p>
                      <a:r>
                        <a:rPr lang="en-US" dirty="0" smtClean="0">
                          <a:solidFill>
                            <a:srgbClr val="FF0066"/>
                          </a:solidFill>
                        </a:rPr>
                        <a:t>Definition</a:t>
                      </a:r>
                      <a:r>
                        <a:rPr lang="en-US" dirty="0" smtClean="0"/>
                        <a:t> : proportion of persons who are unaffected at the beginning of a study period,</a:t>
                      </a:r>
                      <a:r>
                        <a:rPr lang="en-US" baseline="0" dirty="0" smtClean="0"/>
                        <a:t> but who undergo the risk  event  during the  study </a:t>
                      </a:r>
                    </a:p>
                    <a:p>
                      <a:endParaRPr lang="en-US" dirty="0" smtClean="0"/>
                    </a:p>
                    <a:p>
                      <a:endParaRPr lang="en-US" dirty="0" smtClean="0"/>
                    </a:p>
                    <a:p>
                      <a:endParaRPr lang="en-US" dirty="0" smtClean="0"/>
                    </a:p>
                    <a:p>
                      <a:endParaRPr lang="en-US" dirty="0" smtClean="0"/>
                    </a:p>
                    <a:p>
                      <a:endParaRPr lang="th-TH" dirty="0"/>
                    </a:p>
                  </a:txBody>
                  <a:tcPr/>
                </a:tc>
              </a:tr>
              <a:tr h="1706880">
                <a:tc>
                  <a:txBody>
                    <a:bodyPr/>
                    <a:lstStyle/>
                    <a:p>
                      <a:r>
                        <a:rPr lang="en-US" dirty="0" smtClean="0"/>
                        <a:t>RR (Relative risk or Risk ratio ) </a:t>
                      </a:r>
                    </a:p>
                    <a:p>
                      <a:r>
                        <a:rPr lang="en-US" dirty="0" smtClean="0"/>
                        <a:t>                    R1</a:t>
                      </a:r>
                      <a:r>
                        <a:rPr lang="en-US" baseline="0" dirty="0" smtClean="0"/>
                        <a:t> = </a:t>
                      </a:r>
                      <a:r>
                        <a:rPr lang="th-TH" baseline="0" dirty="0" smtClean="0"/>
                        <a:t>ความเสี่ยงของการเกิดโรคในกลุ่มที่มีปัจจัย </a:t>
                      </a:r>
                      <a:r>
                        <a:rPr lang="en-US" baseline="0" dirty="0" smtClean="0"/>
                        <a:t>  R1 = A / (A+B)</a:t>
                      </a:r>
                    </a:p>
                    <a:p>
                      <a:endParaRPr lang="en-US" sz="800" baseline="0" dirty="0" smtClean="0"/>
                    </a:p>
                    <a:p>
                      <a:r>
                        <a:rPr lang="en-US" baseline="0" dirty="0" smtClean="0"/>
                        <a:t>                    R2 = </a:t>
                      </a:r>
                      <a:r>
                        <a:rPr lang="th-TH" baseline="0" dirty="0" smtClean="0"/>
                        <a:t>ความเสี่ยงของการเกิดโรคในกลุ่มที่ไม่มีปัจจัย    </a:t>
                      </a:r>
                      <a:r>
                        <a:rPr lang="en-US" baseline="0" dirty="0" smtClean="0"/>
                        <a:t>R2 = C / (C+D) </a:t>
                      </a:r>
                    </a:p>
                    <a:p>
                      <a:endParaRPr lang="en-US" sz="800" baseline="0" dirty="0" smtClean="0"/>
                    </a:p>
                    <a:p>
                      <a:r>
                        <a:rPr lang="en-US" baseline="0" dirty="0" smtClean="0"/>
                        <a:t>                            RR =   </a:t>
                      </a:r>
                      <a:r>
                        <a:rPr lang="en-US" u="sng" baseline="0" dirty="0" smtClean="0"/>
                        <a:t>R1  </a:t>
                      </a:r>
                      <a:r>
                        <a:rPr lang="en-US" baseline="0" dirty="0" smtClean="0"/>
                        <a:t>    =  </a:t>
                      </a:r>
                      <a:r>
                        <a:rPr lang="en-US" u="sng" baseline="0" dirty="0" smtClean="0"/>
                        <a:t>A / (A+B)</a:t>
                      </a:r>
                    </a:p>
                    <a:p>
                      <a:r>
                        <a:rPr lang="en-US" baseline="0" dirty="0" smtClean="0"/>
                        <a:t>                                       R2         C / (C+D) </a:t>
                      </a:r>
                      <a:r>
                        <a:rPr lang="th-TH" baseline="0" dirty="0" smtClean="0"/>
                        <a:t>   </a:t>
                      </a:r>
                      <a:endParaRPr lang="th-TH" dirty="0"/>
                    </a:p>
                  </a:txBody>
                  <a:tcPr/>
                </a:tc>
              </a:tr>
              <a:tr h="1981200">
                <a:tc>
                  <a:txBody>
                    <a:bodyPr/>
                    <a:lstStyle/>
                    <a:p>
                      <a:r>
                        <a:rPr lang="en-US" dirty="0" smtClean="0"/>
                        <a:t>OR  (Odds Ratio) </a:t>
                      </a:r>
                    </a:p>
                    <a:p>
                      <a:r>
                        <a:rPr lang="en-US" dirty="0" smtClean="0"/>
                        <a:t>                   odds  of exposure among cases        =  A/C</a:t>
                      </a:r>
                    </a:p>
                    <a:p>
                      <a:endParaRPr lang="en-US" sz="800" dirty="0" smtClean="0"/>
                    </a:p>
                    <a:p>
                      <a:r>
                        <a:rPr lang="en-US" dirty="0" smtClean="0"/>
                        <a:t>                   odds</a:t>
                      </a:r>
                      <a:r>
                        <a:rPr lang="en-US" baseline="0" dirty="0" smtClean="0"/>
                        <a:t> of exposure among controls   =  B/D </a:t>
                      </a:r>
                    </a:p>
                    <a:p>
                      <a:endParaRPr lang="en-US" sz="800" baseline="0" dirty="0" smtClean="0"/>
                    </a:p>
                    <a:p>
                      <a:r>
                        <a:rPr lang="en-US" baseline="0" dirty="0" smtClean="0"/>
                        <a:t>                            OR = </a:t>
                      </a:r>
                      <a:r>
                        <a:rPr lang="en-US" u="sng" baseline="0" dirty="0" smtClean="0"/>
                        <a:t>A /C</a:t>
                      </a:r>
                      <a:r>
                        <a:rPr lang="en-US" baseline="0" dirty="0" smtClean="0"/>
                        <a:t>            =  </a:t>
                      </a:r>
                      <a:r>
                        <a:rPr lang="en-US" u="sng" baseline="0" dirty="0" smtClean="0"/>
                        <a:t>A </a:t>
                      </a:r>
                      <a:r>
                        <a:rPr lang="en-US" u="sng" baseline="0" dirty="0" err="1" smtClean="0"/>
                        <a:t>xD</a:t>
                      </a:r>
                      <a:r>
                        <a:rPr lang="en-US" u="sng" baseline="0" dirty="0" smtClean="0"/>
                        <a:t> </a:t>
                      </a:r>
                    </a:p>
                    <a:p>
                      <a:r>
                        <a:rPr lang="en-US" baseline="0" dirty="0" smtClean="0"/>
                        <a:t>                                      B/D                 B </a:t>
                      </a:r>
                      <a:r>
                        <a:rPr lang="en-US" baseline="0" dirty="0" err="1" smtClean="0"/>
                        <a:t>xC</a:t>
                      </a:r>
                      <a:r>
                        <a:rPr lang="en-US" baseline="0" dirty="0" smtClean="0"/>
                        <a:t> </a:t>
                      </a:r>
                    </a:p>
                    <a:p>
                      <a:r>
                        <a:rPr lang="en-US" baseline="0" dirty="0" smtClean="0"/>
                        <a:t> </a:t>
                      </a:r>
                      <a:endParaRPr lang="th-TH" dirty="0"/>
                    </a:p>
                  </a:txBody>
                  <a:tcPr/>
                </a:tc>
              </a:tr>
            </a:tbl>
          </a:graphicData>
        </a:graphic>
      </p:graphicFrame>
      <p:graphicFrame>
        <p:nvGraphicFramePr>
          <p:cNvPr id="6" name="Table 5"/>
          <p:cNvGraphicFramePr>
            <a:graphicFrameLocks noGrp="1"/>
          </p:cNvGraphicFramePr>
          <p:nvPr/>
        </p:nvGraphicFramePr>
        <p:xfrm>
          <a:off x="2428860" y="1571612"/>
          <a:ext cx="2357454" cy="1097280"/>
        </p:xfrm>
        <a:graphic>
          <a:graphicData uri="http://schemas.openxmlformats.org/drawingml/2006/table">
            <a:tbl>
              <a:tblPr firstRow="1" bandRow="1">
                <a:tableStyleId>{5C22544A-7EE6-4342-B048-85BDC9FD1C3A}</a:tableStyleId>
              </a:tblPr>
              <a:tblGrid>
                <a:gridCol w="957010"/>
                <a:gridCol w="614626"/>
                <a:gridCol w="785818"/>
              </a:tblGrid>
              <a:tr h="294322">
                <a:tc>
                  <a:txBody>
                    <a:bodyPr/>
                    <a:lstStyle/>
                    <a:p>
                      <a:endParaRPr lang="th-TH" dirty="0"/>
                    </a:p>
                  </a:txBody>
                  <a:tcPr/>
                </a:tc>
                <a:tc>
                  <a:txBody>
                    <a:bodyPr/>
                    <a:lstStyle/>
                    <a:p>
                      <a:r>
                        <a:rPr lang="th-TH" dirty="0" smtClean="0"/>
                        <a:t>ป่วย</a:t>
                      </a:r>
                      <a:endParaRPr lang="th-TH" dirty="0"/>
                    </a:p>
                  </a:txBody>
                  <a:tcPr/>
                </a:tc>
                <a:tc>
                  <a:txBody>
                    <a:bodyPr/>
                    <a:lstStyle/>
                    <a:p>
                      <a:r>
                        <a:rPr lang="th-TH" dirty="0" smtClean="0"/>
                        <a:t>ไม่ป่วย</a:t>
                      </a:r>
                      <a:endParaRPr lang="th-TH" dirty="0"/>
                    </a:p>
                  </a:txBody>
                  <a:tcPr/>
                </a:tc>
              </a:tr>
              <a:tr h="294322">
                <a:tc>
                  <a:txBody>
                    <a:bodyPr/>
                    <a:lstStyle/>
                    <a:p>
                      <a:r>
                        <a:rPr lang="th-TH" dirty="0" smtClean="0"/>
                        <a:t>มีปัจจัย</a:t>
                      </a:r>
                      <a:endParaRPr lang="th-TH" dirty="0"/>
                    </a:p>
                  </a:txBody>
                  <a:tcPr/>
                </a:tc>
                <a:tc>
                  <a:txBody>
                    <a:bodyPr/>
                    <a:lstStyle/>
                    <a:p>
                      <a:r>
                        <a:rPr lang="en-US" dirty="0" smtClean="0"/>
                        <a:t>A</a:t>
                      </a:r>
                      <a:endParaRPr lang="th-TH" dirty="0"/>
                    </a:p>
                  </a:txBody>
                  <a:tcPr/>
                </a:tc>
                <a:tc>
                  <a:txBody>
                    <a:bodyPr/>
                    <a:lstStyle/>
                    <a:p>
                      <a:r>
                        <a:rPr lang="en-US" dirty="0" smtClean="0"/>
                        <a:t>B</a:t>
                      </a:r>
                      <a:endParaRPr lang="th-TH" dirty="0"/>
                    </a:p>
                  </a:txBody>
                  <a:tcPr/>
                </a:tc>
              </a:tr>
              <a:tr h="294322">
                <a:tc>
                  <a:txBody>
                    <a:bodyPr/>
                    <a:lstStyle/>
                    <a:p>
                      <a:r>
                        <a:rPr lang="th-TH" dirty="0" smtClean="0"/>
                        <a:t>ไม่มีปัจจัย</a:t>
                      </a:r>
                      <a:r>
                        <a:rPr lang="th-TH" baseline="0" dirty="0" smtClean="0"/>
                        <a:t> </a:t>
                      </a:r>
                      <a:endParaRPr lang="th-TH" dirty="0"/>
                    </a:p>
                  </a:txBody>
                  <a:tcPr/>
                </a:tc>
                <a:tc>
                  <a:txBody>
                    <a:bodyPr/>
                    <a:lstStyle/>
                    <a:p>
                      <a:r>
                        <a:rPr lang="en-US" dirty="0" smtClean="0"/>
                        <a:t>C </a:t>
                      </a:r>
                      <a:endParaRPr lang="th-TH" dirty="0"/>
                    </a:p>
                  </a:txBody>
                  <a:tcPr/>
                </a:tc>
                <a:tc>
                  <a:txBody>
                    <a:bodyPr/>
                    <a:lstStyle/>
                    <a:p>
                      <a:r>
                        <a:rPr lang="en-US" dirty="0" smtClean="0"/>
                        <a:t>D </a:t>
                      </a:r>
                      <a:endParaRPr lang="th-TH" dirty="0"/>
                    </a:p>
                  </a:txBody>
                  <a:tcPr/>
                </a:tc>
              </a:tr>
            </a:tbl>
          </a:graphicData>
        </a:graphic>
      </p:graphicFrame>
      <p:sp>
        <p:nvSpPr>
          <p:cNvPr id="7" name="TextBox 6"/>
          <p:cNvSpPr txBox="1"/>
          <p:nvPr/>
        </p:nvSpPr>
        <p:spPr>
          <a:xfrm>
            <a:off x="6429388" y="4000504"/>
            <a:ext cx="1857388" cy="400110"/>
          </a:xfrm>
          <a:prstGeom prst="rect">
            <a:avLst/>
          </a:prstGeom>
          <a:noFill/>
        </p:spPr>
        <p:txBody>
          <a:bodyPr wrap="square" rtlCol="0">
            <a:spAutoFit/>
          </a:bodyPr>
          <a:lstStyle/>
          <a:p>
            <a:r>
              <a:rPr lang="en-US" sz="2000" dirty="0" smtClean="0">
                <a:solidFill>
                  <a:srgbClr val="FF0000"/>
                </a:solidFill>
              </a:rPr>
              <a:t>Cohort study </a:t>
            </a:r>
            <a:endParaRPr lang="th-TH" sz="2000" dirty="0">
              <a:solidFill>
                <a:srgbClr val="FF0000"/>
              </a:solidFill>
            </a:endParaRPr>
          </a:p>
        </p:txBody>
      </p:sp>
      <p:sp>
        <p:nvSpPr>
          <p:cNvPr id="8" name="TextBox 7"/>
          <p:cNvSpPr txBox="1"/>
          <p:nvPr/>
        </p:nvSpPr>
        <p:spPr>
          <a:xfrm>
            <a:off x="6143636" y="5929330"/>
            <a:ext cx="2500330" cy="400110"/>
          </a:xfrm>
          <a:prstGeom prst="rect">
            <a:avLst/>
          </a:prstGeom>
          <a:noFill/>
        </p:spPr>
        <p:txBody>
          <a:bodyPr wrap="square" rtlCol="0">
            <a:spAutoFit/>
          </a:bodyPr>
          <a:lstStyle/>
          <a:p>
            <a:r>
              <a:rPr lang="en-US" sz="2000" dirty="0" smtClean="0">
                <a:solidFill>
                  <a:srgbClr val="7030A0"/>
                </a:solidFill>
              </a:rPr>
              <a:t>Case-control study </a:t>
            </a:r>
            <a:endParaRPr lang="th-TH" sz="2000" dirty="0">
              <a:solidFill>
                <a:srgbClr val="7030A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Example of Intervention  </a:t>
            </a:r>
            <a:endParaRPr lang="th-TH" dirty="0"/>
          </a:p>
        </p:txBody>
      </p:sp>
      <p:sp>
        <p:nvSpPr>
          <p:cNvPr id="3" name="Subtitle 2"/>
          <p:cNvSpPr>
            <a:spLocks noGrp="1"/>
          </p:cNvSpPr>
          <p:nvPr>
            <p:ph type="subTitle" idx="1"/>
          </p:nvPr>
        </p:nvSpPr>
        <p:spPr/>
        <p:txBody>
          <a:bodyPr/>
          <a:lstStyle/>
          <a:p>
            <a:endParaRPr lang="en-US" dirty="0" smtClean="0"/>
          </a:p>
          <a:p>
            <a:endParaRPr lang="en-US" dirty="0" smtClean="0"/>
          </a:p>
          <a:p>
            <a:pPr algn="ctr"/>
            <a:r>
              <a:rPr lang="en-US" dirty="0" smtClean="0"/>
              <a:t>To reduce blood for  cholesterol in population </a:t>
            </a:r>
            <a:endParaRPr lang="th-TH"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501122" cy="5929354"/>
          </a:xfrm>
        </p:spPr>
        <p:txBody>
          <a:bodyPr>
            <a:normAutofit fontScale="92500" lnSpcReduction="20000"/>
          </a:bodyPr>
          <a:lstStyle/>
          <a:p>
            <a:pPr>
              <a:buNone/>
            </a:pPr>
            <a:r>
              <a:rPr lang="th-TH" sz="2800" dirty="0" smtClean="0"/>
              <a:t> </a:t>
            </a:r>
          </a:p>
          <a:p>
            <a:pPr>
              <a:buNone/>
            </a:pPr>
            <a:r>
              <a:rPr lang="th-TH" sz="2800" dirty="0" smtClean="0"/>
              <a:t>       จากการสำรวจ </a:t>
            </a:r>
            <a:r>
              <a:rPr lang="en-US" sz="2800" dirty="0" smtClean="0"/>
              <a:t> 3rd  Health and  Nutrition  Examination Survey  in  1993 (USA) </a:t>
            </a:r>
            <a:r>
              <a:rPr lang="th-TH" sz="2800" dirty="0" smtClean="0"/>
              <a:t>ในประชากรอายุ </a:t>
            </a:r>
            <a:r>
              <a:rPr lang="en-US" sz="2800" dirty="0" smtClean="0"/>
              <a:t>20 – 74 </a:t>
            </a:r>
            <a:r>
              <a:rPr lang="th-TH" sz="2800" dirty="0" smtClean="0"/>
              <a:t>ปี พบว่า</a:t>
            </a:r>
          </a:p>
          <a:p>
            <a:pPr>
              <a:buNone/>
            </a:pPr>
            <a:endParaRPr lang="th-TH" sz="800" dirty="0" smtClean="0"/>
          </a:p>
          <a:p>
            <a:pPr lvl="2"/>
            <a:r>
              <a:rPr lang="th-TH" sz="2800" dirty="0" smtClean="0"/>
              <a:t>ค่าเฉลี่ย</a:t>
            </a:r>
            <a:r>
              <a:rPr lang="en-US" sz="2800" dirty="0" smtClean="0"/>
              <a:t> blood cholesterol </a:t>
            </a:r>
            <a:r>
              <a:rPr lang="th-TH" sz="2800" dirty="0" smtClean="0"/>
              <a:t>ในประชากรนี้ </a:t>
            </a:r>
            <a:r>
              <a:rPr lang="en-US" sz="2800" dirty="0" smtClean="0"/>
              <a:t>= 205 mg/dl </a:t>
            </a:r>
          </a:p>
          <a:p>
            <a:pPr lvl="2">
              <a:buNone/>
            </a:pPr>
            <a:endParaRPr lang="th-TH" sz="900" dirty="0" smtClean="0"/>
          </a:p>
          <a:p>
            <a:pPr lvl="2"/>
            <a:r>
              <a:rPr lang="en-US" sz="2800" dirty="0" smtClean="0"/>
              <a:t>30% </a:t>
            </a:r>
            <a:r>
              <a:rPr lang="th-TH" sz="2800" dirty="0" smtClean="0"/>
              <a:t>มีค่า </a:t>
            </a:r>
            <a:r>
              <a:rPr lang="en-US" sz="2800" dirty="0" smtClean="0"/>
              <a:t>blood cholesterol </a:t>
            </a:r>
            <a:r>
              <a:rPr lang="th-TH" sz="2800" dirty="0" smtClean="0"/>
              <a:t>อยู่ระหว่าง </a:t>
            </a:r>
            <a:r>
              <a:rPr lang="en-US" sz="2800" dirty="0" smtClean="0"/>
              <a:t>200 -239 mg/dl     </a:t>
            </a:r>
          </a:p>
          <a:p>
            <a:pPr lvl="2">
              <a:buNone/>
            </a:pPr>
            <a:r>
              <a:rPr lang="en-US" sz="2800" dirty="0" smtClean="0"/>
              <a:t>               (borderline high)</a:t>
            </a:r>
          </a:p>
          <a:p>
            <a:pPr lvl="2">
              <a:buNone/>
            </a:pPr>
            <a:endParaRPr lang="en-US" sz="900" dirty="0" smtClean="0"/>
          </a:p>
          <a:p>
            <a:pPr lvl="2"/>
            <a:r>
              <a:rPr lang="en-US" sz="2800" dirty="0" smtClean="0"/>
              <a:t>20% </a:t>
            </a:r>
            <a:r>
              <a:rPr lang="th-TH" sz="2800" dirty="0" smtClean="0"/>
              <a:t>มีค่า </a:t>
            </a:r>
            <a:r>
              <a:rPr lang="en-US" sz="2800" dirty="0" smtClean="0"/>
              <a:t>blood </a:t>
            </a:r>
            <a:r>
              <a:rPr lang="th-TH" sz="2800" dirty="0" smtClean="0"/>
              <a:t>มากกว่า </a:t>
            </a:r>
            <a:r>
              <a:rPr lang="en-US" sz="2800" dirty="0" smtClean="0"/>
              <a:t>240 mg/dl (high level)</a:t>
            </a:r>
          </a:p>
          <a:p>
            <a:pPr lvl="2">
              <a:buNone/>
            </a:pPr>
            <a:r>
              <a:rPr lang="en-US" sz="2800" dirty="0" smtClean="0"/>
              <a:t>  </a:t>
            </a:r>
          </a:p>
          <a:p>
            <a:pPr lvl="2">
              <a:buNone/>
            </a:pPr>
            <a:endParaRPr lang="en-US" sz="800" dirty="0" smtClean="0"/>
          </a:p>
          <a:p>
            <a:pPr>
              <a:buNone/>
            </a:pPr>
            <a:r>
              <a:rPr lang="en-US" sz="2800" b="1" dirty="0" smtClean="0">
                <a:solidFill>
                  <a:srgbClr val="FF0000"/>
                </a:solidFill>
              </a:rPr>
              <a:t>          Target :  How to reduce </a:t>
            </a:r>
            <a:r>
              <a:rPr lang="en-US" sz="2800" b="1" dirty="0" smtClean="0">
                <a:solidFill>
                  <a:srgbClr val="FF0000"/>
                </a:solidFill>
              </a:rPr>
              <a:t>mean of bl</a:t>
            </a:r>
            <a:r>
              <a:rPr lang="en-US" sz="2800" b="1" dirty="0" smtClean="0">
                <a:solidFill>
                  <a:srgbClr val="FF0000"/>
                </a:solidFill>
              </a:rPr>
              <a:t>. cholesterol </a:t>
            </a:r>
            <a:endParaRPr lang="en-US" sz="2800" b="1" dirty="0" smtClean="0">
              <a:solidFill>
                <a:srgbClr val="FF0000"/>
              </a:solidFill>
            </a:endParaRPr>
          </a:p>
          <a:p>
            <a:pPr>
              <a:buNone/>
            </a:pPr>
            <a:r>
              <a:rPr lang="en-US" sz="2800" b="1" dirty="0" smtClean="0">
                <a:solidFill>
                  <a:srgbClr val="FF0000"/>
                </a:solidFill>
              </a:rPr>
              <a:t> </a:t>
            </a:r>
            <a:r>
              <a:rPr lang="en-US" sz="2800" b="1" dirty="0" smtClean="0">
                <a:solidFill>
                  <a:srgbClr val="FF0000"/>
                </a:solidFill>
              </a:rPr>
              <a:t>                         </a:t>
            </a:r>
            <a:r>
              <a:rPr lang="en-US" sz="2800" b="1" dirty="0" smtClean="0">
                <a:solidFill>
                  <a:srgbClr val="FF0000"/>
                </a:solidFill>
              </a:rPr>
              <a:t>in </a:t>
            </a:r>
            <a:r>
              <a:rPr lang="en-US" sz="2800" b="1" dirty="0" smtClean="0">
                <a:solidFill>
                  <a:srgbClr val="FF0000"/>
                </a:solidFill>
              </a:rPr>
              <a:t>this </a:t>
            </a:r>
            <a:r>
              <a:rPr lang="en-US" sz="2800" b="1" dirty="0" smtClean="0">
                <a:solidFill>
                  <a:srgbClr val="FF0000"/>
                </a:solidFill>
              </a:rPr>
              <a:t>population</a:t>
            </a:r>
            <a:endParaRPr lang="en-US" sz="2800" b="1" dirty="0" smtClean="0">
              <a:solidFill>
                <a:srgbClr val="FF0000"/>
              </a:solidFill>
            </a:endParaRPr>
          </a:p>
          <a:p>
            <a:pPr>
              <a:buNone/>
            </a:pPr>
            <a:endParaRPr lang="en-US" sz="2800" dirty="0" smtClean="0">
              <a:solidFill>
                <a:srgbClr val="FF0000"/>
              </a:solidFill>
            </a:endParaRPr>
          </a:p>
          <a:p>
            <a:pPr>
              <a:buNone/>
            </a:pPr>
            <a:r>
              <a:rPr lang="th-TH" sz="2800" dirty="0" smtClean="0">
                <a:solidFill>
                  <a:srgbClr val="7030A0"/>
                </a:solidFill>
              </a:rPr>
              <a:t>              พบว่า มีการศึกษาว่า  การลด </a:t>
            </a:r>
            <a:r>
              <a:rPr lang="en-US" sz="2800" dirty="0" smtClean="0">
                <a:solidFill>
                  <a:srgbClr val="7030A0"/>
                </a:solidFill>
              </a:rPr>
              <a:t>cholesterol </a:t>
            </a:r>
            <a:r>
              <a:rPr lang="th-TH" sz="2800" dirty="0" smtClean="0">
                <a:solidFill>
                  <a:srgbClr val="7030A0"/>
                </a:solidFill>
              </a:rPr>
              <a:t>จะ</a:t>
            </a:r>
            <a:r>
              <a:rPr lang="th-TH" sz="2800" dirty="0" smtClean="0">
                <a:solidFill>
                  <a:srgbClr val="7030A0"/>
                </a:solidFill>
              </a:rPr>
              <a:t>ลดเสี่ยง </a:t>
            </a:r>
            <a:r>
              <a:rPr lang="en-US" sz="2800" dirty="0" smtClean="0">
                <a:solidFill>
                  <a:srgbClr val="7030A0"/>
                </a:solidFill>
              </a:rPr>
              <a:t>risk </a:t>
            </a:r>
            <a:r>
              <a:rPr lang="th-TH" sz="2800" dirty="0" smtClean="0">
                <a:solidFill>
                  <a:srgbClr val="7030A0"/>
                </a:solidFill>
              </a:rPr>
              <a:t>ของ</a:t>
            </a:r>
            <a:r>
              <a:rPr lang="th-TH" sz="2800" dirty="0" smtClean="0">
                <a:solidFill>
                  <a:srgbClr val="7030A0"/>
                </a:solidFill>
              </a:rPr>
              <a:t>โรค </a:t>
            </a:r>
            <a:r>
              <a:rPr lang="en-US" sz="2800" dirty="0" smtClean="0">
                <a:solidFill>
                  <a:srgbClr val="7030A0"/>
                </a:solidFill>
              </a:rPr>
              <a:t> </a:t>
            </a:r>
          </a:p>
          <a:p>
            <a:pPr>
              <a:buNone/>
            </a:pPr>
            <a:r>
              <a:rPr lang="en-US" sz="2800" smtClean="0">
                <a:solidFill>
                  <a:srgbClr val="7030A0"/>
                </a:solidFill>
              </a:rPr>
              <a:t>                    </a:t>
            </a:r>
            <a:r>
              <a:rPr lang="en-US" sz="2800" smtClean="0">
                <a:solidFill>
                  <a:srgbClr val="7030A0"/>
                </a:solidFill>
              </a:rPr>
              <a:t> coronary </a:t>
            </a:r>
            <a:r>
              <a:rPr lang="en-US" sz="2800" dirty="0" smtClean="0">
                <a:solidFill>
                  <a:srgbClr val="7030A0"/>
                </a:solidFill>
              </a:rPr>
              <a:t>heart disease </a:t>
            </a:r>
            <a:r>
              <a:rPr lang="th-TH" sz="2800" dirty="0" smtClean="0">
                <a:solidFill>
                  <a:srgbClr val="7030A0"/>
                </a:solidFill>
              </a:rPr>
              <a:t>ได้ </a:t>
            </a:r>
            <a:r>
              <a:rPr lang="en-US" sz="2800" dirty="0" smtClean="0">
                <a:solidFill>
                  <a:srgbClr val="7030A0"/>
                </a:solidFill>
              </a:rPr>
              <a:t>19 % </a:t>
            </a:r>
            <a:endParaRPr lang="th-TH" sz="2800" dirty="0" smtClean="0">
              <a:solidFill>
                <a:srgbClr val="7030A0"/>
              </a:solidFill>
            </a:endParaRPr>
          </a:p>
          <a:p>
            <a:pPr>
              <a:buNone/>
            </a:pPr>
            <a:endParaRPr lang="en-US" sz="2800" dirty="0" smtClean="0">
              <a:solidFill>
                <a:srgbClr val="FF0000"/>
              </a:solidFill>
            </a:endParaRPr>
          </a:p>
          <a:p>
            <a:pPr>
              <a:buNone/>
            </a:pPr>
            <a:endParaRPr lang="th-TH" sz="2800" dirty="0">
              <a:solidFill>
                <a:srgbClr val="FF0000"/>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1538" y="1071546"/>
            <a:ext cx="185738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More than 240 mg/dl</a:t>
            </a:r>
            <a:endParaRPr lang="th-TH" dirty="0"/>
          </a:p>
        </p:txBody>
      </p:sp>
      <p:sp>
        <p:nvSpPr>
          <p:cNvPr id="6" name="Rectangle 5"/>
          <p:cNvSpPr/>
          <p:nvPr/>
        </p:nvSpPr>
        <p:spPr>
          <a:xfrm>
            <a:off x="1071538" y="2071678"/>
            <a:ext cx="1857388" cy="16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200 to 239 mg/dl</a:t>
            </a:r>
            <a:endParaRPr lang="th-TH" dirty="0"/>
          </a:p>
        </p:txBody>
      </p:sp>
      <p:sp>
        <p:nvSpPr>
          <p:cNvPr id="7" name="Rectangle 6"/>
          <p:cNvSpPr/>
          <p:nvPr/>
        </p:nvSpPr>
        <p:spPr>
          <a:xfrm>
            <a:off x="1071538" y="3714752"/>
            <a:ext cx="1857388" cy="2571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Less than 200 mg/dl </a:t>
            </a:r>
            <a:endParaRPr lang="th-TH" dirty="0"/>
          </a:p>
        </p:txBody>
      </p:sp>
      <p:sp>
        <p:nvSpPr>
          <p:cNvPr id="8" name="TextBox 7"/>
          <p:cNvSpPr txBox="1"/>
          <p:nvPr/>
        </p:nvSpPr>
        <p:spPr>
          <a:xfrm>
            <a:off x="285720" y="571480"/>
            <a:ext cx="8429684" cy="523220"/>
          </a:xfrm>
          <a:prstGeom prst="rect">
            <a:avLst/>
          </a:prstGeom>
          <a:noFill/>
        </p:spPr>
        <p:txBody>
          <a:bodyPr wrap="square" rtlCol="0">
            <a:spAutoFit/>
          </a:bodyPr>
          <a:lstStyle/>
          <a:p>
            <a:r>
              <a:rPr lang="en-US" dirty="0" smtClean="0"/>
              <a:t>100 %                  </a:t>
            </a:r>
            <a:r>
              <a:rPr lang="th-TH" dirty="0" smtClean="0"/>
              <a:t>สมมุติ</a:t>
            </a:r>
            <a:r>
              <a:rPr lang="en-US" dirty="0" smtClean="0"/>
              <a:t>  (100 person   in the community) </a:t>
            </a:r>
            <a:endParaRPr lang="th-TH" dirty="0"/>
          </a:p>
        </p:txBody>
      </p:sp>
      <p:sp>
        <p:nvSpPr>
          <p:cNvPr id="12" name="TextBox 11"/>
          <p:cNvSpPr txBox="1"/>
          <p:nvPr/>
        </p:nvSpPr>
        <p:spPr>
          <a:xfrm>
            <a:off x="285720" y="1357298"/>
            <a:ext cx="857256" cy="523220"/>
          </a:xfrm>
          <a:prstGeom prst="rect">
            <a:avLst/>
          </a:prstGeom>
          <a:noFill/>
        </p:spPr>
        <p:txBody>
          <a:bodyPr wrap="square" rtlCol="0">
            <a:spAutoFit/>
          </a:bodyPr>
          <a:lstStyle/>
          <a:p>
            <a:r>
              <a:rPr lang="en-US" dirty="0" smtClean="0"/>
              <a:t>20% </a:t>
            </a:r>
            <a:endParaRPr lang="th-TH" dirty="0"/>
          </a:p>
        </p:txBody>
      </p:sp>
      <p:sp>
        <p:nvSpPr>
          <p:cNvPr id="14" name="TextBox 13"/>
          <p:cNvSpPr txBox="1"/>
          <p:nvPr/>
        </p:nvSpPr>
        <p:spPr>
          <a:xfrm>
            <a:off x="0" y="2428868"/>
            <a:ext cx="1214414" cy="523220"/>
          </a:xfrm>
          <a:prstGeom prst="rect">
            <a:avLst/>
          </a:prstGeom>
          <a:noFill/>
        </p:spPr>
        <p:txBody>
          <a:bodyPr wrap="square" rtlCol="0">
            <a:spAutoFit/>
          </a:bodyPr>
          <a:lstStyle/>
          <a:p>
            <a:r>
              <a:rPr lang="en-US" dirty="0" smtClean="0"/>
              <a:t>   30%</a:t>
            </a:r>
            <a:endParaRPr lang="th-TH" dirty="0"/>
          </a:p>
        </p:txBody>
      </p:sp>
      <p:sp>
        <p:nvSpPr>
          <p:cNvPr id="15" name="TextBox 14"/>
          <p:cNvSpPr txBox="1"/>
          <p:nvPr/>
        </p:nvSpPr>
        <p:spPr>
          <a:xfrm>
            <a:off x="0" y="3929066"/>
            <a:ext cx="1142976" cy="523220"/>
          </a:xfrm>
          <a:prstGeom prst="rect">
            <a:avLst/>
          </a:prstGeom>
          <a:noFill/>
        </p:spPr>
        <p:txBody>
          <a:bodyPr wrap="square" rtlCol="0">
            <a:spAutoFit/>
          </a:bodyPr>
          <a:lstStyle/>
          <a:p>
            <a:r>
              <a:rPr lang="en-US" dirty="0" smtClean="0"/>
              <a:t>   50%    </a:t>
            </a:r>
            <a:endParaRPr lang="th-TH" dirty="0"/>
          </a:p>
        </p:txBody>
      </p:sp>
      <p:sp>
        <p:nvSpPr>
          <p:cNvPr id="17" name="TextBox 16"/>
          <p:cNvSpPr txBox="1"/>
          <p:nvPr/>
        </p:nvSpPr>
        <p:spPr>
          <a:xfrm>
            <a:off x="2928926" y="1285860"/>
            <a:ext cx="4143404" cy="523220"/>
          </a:xfrm>
          <a:prstGeom prst="rect">
            <a:avLst/>
          </a:prstGeom>
          <a:noFill/>
        </p:spPr>
        <p:txBody>
          <a:bodyPr wrap="square" rtlCol="0">
            <a:spAutoFit/>
          </a:bodyPr>
          <a:lstStyle/>
          <a:p>
            <a:r>
              <a:rPr lang="en-US" dirty="0" smtClean="0">
                <a:solidFill>
                  <a:srgbClr val="FF0000"/>
                </a:solidFill>
              </a:rPr>
              <a:t>Group  3 : patient</a:t>
            </a:r>
            <a:endParaRPr lang="th-TH" dirty="0">
              <a:solidFill>
                <a:srgbClr val="FF0000"/>
              </a:solidFill>
            </a:endParaRPr>
          </a:p>
        </p:txBody>
      </p:sp>
      <p:sp>
        <p:nvSpPr>
          <p:cNvPr id="18" name="TextBox 17"/>
          <p:cNvSpPr txBox="1"/>
          <p:nvPr/>
        </p:nvSpPr>
        <p:spPr>
          <a:xfrm>
            <a:off x="2928926" y="2500306"/>
            <a:ext cx="5000660" cy="523220"/>
          </a:xfrm>
          <a:prstGeom prst="rect">
            <a:avLst/>
          </a:prstGeom>
          <a:noFill/>
        </p:spPr>
        <p:txBody>
          <a:bodyPr wrap="square" rtlCol="0">
            <a:spAutoFit/>
          </a:bodyPr>
          <a:lstStyle/>
          <a:p>
            <a:r>
              <a:rPr lang="en-US" dirty="0" smtClean="0">
                <a:solidFill>
                  <a:srgbClr val="FF0000"/>
                </a:solidFill>
              </a:rPr>
              <a:t>Group 2  : high risk individual</a:t>
            </a:r>
            <a:endParaRPr lang="th-TH" dirty="0">
              <a:solidFill>
                <a:srgbClr val="FF0000"/>
              </a:solidFill>
            </a:endParaRPr>
          </a:p>
        </p:txBody>
      </p:sp>
      <p:sp>
        <p:nvSpPr>
          <p:cNvPr id="20" name="TextBox 19"/>
          <p:cNvSpPr txBox="1"/>
          <p:nvPr/>
        </p:nvSpPr>
        <p:spPr>
          <a:xfrm>
            <a:off x="2928926" y="4071942"/>
            <a:ext cx="5786478" cy="954107"/>
          </a:xfrm>
          <a:prstGeom prst="rect">
            <a:avLst/>
          </a:prstGeom>
          <a:noFill/>
        </p:spPr>
        <p:txBody>
          <a:bodyPr wrap="square" rtlCol="0">
            <a:spAutoFit/>
          </a:bodyPr>
          <a:lstStyle/>
          <a:p>
            <a:r>
              <a:rPr lang="en-US" dirty="0" smtClean="0">
                <a:solidFill>
                  <a:srgbClr val="FF0000"/>
                </a:solidFill>
              </a:rPr>
              <a:t>Group 1  :  population strategies for  </a:t>
            </a:r>
          </a:p>
          <a:p>
            <a:r>
              <a:rPr lang="en-US" dirty="0">
                <a:solidFill>
                  <a:srgbClr val="FF0000"/>
                </a:solidFill>
              </a:rPr>
              <a:t> </a:t>
            </a:r>
            <a:r>
              <a:rPr lang="en-US" dirty="0" smtClean="0">
                <a:solidFill>
                  <a:srgbClr val="FF0000"/>
                </a:solidFill>
              </a:rPr>
              <a:t>                 prevention   </a:t>
            </a:r>
            <a:endParaRPr lang="th-TH" dirty="0">
              <a:solidFill>
                <a:srgbClr val="FF0000"/>
              </a:solidFill>
            </a:endParaRPr>
          </a:p>
        </p:txBody>
      </p:sp>
      <p:sp>
        <p:nvSpPr>
          <p:cNvPr id="22" name="TextBox 21"/>
          <p:cNvSpPr txBox="1"/>
          <p:nvPr/>
        </p:nvSpPr>
        <p:spPr>
          <a:xfrm>
            <a:off x="785786" y="6334780"/>
            <a:ext cx="4572032" cy="523220"/>
          </a:xfrm>
          <a:prstGeom prst="rect">
            <a:avLst/>
          </a:prstGeom>
          <a:noFill/>
        </p:spPr>
        <p:txBody>
          <a:bodyPr wrap="square" rtlCol="0">
            <a:spAutoFit/>
          </a:bodyPr>
          <a:lstStyle/>
          <a:p>
            <a:r>
              <a:rPr lang="en-US" dirty="0" smtClean="0"/>
              <a:t>Mean = 205 mg/dl</a:t>
            </a:r>
            <a:endParaRPr lang="th-TH"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71546"/>
            <a:ext cx="8229600" cy="4389120"/>
          </a:xfrm>
        </p:spPr>
        <p:txBody>
          <a:bodyPr/>
          <a:lstStyle/>
          <a:p>
            <a:pPr>
              <a:buNone/>
            </a:pPr>
            <a:r>
              <a:rPr lang="th-TH" dirty="0" smtClean="0"/>
              <a:t>                                          </a:t>
            </a:r>
            <a:r>
              <a:rPr lang="en-US" dirty="0" smtClean="0"/>
              <a:t>100 </a:t>
            </a:r>
            <a:endParaRPr lang="th-TH" dirty="0" smtClean="0"/>
          </a:p>
          <a:p>
            <a:pPr>
              <a:buNone/>
            </a:pPr>
            <a:r>
              <a:rPr lang="th-TH" dirty="0" smtClean="0"/>
              <a:t>         ค่าเฉลี่ย  </a:t>
            </a:r>
            <a:r>
              <a:rPr lang="en-US" dirty="0" smtClean="0"/>
              <a:t>means   = </a:t>
            </a:r>
            <a:r>
              <a:rPr lang="th-TH" dirty="0" smtClean="0"/>
              <a:t> </a:t>
            </a:r>
            <a:r>
              <a:rPr lang="th-TH" dirty="0" smtClean="0">
                <a:latin typeface="Modern No. 20"/>
              </a:rPr>
              <a:t>∑  </a:t>
            </a:r>
            <a:r>
              <a:rPr lang="th-TH" dirty="0" smtClean="0"/>
              <a:t>ระดับ</a:t>
            </a:r>
            <a:r>
              <a:rPr lang="en-US" dirty="0" err="1" smtClean="0"/>
              <a:t>chorlesterol</a:t>
            </a:r>
            <a:r>
              <a:rPr lang="en-US" dirty="0" smtClean="0"/>
              <a:t> /  n </a:t>
            </a:r>
          </a:p>
          <a:p>
            <a:pPr>
              <a:buNone/>
            </a:pPr>
            <a:r>
              <a:rPr lang="en-US" dirty="0" smtClean="0"/>
              <a:t>                                      n = 1                       </a:t>
            </a:r>
          </a:p>
          <a:p>
            <a:pPr>
              <a:buNone/>
            </a:pPr>
            <a:r>
              <a:rPr lang="en-US" dirty="0" smtClean="0"/>
              <a:t>   </a:t>
            </a:r>
          </a:p>
          <a:p>
            <a:pPr>
              <a:buNone/>
            </a:pPr>
            <a:r>
              <a:rPr lang="en-US" dirty="0" smtClean="0"/>
              <a:t>         </a:t>
            </a:r>
          </a:p>
          <a:p>
            <a:pPr>
              <a:buNone/>
            </a:pPr>
            <a:r>
              <a:rPr lang="en-US" dirty="0" smtClean="0"/>
              <a:t>     </a:t>
            </a:r>
            <a:r>
              <a:rPr lang="en-US" sz="3600" dirty="0" smtClean="0">
                <a:latin typeface="Mistral"/>
              </a:rPr>
              <a:t>☺</a:t>
            </a:r>
            <a:r>
              <a:rPr lang="en-US" sz="3600" dirty="0" smtClean="0">
                <a:solidFill>
                  <a:srgbClr val="7030A0"/>
                </a:solidFill>
              </a:rPr>
              <a:t>1. Target group </a:t>
            </a:r>
            <a:r>
              <a:rPr lang="en-US" sz="3600" dirty="0" smtClean="0">
                <a:solidFill>
                  <a:srgbClr val="00B050"/>
                </a:solidFill>
              </a:rPr>
              <a:t>  </a:t>
            </a:r>
            <a:r>
              <a:rPr lang="th-TH" sz="3600" dirty="0" smtClean="0">
                <a:solidFill>
                  <a:srgbClr val="00B050"/>
                </a:solidFill>
              </a:rPr>
              <a:t>และ  </a:t>
            </a:r>
            <a:r>
              <a:rPr lang="en-US" sz="3600" dirty="0" smtClean="0">
                <a:solidFill>
                  <a:srgbClr val="00B050"/>
                </a:solidFill>
              </a:rPr>
              <a:t>2. Risk factors  </a:t>
            </a:r>
          </a:p>
          <a:p>
            <a:pPr>
              <a:buNone/>
            </a:pPr>
            <a:r>
              <a:rPr lang="en-US" dirty="0" smtClean="0">
                <a:solidFill>
                  <a:srgbClr val="00B050"/>
                </a:solidFill>
              </a:rPr>
              <a:t>                     </a:t>
            </a:r>
            <a:endParaRPr lang="th-TH" dirty="0">
              <a:solidFill>
                <a:srgbClr val="00B05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358246" cy="5181616"/>
          </a:xfrm>
        </p:spPr>
        <p:txBody>
          <a:bodyPr/>
          <a:lstStyle/>
          <a:p>
            <a:pPr>
              <a:buNone/>
            </a:pPr>
            <a:r>
              <a:rPr lang="en-US" sz="3200" b="1" dirty="0" smtClean="0"/>
              <a:t> National Cholesterol Education  Program </a:t>
            </a:r>
          </a:p>
          <a:p>
            <a:pPr>
              <a:buNone/>
            </a:pPr>
            <a:r>
              <a:rPr lang="en-US" dirty="0" smtClean="0"/>
              <a:t>(to develop health policy and  specific recommendations)</a:t>
            </a:r>
          </a:p>
          <a:p>
            <a:pPr>
              <a:buNone/>
            </a:pPr>
            <a:r>
              <a:rPr lang="en-US" dirty="0" smtClean="0"/>
              <a:t>1. Dietary Guideline  for changing eating pattern (reduce  dietary saturated fats from animal and vegetable) - Pop. approach </a:t>
            </a:r>
          </a:p>
          <a:p>
            <a:pPr>
              <a:buNone/>
            </a:pPr>
            <a:endParaRPr lang="en-US" sz="800" dirty="0" smtClean="0"/>
          </a:p>
          <a:p>
            <a:pPr>
              <a:buNone/>
            </a:pPr>
            <a:r>
              <a:rPr lang="en-US" dirty="0" smtClean="0"/>
              <a:t> 2. Public  Screening  both pop.  and high risk (guideline,  </a:t>
            </a:r>
          </a:p>
          <a:p>
            <a:pPr>
              <a:buNone/>
            </a:pPr>
            <a:r>
              <a:rPr lang="en-US" dirty="0" smtClean="0"/>
              <a:t>     standard lap. ,  providing reliable information) </a:t>
            </a:r>
          </a:p>
          <a:p>
            <a:pPr>
              <a:buNone/>
            </a:pPr>
            <a:endParaRPr lang="en-US" sz="800" dirty="0" smtClean="0"/>
          </a:p>
          <a:p>
            <a:pPr>
              <a:buNone/>
            </a:pPr>
            <a:r>
              <a:rPr lang="en-US" dirty="0" smtClean="0"/>
              <a:t> 3.  Adult Treatment Expert Panel  on detection, </a:t>
            </a:r>
          </a:p>
          <a:p>
            <a:pPr>
              <a:buNone/>
            </a:pPr>
            <a:r>
              <a:rPr lang="en-US" dirty="0" smtClean="0"/>
              <a:t>      evaluation, and treatment </a:t>
            </a:r>
          </a:p>
          <a:p>
            <a:pPr>
              <a:buNone/>
            </a:pPr>
            <a:r>
              <a:rPr lang="en-US" dirty="0" smtClean="0"/>
              <a:t>           </a:t>
            </a:r>
            <a:endParaRPr lang="th-TH"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58204" cy="1061294"/>
          </a:xfrm>
        </p:spPr>
        <p:txBody>
          <a:bodyPr/>
          <a:lstStyle/>
          <a:p>
            <a:endParaRPr lang="th-TH" dirty="0"/>
          </a:p>
        </p:txBody>
      </p:sp>
      <p:sp>
        <p:nvSpPr>
          <p:cNvPr id="3" name="Content Placeholder 2"/>
          <p:cNvSpPr>
            <a:spLocks noGrp="1"/>
          </p:cNvSpPr>
          <p:nvPr>
            <p:ph idx="1"/>
          </p:nvPr>
        </p:nvSpPr>
        <p:spPr/>
        <p:txBody>
          <a:bodyPr>
            <a:normAutofit/>
          </a:bodyPr>
          <a:lstStyle/>
          <a:p>
            <a:pPr algn="ctr">
              <a:buNone/>
            </a:pPr>
            <a:endParaRPr lang="th-TH" sz="7200" dirty="0" smtClean="0"/>
          </a:p>
          <a:p>
            <a:pPr algn="ctr">
              <a:buNone/>
            </a:pPr>
            <a:r>
              <a:rPr lang="th-TH" sz="7200" dirty="0" smtClean="0"/>
              <a:t>พัก </a:t>
            </a:r>
            <a:r>
              <a:rPr lang="en-US" sz="7200" dirty="0" smtClean="0"/>
              <a:t> 15 </a:t>
            </a:r>
            <a:r>
              <a:rPr lang="th-TH" sz="7200" dirty="0" smtClean="0"/>
              <a:t>นาที ค่ะ </a:t>
            </a:r>
            <a:endParaRPr lang="th-TH" sz="7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smtClean="0"/>
              <a:t>การคาดทำนาย </a:t>
            </a:r>
            <a:r>
              <a:rPr lang="en-US" dirty="0" smtClean="0"/>
              <a:t>: </a:t>
            </a:r>
            <a:r>
              <a:rPr lang="th-TH" dirty="0" smtClean="0"/>
              <a:t>โรคไม่ติดต่อ</a:t>
            </a:r>
            <a:endParaRPr lang="th-TH" dirty="0"/>
          </a:p>
        </p:txBody>
      </p:sp>
      <p:sp>
        <p:nvSpPr>
          <p:cNvPr id="3" name="Content Placeholder 2"/>
          <p:cNvSpPr>
            <a:spLocks noGrp="1"/>
          </p:cNvSpPr>
          <p:nvPr>
            <p:ph idx="1"/>
          </p:nvPr>
        </p:nvSpPr>
        <p:spPr/>
        <p:txBody>
          <a:bodyPr/>
          <a:lstStyle/>
          <a:p>
            <a:pPr>
              <a:buNone/>
            </a:pPr>
            <a:r>
              <a:rPr lang="en-US" dirty="0" smtClean="0"/>
              <a:t>WHO :</a:t>
            </a:r>
          </a:p>
          <a:p>
            <a:pPr>
              <a:buNone/>
            </a:pPr>
            <a:r>
              <a:rPr lang="en-US" dirty="0" smtClean="0"/>
              <a:t>		1.  Without action, the NCD epidemic is projected to kill 52 million people annually by 2030 </a:t>
            </a:r>
          </a:p>
          <a:p>
            <a:pPr>
              <a:buNone/>
            </a:pPr>
            <a:endParaRPr lang="en-US" dirty="0" smtClean="0"/>
          </a:p>
          <a:p>
            <a:pPr>
              <a:buNone/>
            </a:pPr>
            <a:r>
              <a:rPr lang="en-US" dirty="0" smtClean="0"/>
              <a:t> 		2. The increase proportion of NCD  in developing countries is higher than developed countries </a:t>
            </a:r>
          </a:p>
          <a:p>
            <a:pPr>
              <a:buNone/>
            </a:pPr>
            <a:endParaRPr lang="th-TH"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2984"/>
            <a:ext cx="8229600" cy="1000132"/>
          </a:xfrm>
        </p:spPr>
        <p:txBody>
          <a:bodyPr>
            <a:normAutofit fontScale="90000"/>
          </a:bodyPr>
          <a:lstStyle/>
          <a:p>
            <a:pPr algn="ctr"/>
            <a:r>
              <a:rPr lang="th-TH" b="1" dirty="0" smtClean="0">
                <a:cs typeface="+mn-cs"/>
              </a:rPr>
              <a:t>วัตถุประสงค์ที่ </a:t>
            </a:r>
            <a:r>
              <a:rPr lang="en-US" b="1" dirty="0" smtClean="0">
                <a:cs typeface="+mn-cs"/>
              </a:rPr>
              <a:t>3</a:t>
            </a:r>
            <a:br>
              <a:rPr lang="en-US" b="1" dirty="0" smtClean="0">
                <a:cs typeface="+mn-cs"/>
              </a:rPr>
            </a:br>
            <a:r>
              <a:rPr lang="en-US" b="1" dirty="0" smtClean="0">
                <a:cs typeface="+mn-cs"/>
              </a:rPr>
              <a:t>Surveillance </a:t>
            </a:r>
            <a:endParaRPr lang="th-TH" b="1" dirty="0">
              <a:cs typeface="+mn-cs"/>
            </a:endParaRPr>
          </a:p>
        </p:txBody>
      </p:sp>
      <p:sp>
        <p:nvSpPr>
          <p:cNvPr id="3" name="Content Placeholder 2"/>
          <p:cNvSpPr>
            <a:spLocks noGrp="1"/>
          </p:cNvSpPr>
          <p:nvPr>
            <p:ph idx="1"/>
          </p:nvPr>
        </p:nvSpPr>
        <p:spPr>
          <a:xfrm>
            <a:off x="500034" y="2214554"/>
            <a:ext cx="8229600" cy="4031954"/>
          </a:xfrm>
        </p:spPr>
        <p:txBody>
          <a:bodyPr/>
          <a:lstStyle/>
          <a:p>
            <a:pPr>
              <a:buNone/>
            </a:pPr>
            <a:r>
              <a:rPr lang="en-US" sz="3200" dirty="0" smtClean="0"/>
              <a:t>      Public Health Surveillance </a:t>
            </a:r>
          </a:p>
          <a:p>
            <a:pPr lvl="4"/>
            <a:r>
              <a:rPr lang="en-US" sz="2400" dirty="0" smtClean="0"/>
              <a:t>Definition </a:t>
            </a:r>
          </a:p>
          <a:p>
            <a:pPr lvl="4"/>
            <a:r>
              <a:rPr lang="en-US" sz="2400" dirty="0" smtClean="0"/>
              <a:t>Goal of surveillance</a:t>
            </a:r>
          </a:p>
          <a:p>
            <a:pPr lvl="4"/>
            <a:r>
              <a:rPr lang="en-US" sz="2400" dirty="0" smtClean="0"/>
              <a:t>Objective of surveillance </a:t>
            </a:r>
          </a:p>
          <a:p>
            <a:pPr lvl="4"/>
            <a:r>
              <a:rPr lang="en-US" sz="2400" dirty="0" smtClean="0"/>
              <a:t>Cycle of surveillance </a:t>
            </a:r>
          </a:p>
          <a:p>
            <a:pPr lvl="4"/>
            <a:r>
              <a:rPr lang="en-US" sz="2400" dirty="0" smtClean="0"/>
              <a:t>NCD surveillance </a:t>
            </a:r>
          </a:p>
          <a:p>
            <a:pPr lvl="4"/>
            <a:r>
              <a:rPr lang="en-US" sz="2400" dirty="0" smtClean="0"/>
              <a:t>Risk factors surveillance</a:t>
            </a:r>
          </a:p>
          <a:p>
            <a:pPr lvl="4"/>
            <a:r>
              <a:rPr lang="en-US" sz="2400" dirty="0" smtClean="0"/>
              <a:t>Sources of collected data </a:t>
            </a:r>
            <a:endParaRPr lang="th-TH" sz="24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mn-cs"/>
              </a:rPr>
              <a:t>Surveillance system (Introduction) </a:t>
            </a:r>
            <a:endParaRPr lang="th-TH" dirty="0">
              <a:cs typeface="+mn-cs"/>
            </a:endParaRPr>
          </a:p>
        </p:txBody>
      </p:sp>
      <p:sp>
        <p:nvSpPr>
          <p:cNvPr id="3" name="Content Placeholder 2"/>
          <p:cNvSpPr>
            <a:spLocks noGrp="1"/>
          </p:cNvSpPr>
          <p:nvPr>
            <p:ph idx="1"/>
          </p:nvPr>
        </p:nvSpPr>
        <p:spPr>
          <a:xfrm>
            <a:off x="457200" y="1935480"/>
            <a:ext cx="8472518" cy="4389120"/>
          </a:xfrm>
        </p:spPr>
        <p:txBody>
          <a:bodyPr>
            <a:normAutofit lnSpcReduction="10000"/>
          </a:bodyPr>
          <a:lstStyle/>
          <a:p>
            <a:r>
              <a:rPr lang="en-US" b="1" dirty="0" smtClean="0"/>
              <a:t>Public Health Surveillance </a:t>
            </a:r>
          </a:p>
          <a:p>
            <a:pPr lvl="2"/>
            <a:r>
              <a:rPr lang="th-TH" sz="3000" b="1" dirty="0" smtClean="0"/>
              <a:t>มาจากภาษาฝรั่งเศส ที่มีความหมายว่า </a:t>
            </a:r>
            <a:r>
              <a:rPr lang="en-US" sz="3000" b="1" dirty="0" smtClean="0"/>
              <a:t>“ to watch over”</a:t>
            </a:r>
          </a:p>
          <a:p>
            <a:pPr lvl="2"/>
            <a:r>
              <a:rPr lang="th-TH" sz="3000" b="1" dirty="0" smtClean="0"/>
              <a:t>เริ่มต้นจากการเฝ้าระวังโรคติดต่อเฉียบพลัน </a:t>
            </a:r>
            <a:r>
              <a:rPr lang="en-US" sz="3000" b="1" dirty="0" smtClean="0"/>
              <a:t>(acute infectious diseases)</a:t>
            </a:r>
            <a:r>
              <a:rPr lang="th-TH" sz="3000" b="1" dirty="0" smtClean="0"/>
              <a:t> ที่ถือว่าเป็นองค์ประกอบสำคัญ ของการป้องกันควบคุมโรค</a:t>
            </a:r>
            <a:endParaRPr lang="en-US" sz="3000" b="1" dirty="0" smtClean="0"/>
          </a:p>
          <a:p>
            <a:pPr lvl="2"/>
            <a:r>
              <a:rPr lang="th-TH" sz="3000" b="1" dirty="0" smtClean="0"/>
              <a:t>ได้รับการพัฒนาและประยุกตใช้ในหลาย </a:t>
            </a:r>
            <a:r>
              <a:rPr lang="en-US" sz="3000" b="1" dirty="0" smtClean="0"/>
              <a:t>area </a:t>
            </a:r>
            <a:r>
              <a:rPr lang="th-TH" sz="3000" b="1" dirty="0" smtClean="0"/>
              <a:t>ของ </a:t>
            </a:r>
            <a:r>
              <a:rPr lang="en-US" sz="3000" b="1" dirty="0" smtClean="0"/>
              <a:t>public health </a:t>
            </a:r>
            <a:r>
              <a:rPr lang="th-TH" sz="3000" b="1" dirty="0" smtClean="0"/>
              <a:t>เป็นข้อมูลทั้ง</a:t>
            </a:r>
            <a:r>
              <a:rPr lang="en-US" sz="3000" b="1" dirty="0" smtClean="0"/>
              <a:t> diseases, injuries, other conditions </a:t>
            </a:r>
            <a:r>
              <a:rPr lang="th-TH" sz="3000" b="1" dirty="0" smtClean="0"/>
              <a:t>เช่น </a:t>
            </a:r>
            <a:r>
              <a:rPr lang="en-US" sz="3000" b="1" dirty="0" smtClean="0"/>
              <a:t>prevalence of risk factors </a:t>
            </a:r>
            <a:r>
              <a:rPr lang="th-TH" sz="3000" b="1" dirty="0" smtClean="0"/>
              <a:t>เป็นต้น </a:t>
            </a:r>
            <a:endParaRPr lang="th-TH" sz="3000" b="1"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Surveillance system </a:t>
            </a:r>
            <a:endParaRPr lang="th-TH" dirty="0"/>
          </a:p>
        </p:txBody>
      </p:sp>
      <p:sp>
        <p:nvSpPr>
          <p:cNvPr id="3" name="Content Placeholder 2"/>
          <p:cNvSpPr>
            <a:spLocks noGrp="1"/>
          </p:cNvSpPr>
          <p:nvPr>
            <p:ph idx="1"/>
          </p:nvPr>
        </p:nvSpPr>
        <p:spPr>
          <a:xfrm>
            <a:off x="428596" y="1857364"/>
            <a:ext cx="8472518" cy="4389120"/>
          </a:xfrm>
        </p:spPr>
        <p:txBody>
          <a:bodyPr/>
          <a:lstStyle/>
          <a:p>
            <a:r>
              <a:rPr lang="en-US" b="1" dirty="0" smtClean="0">
                <a:solidFill>
                  <a:srgbClr val="7030A0"/>
                </a:solidFill>
              </a:rPr>
              <a:t>Surveillance to </a:t>
            </a:r>
            <a:r>
              <a:rPr lang="en-US" b="1" dirty="0" smtClean="0">
                <a:solidFill>
                  <a:srgbClr val="FF0066"/>
                </a:solidFill>
              </a:rPr>
              <a:t>Public health action  </a:t>
            </a:r>
            <a:endParaRPr lang="th-TH" b="1" dirty="0" smtClean="0">
              <a:solidFill>
                <a:srgbClr val="FF0066"/>
              </a:solidFill>
            </a:endParaRPr>
          </a:p>
          <a:p>
            <a:pPr>
              <a:buNone/>
            </a:pPr>
            <a:r>
              <a:rPr lang="th-TH" dirty="0" smtClean="0"/>
              <a:t>   </a:t>
            </a:r>
            <a:r>
              <a:rPr lang="en-US" dirty="0" smtClean="0"/>
              <a:t>            </a:t>
            </a:r>
            <a:r>
              <a:rPr lang="en-US" b="1" dirty="0" smtClean="0">
                <a:solidFill>
                  <a:srgbClr val="0070C0"/>
                </a:solidFill>
              </a:rPr>
              <a:t>The early 1950s  </a:t>
            </a:r>
            <a:r>
              <a:rPr lang="en-US" dirty="0" smtClean="0">
                <a:solidFill>
                  <a:srgbClr val="0070C0"/>
                </a:solidFill>
              </a:rPr>
              <a:t>: acute poliomyelitis among </a:t>
            </a:r>
          </a:p>
          <a:p>
            <a:pPr>
              <a:buNone/>
            </a:pPr>
            <a:r>
              <a:rPr lang="en-US" dirty="0" smtClean="0">
                <a:solidFill>
                  <a:srgbClr val="0070C0"/>
                </a:solidFill>
              </a:rPr>
              <a:t>                 recipients of the poliomyelitis vaccine in USA.  </a:t>
            </a:r>
            <a:r>
              <a:rPr lang="en-US" sz="800" dirty="0" smtClean="0">
                <a:solidFill>
                  <a:srgbClr val="0070C0"/>
                </a:solidFill>
              </a:rPr>
              <a:t> </a:t>
            </a:r>
          </a:p>
          <a:p>
            <a:pPr>
              <a:buNone/>
            </a:pPr>
            <a:endParaRPr lang="en-US" sz="800" dirty="0" smtClean="0">
              <a:solidFill>
                <a:srgbClr val="0070C0"/>
              </a:solidFill>
            </a:endParaRPr>
          </a:p>
          <a:p>
            <a:pPr>
              <a:buNone/>
            </a:pPr>
            <a:r>
              <a:rPr lang="en-US" dirty="0" smtClean="0">
                <a:solidFill>
                  <a:srgbClr val="0070C0"/>
                </a:solidFill>
              </a:rPr>
              <a:t>                </a:t>
            </a:r>
            <a:r>
              <a:rPr lang="en-US" b="1" dirty="0" smtClean="0">
                <a:solidFill>
                  <a:srgbClr val="C00000"/>
                </a:solidFill>
              </a:rPr>
              <a:t>In 1966  </a:t>
            </a:r>
            <a:r>
              <a:rPr lang="en-US" dirty="0" smtClean="0">
                <a:solidFill>
                  <a:srgbClr val="C00000"/>
                </a:solidFill>
              </a:rPr>
              <a:t>Worldwide malaria control  </a:t>
            </a:r>
          </a:p>
          <a:p>
            <a:pPr>
              <a:buNone/>
            </a:pPr>
            <a:endParaRPr lang="en-US" sz="800" dirty="0" smtClean="0">
              <a:solidFill>
                <a:srgbClr val="C00000"/>
              </a:solidFill>
            </a:endParaRPr>
          </a:p>
          <a:p>
            <a:pPr>
              <a:buNone/>
            </a:pPr>
            <a:r>
              <a:rPr lang="en-US" b="1" dirty="0" smtClean="0">
                <a:solidFill>
                  <a:srgbClr val="00B050"/>
                </a:solidFill>
              </a:rPr>
              <a:t>                 In 1967  </a:t>
            </a:r>
            <a:r>
              <a:rPr lang="en-US" dirty="0" smtClean="0">
                <a:solidFill>
                  <a:srgbClr val="00B050"/>
                </a:solidFill>
              </a:rPr>
              <a:t>Global campaign  to Eradicate Smallpox  </a:t>
            </a:r>
          </a:p>
          <a:p>
            <a:pPr>
              <a:buNone/>
            </a:pPr>
            <a:endParaRPr lang="en-US" sz="800" dirty="0" smtClean="0">
              <a:solidFill>
                <a:srgbClr val="00B050"/>
              </a:solidFill>
            </a:endParaRPr>
          </a:p>
          <a:p>
            <a:pPr>
              <a:buNone/>
            </a:pPr>
            <a:r>
              <a:rPr lang="en-US" dirty="0" smtClean="0">
                <a:solidFill>
                  <a:srgbClr val="00B050"/>
                </a:solidFill>
              </a:rPr>
              <a:t>                 </a:t>
            </a:r>
            <a:r>
              <a:rPr lang="en-US" b="1" dirty="0" smtClean="0">
                <a:solidFill>
                  <a:srgbClr val="92D050"/>
                </a:solidFill>
              </a:rPr>
              <a:t>In</a:t>
            </a:r>
            <a:r>
              <a:rPr lang="en-US" b="1" dirty="0" smtClean="0">
                <a:solidFill>
                  <a:srgbClr val="00B050"/>
                </a:solidFill>
              </a:rPr>
              <a:t> </a:t>
            </a:r>
            <a:r>
              <a:rPr lang="en-US" b="1" dirty="0" smtClean="0">
                <a:solidFill>
                  <a:srgbClr val="92D050"/>
                </a:solidFill>
              </a:rPr>
              <a:t> 1981   </a:t>
            </a:r>
            <a:r>
              <a:rPr lang="en-US" dirty="0" smtClean="0">
                <a:solidFill>
                  <a:srgbClr val="92D050"/>
                </a:solidFill>
              </a:rPr>
              <a:t>Epidemics AIDS </a:t>
            </a:r>
          </a:p>
          <a:p>
            <a:pPr>
              <a:buNone/>
            </a:pPr>
            <a:endParaRPr lang="th-TH" dirty="0">
              <a:solidFill>
                <a:srgbClr val="00B050"/>
              </a:solidFill>
            </a:endParaRPr>
          </a:p>
        </p:txBody>
      </p:sp>
      <p:sp>
        <p:nvSpPr>
          <p:cNvPr id="4" name="Smiley Face 3"/>
          <p:cNvSpPr/>
          <p:nvPr/>
        </p:nvSpPr>
        <p:spPr>
          <a:xfrm>
            <a:off x="1142976" y="2428868"/>
            <a:ext cx="285752" cy="35719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5" name="Smiley Face 4"/>
          <p:cNvSpPr/>
          <p:nvPr/>
        </p:nvSpPr>
        <p:spPr>
          <a:xfrm>
            <a:off x="1214414" y="3571876"/>
            <a:ext cx="285752" cy="35719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6" name="Smiley Face 5"/>
          <p:cNvSpPr/>
          <p:nvPr/>
        </p:nvSpPr>
        <p:spPr>
          <a:xfrm>
            <a:off x="1214414" y="4214818"/>
            <a:ext cx="285752" cy="28575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7" name="Smiley Face 6"/>
          <p:cNvSpPr/>
          <p:nvPr/>
        </p:nvSpPr>
        <p:spPr>
          <a:xfrm>
            <a:off x="1214414" y="4786322"/>
            <a:ext cx="285752" cy="35719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Surveillance system </a:t>
            </a:r>
            <a:endParaRPr lang="th-TH" dirty="0"/>
          </a:p>
        </p:txBody>
      </p:sp>
      <p:sp>
        <p:nvSpPr>
          <p:cNvPr id="3" name="Content Placeholder 2"/>
          <p:cNvSpPr>
            <a:spLocks noGrp="1"/>
          </p:cNvSpPr>
          <p:nvPr>
            <p:ph idx="1"/>
          </p:nvPr>
        </p:nvSpPr>
        <p:spPr/>
        <p:txBody>
          <a:bodyPr/>
          <a:lstStyle/>
          <a:p>
            <a:pPr>
              <a:buNone/>
            </a:pPr>
            <a:r>
              <a:rPr lang="en-US" i="1" dirty="0" smtClean="0"/>
              <a:t>Definition</a:t>
            </a:r>
          </a:p>
          <a:p>
            <a:pPr>
              <a:buNone/>
            </a:pPr>
            <a:r>
              <a:rPr lang="en-US" sz="800" dirty="0" smtClean="0"/>
              <a:t> </a:t>
            </a:r>
          </a:p>
          <a:p>
            <a:pPr>
              <a:buNone/>
            </a:pPr>
            <a:r>
              <a:rPr lang="en-US" dirty="0" smtClean="0"/>
              <a:t> 			Langmuir (1963)  “ the continued watchfulness over  the distribution and trends of incidence through the systematic collection, consolidation, and evaluation of morbidity and mortality reports and other relevant data  together  with timely  and regulation dissemination to those who need to know </a:t>
            </a:r>
          </a:p>
          <a:p>
            <a:pPr>
              <a:buNone/>
            </a:pPr>
            <a:r>
              <a:rPr lang="en-US" dirty="0" smtClean="0"/>
              <a:t>		  	</a:t>
            </a:r>
            <a:endParaRPr lang="th-TH"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Surveillance system </a:t>
            </a:r>
            <a:endParaRPr lang="th-TH" dirty="0"/>
          </a:p>
        </p:txBody>
      </p:sp>
      <p:sp>
        <p:nvSpPr>
          <p:cNvPr id="3" name="Content Placeholder 2"/>
          <p:cNvSpPr>
            <a:spLocks noGrp="1"/>
          </p:cNvSpPr>
          <p:nvPr>
            <p:ph idx="1"/>
          </p:nvPr>
        </p:nvSpPr>
        <p:spPr>
          <a:xfrm>
            <a:off x="285720" y="2071678"/>
            <a:ext cx="8229600" cy="3929090"/>
          </a:xfrm>
        </p:spPr>
        <p:txBody>
          <a:bodyPr>
            <a:normAutofit fontScale="92500" lnSpcReduction="20000"/>
          </a:bodyPr>
          <a:lstStyle/>
          <a:p>
            <a:pPr>
              <a:buNone/>
            </a:pPr>
            <a:r>
              <a:rPr lang="en-US" i="1" dirty="0" smtClean="0"/>
              <a:t>Definition (cont.)</a:t>
            </a:r>
          </a:p>
          <a:p>
            <a:pPr>
              <a:buNone/>
            </a:pPr>
            <a:r>
              <a:rPr lang="en-US" dirty="0" smtClean="0"/>
              <a:t>      </a:t>
            </a:r>
          </a:p>
          <a:p>
            <a:pPr>
              <a:buNone/>
            </a:pPr>
            <a:r>
              <a:rPr lang="en-US" dirty="0" smtClean="0"/>
              <a:t>		WHO (1968) from  the 21</a:t>
            </a:r>
            <a:r>
              <a:rPr lang="en-US" baseline="30000" dirty="0" smtClean="0"/>
              <a:t>th</a:t>
            </a:r>
            <a:r>
              <a:rPr lang="en-US" dirty="0" smtClean="0"/>
              <a:t>WHA  recommend to </a:t>
            </a:r>
            <a:r>
              <a:rPr lang="en-US" u="sng" dirty="0" smtClean="0">
                <a:solidFill>
                  <a:srgbClr val="002060"/>
                </a:solidFill>
              </a:rPr>
              <a:t>apply the principle of surveillance to a wider scope of problems </a:t>
            </a:r>
          </a:p>
          <a:p>
            <a:pPr>
              <a:buNone/>
            </a:pPr>
            <a:r>
              <a:rPr lang="en-US" dirty="0" smtClean="0"/>
              <a:t>    (cancer, atherosclerosis, and social problems – addiction drug ) or </a:t>
            </a:r>
            <a:r>
              <a:rPr lang="en-US" dirty="0" smtClean="0">
                <a:solidFill>
                  <a:srgbClr val="FF0066"/>
                </a:solidFill>
              </a:rPr>
              <a:t>“ Information for action”</a:t>
            </a:r>
            <a:endParaRPr lang="th-TH" dirty="0" smtClean="0">
              <a:solidFill>
                <a:srgbClr val="FF0066"/>
              </a:solidFill>
            </a:endParaRPr>
          </a:p>
          <a:p>
            <a:pPr>
              <a:buNone/>
            </a:pPr>
            <a:endParaRPr lang="en-US" dirty="0" smtClean="0"/>
          </a:p>
          <a:p>
            <a:pPr>
              <a:buNone/>
            </a:pPr>
            <a:r>
              <a:rPr lang="en-US" dirty="0" smtClean="0"/>
              <a:t>		Thacker </a:t>
            </a:r>
            <a:r>
              <a:rPr lang="en-US" i="1" dirty="0" smtClean="0"/>
              <a:t>et al. </a:t>
            </a:r>
            <a:r>
              <a:rPr lang="en-US" dirty="0" smtClean="0"/>
              <a:t>1989 ; Thacker and Stroup 1994   The role and concept of public health surveillance continue to evolve  as the scope of surveillance broadens and as </a:t>
            </a:r>
            <a:r>
              <a:rPr lang="en-US" u="sng" dirty="0" smtClean="0">
                <a:solidFill>
                  <a:srgbClr val="002060"/>
                </a:solidFill>
              </a:rPr>
              <a:t>increasingly sophisticated method are applied </a:t>
            </a:r>
            <a:endParaRPr lang="th-TH" u="sng" dirty="0">
              <a:solidFill>
                <a:srgbClr val="002060"/>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5526"/>
            <a:ext cx="8229600" cy="1010400"/>
          </a:xfrm>
        </p:spPr>
        <p:txBody>
          <a:bodyPr/>
          <a:lstStyle/>
          <a:p>
            <a:r>
              <a:rPr lang="en-US" dirty="0" smtClean="0"/>
              <a:t>Goal of Surveillance </a:t>
            </a:r>
            <a:endParaRPr lang="th-TH" dirty="0"/>
          </a:p>
        </p:txBody>
      </p:sp>
      <p:sp>
        <p:nvSpPr>
          <p:cNvPr id="3" name="Content Placeholder 2"/>
          <p:cNvSpPr>
            <a:spLocks noGrp="1"/>
          </p:cNvSpPr>
          <p:nvPr>
            <p:ph idx="1"/>
          </p:nvPr>
        </p:nvSpPr>
        <p:spPr/>
        <p:txBody>
          <a:bodyPr/>
          <a:lstStyle/>
          <a:p>
            <a:endParaRPr lang="en-US" dirty="0" smtClean="0"/>
          </a:p>
          <a:p>
            <a:pPr>
              <a:buNone/>
            </a:pPr>
            <a:endParaRPr lang="en-US" dirty="0" smtClean="0"/>
          </a:p>
        </p:txBody>
      </p:sp>
      <p:sp>
        <p:nvSpPr>
          <p:cNvPr id="7" name="TextBox 6"/>
          <p:cNvSpPr txBox="1"/>
          <p:nvPr/>
        </p:nvSpPr>
        <p:spPr>
          <a:xfrm>
            <a:off x="428596" y="4643446"/>
            <a:ext cx="4071966" cy="1261884"/>
          </a:xfrm>
          <a:prstGeom prst="rect">
            <a:avLst/>
          </a:prstGeom>
          <a:noFill/>
        </p:spPr>
        <p:txBody>
          <a:bodyPr wrap="square" rtlCol="0">
            <a:spAutoFit/>
          </a:bodyPr>
          <a:lstStyle/>
          <a:p>
            <a:r>
              <a:rPr lang="en-US" dirty="0" smtClean="0"/>
              <a:t> Surveillance  Finding</a:t>
            </a:r>
          </a:p>
          <a:p>
            <a:r>
              <a:rPr lang="en-US" sz="2000" dirty="0" smtClean="0">
                <a:solidFill>
                  <a:srgbClr val="FF0066"/>
                </a:solidFill>
              </a:rPr>
              <a:t>    (continuation monitor </a:t>
            </a:r>
            <a:r>
              <a:rPr lang="en-US" dirty="0" smtClean="0">
                <a:solidFill>
                  <a:srgbClr val="FF0066"/>
                </a:solidFill>
              </a:rPr>
              <a:t> </a:t>
            </a:r>
            <a:r>
              <a:rPr lang="en-US" sz="2000" dirty="0" smtClean="0">
                <a:solidFill>
                  <a:srgbClr val="FF0066"/>
                </a:solidFill>
              </a:rPr>
              <a:t>and</a:t>
            </a:r>
            <a:r>
              <a:rPr lang="en-US" dirty="0" smtClean="0">
                <a:solidFill>
                  <a:srgbClr val="FF0066"/>
                </a:solidFill>
              </a:rPr>
              <a:t>    </a:t>
            </a:r>
          </a:p>
          <a:p>
            <a:r>
              <a:rPr lang="en-US" sz="2000" dirty="0" smtClean="0">
                <a:solidFill>
                  <a:srgbClr val="FF0066"/>
                </a:solidFill>
              </a:rPr>
              <a:t>     sensitive in detection epidemic) </a:t>
            </a:r>
            <a:endParaRPr lang="th-TH" sz="2000" dirty="0">
              <a:solidFill>
                <a:srgbClr val="FF0066"/>
              </a:solidFill>
            </a:endParaRPr>
          </a:p>
        </p:txBody>
      </p:sp>
      <p:sp>
        <p:nvSpPr>
          <p:cNvPr id="8" name="TextBox 7"/>
          <p:cNvSpPr txBox="1"/>
          <p:nvPr/>
        </p:nvSpPr>
        <p:spPr>
          <a:xfrm>
            <a:off x="5214942" y="4929198"/>
            <a:ext cx="2500330" cy="954107"/>
          </a:xfrm>
          <a:prstGeom prst="rect">
            <a:avLst/>
          </a:prstGeom>
          <a:noFill/>
        </p:spPr>
        <p:txBody>
          <a:bodyPr wrap="square" rtlCol="0">
            <a:spAutoFit/>
          </a:bodyPr>
          <a:lstStyle/>
          <a:p>
            <a:r>
              <a:rPr lang="en-US" dirty="0" smtClean="0"/>
              <a:t>Public   Health </a:t>
            </a:r>
          </a:p>
          <a:p>
            <a:r>
              <a:rPr lang="en-US" dirty="0" smtClean="0"/>
              <a:t>      Practice   </a:t>
            </a:r>
            <a:endParaRPr lang="th-TH" dirty="0"/>
          </a:p>
        </p:txBody>
      </p:sp>
      <p:sp>
        <p:nvSpPr>
          <p:cNvPr id="9" name="Right Arrow 8"/>
          <p:cNvSpPr/>
          <p:nvPr/>
        </p:nvSpPr>
        <p:spPr>
          <a:xfrm>
            <a:off x="3571868" y="2643182"/>
            <a:ext cx="1214446" cy="1571636"/>
          </a:xfrm>
          <a:prstGeom prst="rightArrow">
            <a:avLst>
              <a:gd name="adj1" fmla="val 50000"/>
              <a:gd name="adj2" fmla="val 595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pic>
        <p:nvPicPr>
          <p:cNvPr id="5122" name="Picture 2"/>
          <p:cNvPicPr>
            <a:picLocks noChangeAspect="1" noChangeArrowheads="1"/>
          </p:cNvPicPr>
          <p:nvPr/>
        </p:nvPicPr>
        <p:blipFill>
          <a:blip r:embed="rId2" cstate="print"/>
          <a:srcRect r="21429"/>
          <a:stretch>
            <a:fillRect/>
          </a:stretch>
        </p:blipFill>
        <p:spPr bwMode="auto">
          <a:xfrm>
            <a:off x="1285852" y="2214554"/>
            <a:ext cx="1571636" cy="2214578"/>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cstate="print"/>
          <a:srcRect/>
          <a:stretch>
            <a:fillRect/>
          </a:stretch>
        </p:blipFill>
        <p:spPr bwMode="auto">
          <a:xfrm>
            <a:off x="5000628" y="2000240"/>
            <a:ext cx="3500462" cy="2881932"/>
          </a:xfrm>
          <a:prstGeom prst="rect">
            <a:avLst/>
          </a:prstGeom>
          <a:noFill/>
          <a:ln w="9525">
            <a:noFill/>
            <a:miter lim="800000"/>
            <a:headEnd/>
            <a:tailEnd/>
          </a:ln>
          <a:effectLst/>
        </p:spPr>
      </p:pic>
      <p:sp>
        <p:nvSpPr>
          <p:cNvPr id="10" name="TextBox 9"/>
          <p:cNvSpPr txBox="1"/>
          <p:nvPr/>
        </p:nvSpPr>
        <p:spPr>
          <a:xfrm>
            <a:off x="3071802" y="3143248"/>
            <a:ext cx="1857388" cy="52322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dirty="0" smtClean="0"/>
              <a:t> essential </a:t>
            </a:r>
            <a:endParaRPr lang="th-TH"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71538" y="2071678"/>
            <a:ext cx="3357586" cy="3539430"/>
          </a:xfrm>
          <a:prstGeom prst="rect">
            <a:avLst/>
          </a:prstGeom>
          <a:noFill/>
        </p:spPr>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th-TH" dirty="0"/>
          </a:p>
        </p:txBody>
      </p:sp>
      <p:sp>
        <p:nvSpPr>
          <p:cNvPr id="2" name="Title 1"/>
          <p:cNvSpPr>
            <a:spLocks noGrp="1"/>
          </p:cNvSpPr>
          <p:nvPr>
            <p:ph type="title"/>
          </p:nvPr>
        </p:nvSpPr>
        <p:spPr>
          <a:xfrm>
            <a:off x="457200" y="704088"/>
            <a:ext cx="8229600" cy="1010400"/>
          </a:xfrm>
        </p:spPr>
        <p:txBody>
          <a:bodyPr/>
          <a:lstStyle/>
          <a:p>
            <a:r>
              <a:rPr lang="en-US" dirty="0" smtClean="0"/>
              <a:t>Cycle of Surveillance </a:t>
            </a:r>
            <a:endParaRPr lang="th-TH" dirty="0"/>
          </a:p>
        </p:txBody>
      </p:sp>
      <p:sp>
        <p:nvSpPr>
          <p:cNvPr id="7" name="TextBox 6"/>
          <p:cNvSpPr txBox="1"/>
          <p:nvPr/>
        </p:nvSpPr>
        <p:spPr>
          <a:xfrm>
            <a:off x="357158" y="1816136"/>
            <a:ext cx="4071966" cy="3970318"/>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a:t>
            </a:r>
            <a:endParaRPr lang="th-TH" dirty="0"/>
          </a:p>
        </p:txBody>
      </p:sp>
      <p:pic>
        <p:nvPicPr>
          <p:cNvPr id="1026" name="Picture 2" descr="G:\Figure 3.1.png"/>
          <p:cNvPicPr>
            <a:picLocks noGrp="1" noChangeAspect="1" noChangeArrowheads="1"/>
          </p:cNvPicPr>
          <p:nvPr>
            <p:ph idx="1"/>
          </p:nvPr>
        </p:nvPicPr>
        <p:blipFill>
          <a:blip r:embed="rId2" cstate="print"/>
          <a:srcRect/>
          <a:stretch>
            <a:fillRect/>
          </a:stretch>
        </p:blipFill>
        <p:spPr bwMode="auto">
          <a:xfrm>
            <a:off x="571472" y="1928802"/>
            <a:ext cx="8229600" cy="3736181"/>
          </a:xfrm>
          <a:prstGeom prst="rect">
            <a:avLst/>
          </a:prstGeom>
          <a:noFill/>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1143000"/>
          </a:xfrm>
        </p:spPr>
        <p:txBody>
          <a:bodyPr>
            <a:normAutofit/>
          </a:bodyPr>
          <a:lstStyle/>
          <a:p>
            <a:r>
              <a:rPr lang="en-US" sz="4000" dirty="0" smtClean="0"/>
              <a:t>Purpose of Public Health Surveillance </a:t>
            </a:r>
            <a:endParaRPr lang="th-TH" sz="4000" dirty="0"/>
          </a:p>
        </p:txBody>
      </p:sp>
      <p:sp>
        <p:nvSpPr>
          <p:cNvPr id="3" name="Content Placeholder 2"/>
          <p:cNvSpPr>
            <a:spLocks noGrp="1"/>
          </p:cNvSpPr>
          <p:nvPr>
            <p:ph idx="1"/>
          </p:nvPr>
        </p:nvSpPr>
        <p:spPr/>
        <p:txBody>
          <a:bodyPr/>
          <a:lstStyle/>
          <a:p>
            <a:pPr marL="514350" indent="-514350">
              <a:buAutoNum type="arabicPeriod"/>
            </a:pPr>
            <a:r>
              <a:rPr lang="en-US" dirty="0" smtClean="0"/>
              <a:t>To define public health priority  (baseline, magnitude)</a:t>
            </a:r>
          </a:p>
          <a:p>
            <a:pPr marL="514350" indent="-514350">
              <a:buAutoNum type="arabicPeriod"/>
            </a:pPr>
            <a:r>
              <a:rPr lang="en-US" dirty="0" smtClean="0"/>
              <a:t>To characterize disease patterns by time, place, person</a:t>
            </a:r>
          </a:p>
          <a:p>
            <a:pPr marL="514350" indent="-514350">
              <a:buAutoNum type="arabicPeriod"/>
            </a:pPr>
            <a:r>
              <a:rPr lang="en-US" dirty="0" smtClean="0"/>
              <a:t>To detect epidemic </a:t>
            </a:r>
          </a:p>
          <a:p>
            <a:pPr marL="514350" indent="-514350">
              <a:buAutoNum type="arabicPeriod"/>
            </a:pPr>
            <a:r>
              <a:rPr lang="en-US" dirty="0" smtClean="0"/>
              <a:t>To suggest hypothesis </a:t>
            </a:r>
          </a:p>
          <a:p>
            <a:pPr marL="514350" indent="-514350">
              <a:buAutoNum type="arabicPeriod"/>
            </a:pPr>
            <a:r>
              <a:rPr lang="en-US" dirty="0" smtClean="0"/>
              <a:t> To identify cases for epidemiological research </a:t>
            </a:r>
          </a:p>
          <a:p>
            <a:pPr marL="514350" indent="-514350">
              <a:buAutoNum type="arabicPeriod"/>
            </a:pPr>
            <a:r>
              <a:rPr lang="en-US" dirty="0" smtClean="0"/>
              <a:t>To facilitate planning, include projection of future trends and health-care needs  </a:t>
            </a:r>
            <a:endParaRPr lang="th-TH"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653210"/>
          </a:xfrm>
        </p:spPr>
        <p:txBody>
          <a:bodyPr>
            <a:normAutofit/>
          </a:bodyPr>
          <a:lstStyle/>
          <a:p>
            <a:r>
              <a:rPr lang="en-US" sz="3600" dirty="0" smtClean="0"/>
              <a:t> Acute and Chronic Surveillance </a:t>
            </a:r>
            <a:endParaRPr lang="th-TH" sz="3600" dirty="0"/>
          </a:p>
        </p:txBody>
      </p:sp>
      <p:graphicFrame>
        <p:nvGraphicFramePr>
          <p:cNvPr id="5" name="Table 4"/>
          <p:cNvGraphicFramePr>
            <a:graphicFrameLocks noGrp="1"/>
          </p:cNvGraphicFramePr>
          <p:nvPr/>
        </p:nvGraphicFramePr>
        <p:xfrm>
          <a:off x="428596" y="1071546"/>
          <a:ext cx="8501121" cy="5457507"/>
        </p:xfrm>
        <a:graphic>
          <a:graphicData uri="http://schemas.openxmlformats.org/drawingml/2006/table">
            <a:tbl>
              <a:tblPr firstRow="1" bandRow="1">
                <a:tableStyleId>{5C22544A-7EE6-4342-B048-85BDC9FD1C3A}</a:tableStyleId>
              </a:tblPr>
              <a:tblGrid>
                <a:gridCol w="1643074"/>
                <a:gridCol w="3071834"/>
                <a:gridCol w="1928826"/>
                <a:gridCol w="1857387"/>
              </a:tblGrid>
              <a:tr h="671868">
                <a:tc>
                  <a:txBody>
                    <a:bodyPr/>
                    <a:lstStyle/>
                    <a:p>
                      <a:endParaRPr lang="th-TH" dirty="0"/>
                    </a:p>
                  </a:txBody>
                  <a:tcPr/>
                </a:tc>
                <a:tc>
                  <a:txBody>
                    <a:bodyPr/>
                    <a:lstStyle/>
                    <a:p>
                      <a:r>
                        <a:rPr lang="en-US" dirty="0" smtClean="0"/>
                        <a:t>Common</a:t>
                      </a:r>
                      <a:r>
                        <a:rPr lang="en-US" baseline="0" dirty="0" smtClean="0"/>
                        <a:t>  characteristics </a:t>
                      </a:r>
                      <a:endParaRPr lang="th-TH" dirty="0"/>
                    </a:p>
                  </a:txBody>
                  <a:tcPr/>
                </a:tc>
                <a:tc>
                  <a:txBody>
                    <a:bodyPr/>
                    <a:lstStyle/>
                    <a:p>
                      <a:r>
                        <a:rPr lang="en-US" dirty="0" smtClean="0"/>
                        <a:t>Acute</a:t>
                      </a:r>
                      <a:r>
                        <a:rPr lang="en-US" baseline="0" dirty="0" smtClean="0"/>
                        <a:t> disease</a:t>
                      </a:r>
                      <a:endParaRPr lang="th-TH" dirty="0"/>
                    </a:p>
                  </a:txBody>
                  <a:tcPr/>
                </a:tc>
                <a:tc>
                  <a:txBody>
                    <a:bodyPr/>
                    <a:lstStyle/>
                    <a:p>
                      <a:r>
                        <a:rPr lang="en-US" dirty="0" smtClean="0"/>
                        <a:t>Chronic diseases</a:t>
                      </a:r>
                      <a:endParaRPr lang="th-TH" dirty="0"/>
                    </a:p>
                  </a:txBody>
                  <a:tcPr/>
                </a:tc>
              </a:tr>
              <a:tr h="1663673">
                <a:tc>
                  <a:txBody>
                    <a:bodyPr/>
                    <a:lstStyle/>
                    <a:p>
                      <a:r>
                        <a:rPr lang="en-US" dirty="0" smtClean="0"/>
                        <a:t>Purpose </a:t>
                      </a:r>
                      <a:endParaRPr lang="th-TH" dirty="0"/>
                    </a:p>
                  </a:txBody>
                  <a:tcPr/>
                </a:tc>
                <a:tc>
                  <a:txBody>
                    <a:bodyPr/>
                    <a:lstStyle/>
                    <a:p>
                      <a:r>
                        <a:rPr lang="en-US" dirty="0" smtClean="0"/>
                        <a:t>Monitor</a:t>
                      </a:r>
                      <a:r>
                        <a:rPr lang="en-US" baseline="0" dirty="0" smtClean="0"/>
                        <a:t> trends.  Describe problems  and estimated health burden </a:t>
                      </a:r>
                    </a:p>
                    <a:p>
                      <a:endParaRPr lang="en-US" sz="800" baseline="0" dirty="0" smtClean="0"/>
                    </a:p>
                    <a:p>
                      <a:r>
                        <a:rPr lang="en-US" baseline="0" dirty="0" smtClean="0"/>
                        <a:t>Direct/evaluation programs for prevention and control </a:t>
                      </a:r>
                      <a:endParaRPr lang="th-TH" dirty="0"/>
                    </a:p>
                  </a:txBody>
                  <a:tcPr/>
                </a:tc>
                <a:tc>
                  <a:txBody>
                    <a:bodyPr/>
                    <a:lstStyle/>
                    <a:p>
                      <a:r>
                        <a:rPr lang="en-US" dirty="0" smtClean="0"/>
                        <a:t>Emphasis</a:t>
                      </a:r>
                      <a:r>
                        <a:rPr lang="en-US" baseline="0" dirty="0" smtClean="0"/>
                        <a:t> on weekly or monthly variations to detect outbreak </a:t>
                      </a:r>
                      <a:endParaRPr lang="th-TH" dirty="0"/>
                    </a:p>
                  </a:txBody>
                  <a:tcPr/>
                </a:tc>
                <a:tc>
                  <a:txBody>
                    <a:bodyPr/>
                    <a:lstStyle/>
                    <a:p>
                      <a:r>
                        <a:rPr lang="en-US" dirty="0" smtClean="0"/>
                        <a:t>Emphasis on year-to year  trends </a:t>
                      </a:r>
                      <a:endParaRPr lang="th-TH" dirty="0"/>
                    </a:p>
                  </a:txBody>
                  <a:tcPr/>
                </a:tc>
              </a:tr>
              <a:tr h="1247755">
                <a:tc>
                  <a:txBody>
                    <a:bodyPr/>
                    <a:lstStyle/>
                    <a:p>
                      <a:r>
                        <a:rPr lang="en-US" dirty="0" smtClean="0"/>
                        <a:t>Data</a:t>
                      </a:r>
                      <a:endParaRPr lang="th-TH" dirty="0"/>
                    </a:p>
                  </a:txBody>
                  <a:tcPr/>
                </a:tc>
                <a:tc>
                  <a:txBody>
                    <a:bodyPr/>
                    <a:lstStyle/>
                    <a:p>
                      <a:r>
                        <a:rPr lang="en-US" dirty="0" smtClean="0"/>
                        <a:t>regular</a:t>
                      </a:r>
                      <a:endParaRPr lang="th-TH" dirty="0"/>
                    </a:p>
                  </a:txBody>
                  <a:tcPr/>
                </a:tc>
                <a:tc>
                  <a:txBody>
                    <a:bodyPr/>
                    <a:lstStyle/>
                    <a:p>
                      <a:r>
                        <a:rPr lang="en-US" dirty="0" smtClean="0"/>
                        <a:t>Reliance on Notification by health-provider/lab </a:t>
                      </a:r>
                      <a:endParaRPr lang="th-TH" dirty="0"/>
                    </a:p>
                  </a:txBody>
                  <a:tcPr/>
                </a:tc>
                <a:tc>
                  <a:txBody>
                    <a:bodyPr/>
                    <a:lstStyle/>
                    <a:p>
                      <a:r>
                        <a:rPr lang="en-US" dirty="0" smtClean="0"/>
                        <a:t>Greater use of existing databases </a:t>
                      </a:r>
                      <a:endParaRPr lang="th-TH" dirty="0"/>
                    </a:p>
                  </a:txBody>
                  <a:tcPr/>
                </a:tc>
              </a:tr>
              <a:tr h="959811">
                <a:tc>
                  <a:txBody>
                    <a:bodyPr/>
                    <a:lstStyle/>
                    <a:p>
                      <a:r>
                        <a:rPr lang="en-US" dirty="0" smtClean="0"/>
                        <a:t>Data  analysis </a:t>
                      </a:r>
                      <a:endParaRPr lang="th-TH" dirty="0"/>
                    </a:p>
                  </a:txBody>
                  <a:tcPr/>
                </a:tc>
                <a:tc>
                  <a:txBody>
                    <a:bodyPr/>
                    <a:lstStyle/>
                    <a:p>
                      <a:r>
                        <a:rPr lang="en-US" dirty="0" smtClean="0"/>
                        <a:t>Descriptive statistics for time, place, person</a:t>
                      </a:r>
                      <a:r>
                        <a:rPr lang="en-US" baseline="0" dirty="0" smtClean="0"/>
                        <a:t> </a:t>
                      </a:r>
                      <a:r>
                        <a:rPr lang="en-US" dirty="0" smtClean="0"/>
                        <a:t> </a:t>
                      </a:r>
                      <a:endParaRPr lang="th-TH" dirty="0"/>
                    </a:p>
                  </a:txBody>
                  <a:tcPr/>
                </a:tc>
                <a:tc>
                  <a:txBody>
                    <a:bodyPr/>
                    <a:lstStyle/>
                    <a:p>
                      <a:r>
                        <a:rPr lang="en-US" dirty="0" smtClean="0"/>
                        <a:t>Emphasis often on case counts</a:t>
                      </a:r>
                      <a:r>
                        <a:rPr lang="en-US" baseline="0" dirty="0" smtClean="0"/>
                        <a:t> </a:t>
                      </a:r>
                      <a:endParaRPr lang="th-TH" dirty="0"/>
                    </a:p>
                  </a:txBody>
                  <a:tcPr/>
                </a:tc>
                <a:tc>
                  <a:txBody>
                    <a:bodyPr/>
                    <a:lstStyle/>
                    <a:p>
                      <a:r>
                        <a:rPr lang="en-US" dirty="0" smtClean="0"/>
                        <a:t>Emphasis usually on rates </a:t>
                      </a:r>
                      <a:endParaRPr lang="th-TH" dirty="0"/>
                    </a:p>
                  </a:txBody>
                  <a:tcPr/>
                </a:tc>
              </a:tr>
              <a:tr h="671868">
                <a:tc>
                  <a:txBody>
                    <a:bodyPr/>
                    <a:lstStyle/>
                    <a:p>
                      <a:r>
                        <a:rPr lang="en-US" dirty="0" smtClean="0"/>
                        <a:t>Data dissemination </a:t>
                      </a:r>
                      <a:endParaRPr lang="th-TH" dirty="0"/>
                    </a:p>
                  </a:txBody>
                  <a:tcPr/>
                </a:tc>
                <a:tc>
                  <a:txBody>
                    <a:bodyPr/>
                    <a:lstStyle/>
                    <a:p>
                      <a:r>
                        <a:rPr lang="en-US" dirty="0" smtClean="0"/>
                        <a:t>Regular</a:t>
                      </a:r>
                      <a:r>
                        <a:rPr lang="en-US" baseline="0" dirty="0" smtClean="0"/>
                        <a:t>,  frequency reflect data collection. Audience targeted </a:t>
                      </a:r>
                      <a:endParaRPr lang="th-TH" dirty="0"/>
                    </a:p>
                  </a:txBody>
                  <a:tcPr/>
                </a:tc>
                <a:tc>
                  <a:txBody>
                    <a:bodyPr/>
                    <a:lstStyle/>
                    <a:p>
                      <a:r>
                        <a:rPr lang="en-US" dirty="0" smtClean="0"/>
                        <a:t>More frequency </a:t>
                      </a:r>
                      <a:endParaRPr lang="th-TH" dirty="0"/>
                    </a:p>
                  </a:txBody>
                  <a:tcPr/>
                </a:tc>
                <a:tc>
                  <a:txBody>
                    <a:bodyPr/>
                    <a:lstStyle/>
                    <a:p>
                      <a:r>
                        <a:rPr lang="en-US" dirty="0" smtClean="0"/>
                        <a:t>Less frequency </a:t>
                      </a:r>
                      <a:endParaRPr lang="th-TH" dirty="0"/>
                    </a:p>
                  </a:txBody>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b="1" dirty="0" smtClean="0">
                <a:cs typeface="+mn-cs"/>
              </a:rPr>
              <a:t>ระบบเฝ้าระวังทางสุขภาพ เริ่มต้นเมื่อไร </a:t>
            </a:r>
            <a:endParaRPr lang="th-TH" b="1" dirty="0">
              <a:cs typeface="+mn-cs"/>
            </a:endParaRPr>
          </a:p>
        </p:txBody>
      </p:sp>
      <p:sp>
        <p:nvSpPr>
          <p:cNvPr id="3" name="Content Placeholder 2"/>
          <p:cNvSpPr>
            <a:spLocks noGrp="1"/>
          </p:cNvSpPr>
          <p:nvPr>
            <p:ph idx="1"/>
          </p:nvPr>
        </p:nvSpPr>
        <p:spPr/>
        <p:txBody>
          <a:bodyPr/>
          <a:lstStyle/>
          <a:p>
            <a:r>
              <a:rPr lang="th-TH" dirty="0" smtClean="0"/>
              <a:t>เมื่อไรจึงเริ่มการเฝ้าระวัง </a:t>
            </a:r>
          </a:p>
          <a:p>
            <a:r>
              <a:rPr lang="th-TH" dirty="0" smtClean="0"/>
              <a:t>ใครบ้าง ที่เข้ามาเกี่ยวข้อง </a:t>
            </a:r>
            <a:r>
              <a:rPr lang="en-US" dirty="0" smtClean="0"/>
              <a:t>(</a:t>
            </a:r>
            <a:r>
              <a:rPr lang="th-TH" dirty="0" smtClean="0"/>
              <a:t>หน่วยงาน, บุคคลใด, ฯลฯ)</a:t>
            </a:r>
          </a:p>
          <a:p>
            <a:r>
              <a:rPr lang="th-TH" dirty="0" smtClean="0"/>
              <a:t>ข้อมูลเฝ้าระวังที่จะใช้มีอะไรบ้าง </a:t>
            </a:r>
          </a:p>
          <a:p>
            <a:endParaRPr lang="th-TH" dirty="0" smtClean="0"/>
          </a:p>
          <a:p>
            <a:endParaRPr lang="th-TH" dirty="0" smtClean="0"/>
          </a:p>
          <a:p>
            <a:pPr>
              <a:buNone/>
            </a:pPr>
            <a:r>
              <a:rPr lang="th-TH" dirty="0" smtClean="0">
                <a:solidFill>
                  <a:srgbClr val="FF0066"/>
                </a:solidFill>
              </a:rPr>
              <a:t>                -  </a:t>
            </a:r>
            <a:r>
              <a:rPr lang="en-US" dirty="0" smtClean="0">
                <a:solidFill>
                  <a:srgbClr val="FF0066"/>
                </a:solidFill>
              </a:rPr>
              <a:t> Surveillance Cycle </a:t>
            </a:r>
            <a:r>
              <a:rPr lang="th-TH" dirty="0" smtClean="0">
                <a:solidFill>
                  <a:srgbClr val="FF0066"/>
                </a:solidFill>
              </a:rPr>
              <a:t>ที่เกี่ยวข้องอาจมีมากกว่า  </a:t>
            </a:r>
            <a:r>
              <a:rPr lang="en-US" dirty="0" smtClean="0">
                <a:solidFill>
                  <a:srgbClr val="FF0066"/>
                </a:solidFill>
              </a:rPr>
              <a:t>1 Loop </a:t>
            </a:r>
            <a:endParaRPr lang="th-TH" dirty="0" smtClean="0">
              <a:solidFill>
                <a:srgbClr val="FF0066"/>
              </a:solidFill>
            </a:endParaRPr>
          </a:p>
          <a:p>
            <a:pPr>
              <a:buNone/>
            </a:pPr>
            <a:r>
              <a:rPr lang="en-US" dirty="0" smtClean="0">
                <a:solidFill>
                  <a:srgbClr val="FF0066"/>
                </a:solidFill>
              </a:rPr>
              <a:t>		   -  </a:t>
            </a:r>
            <a:r>
              <a:rPr lang="th-TH" dirty="0" smtClean="0">
                <a:solidFill>
                  <a:srgbClr val="FF0066"/>
                </a:solidFill>
              </a:rPr>
              <a:t>ถ้าระบบมีจุดใดบกพร่องเพียง </a:t>
            </a:r>
            <a:r>
              <a:rPr lang="en-US" dirty="0" smtClean="0">
                <a:solidFill>
                  <a:srgbClr val="FF0066"/>
                </a:solidFill>
              </a:rPr>
              <a:t>1 </a:t>
            </a:r>
            <a:r>
              <a:rPr lang="th-TH" dirty="0" smtClean="0">
                <a:solidFill>
                  <a:srgbClr val="FF0066"/>
                </a:solidFill>
              </a:rPr>
              <a:t>จุด อาจทำให้ระบบดำเนินไปได้ไม่ดี </a:t>
            </a:r>
            <a:r>
              <a:rPr lang="en-US" dirty="0" smtClean="0">
                <a:solidFill>
                  <a:srgbClr val="FF0066"/>
                </a:solidFill>
              </a:rPr>
              <a:t> </a:t>
            </a:r>
            <a:endParaRPr lang="th-TH" dirty="0" smtClean="0">
              <a:solidFill>
                <a:srgbClr val="FF0066"/>
              </a:solidFill>
            </a:endParaRPr>
          </a:p>
          <a:p>
            <a:pPr>
              <a:buNone/>
            </a:pPr>
            <a:endParaRPr lang="th-TH"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picture\35-a6b34c791c.jpg"/>
          <p:cNvPicPr>
            <a:picLocks noGrp="1" noChangeAspect="1" noChangeArrowheads="1"/>
          </p:cNvPicPr>
          <p:nvPr>
            <p:ph idx="1"/>
          </p:nvPr>
        </p:nvPicPr>
        <p:blipFill>
          <a:blip r:embed="rId2" cstate="print"/>
          <a:srcRect/>
          <a:stretch>
            <a:fillRect/>
          </a:stretch>
        </p:blipFill>
        <p:spPr bwMode="auto">
          <a:xfrm>
            <a:off x="357158" y="857232"/>
            <a:ext cx="8358246" cy="5000684"/>
          </a:xfrm>
          <a:prstGeom prst="rect">
            <a:avLst/>
          </a:prstGeom>
          <a:noFill/>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Establishing a surveillance system </a:t>
            </a:r>
            <a:endParaRPr lang="th-TH" dirty="0"/>
          </a:p>
        </p:txBody>
      </p:sp>
      <p:sp>
        <p:nvSpPr>
          <p:cNvPr id="3" name="Content Placeholder 2"/>
          <p:cNvSpPr>
            <a:spLocks noGrp="1"/>
          </p:cNvSpPr>
          <p:nvPr>
            <p:ph idx="1"/>
          </p:nvPr>
        </p:nvSpPr>
        <p:spPr>
          <a:xfrm>
            <a:off x="457200" y="1935480"/>
            <a:ext cx="8401080" cy="4389120"/>
          </a:xfrm>
        </p:spPr>
        <p:txBody>
          <a:bodyPr>
            <a:normAutofit lnSpcReduction="10000"/>
          </a:bodyPr>
          <a:lstStyle/>
          <a:p>
            <a:pPr>
              <a:buNone/>
            </a:pPr>
            <a:r>
              <a:rPr lang="en-US" dirty="0" smtClean="0"/>
              <a:t>   1.  </a:t>
            </a:r>
            <a:r>
              <a:rPr lang="th-TH" dirty="0" smtClean="0"/>
              <a:t>กำหนดวัตถุประสงค์, นิยามศัพท์ กิจกรรมของระบบเฝ้าระวังที่จะดำเนินการ </a:t>
            </a:r>
          </a:p>
          <a:p>
            <a:pPr>
              <a:buNone/>
            </a:pPr>
            <a:r>
              <a:rPr lang="th-TH" sz="2200" dirty="0" smtClean="0">
                <a:solidFill>
                  <a:srgbClr val="FF0066"/>
                </a:solidFill>
              </a:rPr>
              <a:t>          (</a:t>
            </a:r>
            <a:r>
              <a:rPr lang="en-US" sz="2200" dirty="0" smtClean="0">
                <a:solidFill>
                  <a:srgbClr val="FF0066"/>
                </a:solidFill>
              </a:rPr>
              <a:t>statement of obj. and definition of the disease or </a:t>
            </a:r>
          </a:p>
          <a:p>
            <a:pPr>
              <a:buNone/>
            </a:pPr>
            <a:r>
              <a:rPr lang="en-US" sz="2200" dirty="0" smtClean="0">
                <a:solidFill>
                  <a:srgbClr val="FF0066"/>
                </a:solidFill>
              </a:rPr>
              <a:t>           condition  under surveillance)</a:t>
            </a:r>
          </a:p>
          <a:p>
            <a:pPr>
              <a:buNone/>
            </a:pPr>
            <a:r>
              <a:rPr lang="en-US" dirty="0" smtClean="0"/>
              <a:t>   2.  </a:t>
            </a:r>
            <a:r>
              <a:rPr lang="th-TH" dirty="0" smtClean="0"/>
              <a:t>กำหนดและลำดับขั้นการดำเนินงารเก็บข้อมูล วิเคราะห์ และ เผยแพร่ข้อมูล  </a:t>
            </a:r>
          </a:p>
          <a:p>
            <a:pPr>
              <a:buNone/>
            </a:pPr>
            <a:r>
              <a:rPr lang="th-TH" dirty="0" smtClean="0"/>
              <a:t>         สารสนเทศ  รวมทั้งการจัดการและเก็บรักษาข้อมูล  จนข้อมูลต่างๆ ได้ใช้ให้เกิด</a:t>
            </a:r>
          </a:p>
          <a:p>
            <a:pPr>
              <a:buNone/>
            </a:pPr>
            <a:r>
              <a:rPr lang="th-TH" dirty="0" smtClean="0"/>
              <a:t>         ประโยนช์ต่อกลุ่มเป้าหมายต่างๆ  </a:t>
            </a:r>
          </a:p>
          <a:p>
            <a:pPr>
              <a:buNone/>
            </a:pPr>
            <a:r>
              <a:rPr lang="en-US" dirty="0" smtClean="0"/>
              <a:t>         </a:t>
            </a:r>
            <a:r>
              <a:rPr lang="en-US" sz="2200" dirty="0" smtClean="0">
                <a:solidFill>
                  <a:srgbClr val="FF0066"/>
                </a:solidFill>
              </a:rPr>
              <a:t>(implement of procedures of collecting data,  interpretation, </a:t>
            </a:r>
          </a:p>
          <a:p>
            <a:pPr>
              <a:buNone/>
            </a:pPr>
            <a:r>
              <a:rPr lang="en-US" sz="2200" dirty="0" smtClean="0">
                <a:solidFill>
                  <a:srgbClr val="FF0066"/>
                </a:solidFill>
              </a:rPr>
              <a:t>           dissemination “ information loop” and to return the </a:t>
            </a:r>
          </a:p>
          <a:p>
            <a:pPr>
              <a:buNone/>
            </a:pPr>
            <a:r>
              <a:rPr lang="en-US" sz="2200" dirty="0" smtClean="0">
                <a:solidFill>
                  <a:srgbClr val="FF0066"/>
                </a:solidFill>
              </a:rPr>
              <a:t>           information to those who need to know continually ) </a:t>
            </a:r>
          </a:p>
          <a:p>
            <a:pPr>
              <a:buNone/>
            </a:pPr>
            <a:r>
              <a:rPr lang="en-US" dirty="0" smtClean="0"/>
              <a:t>   3. </a:t>
            </a:r>
            <a:r>
              <a:rPr lang="th-TH" dirty="0" smtClean="0"/>
              <a:t> ประเมินผลและ พัฒนาระบบเฝ้าระวังอย่างต่อเนื่อง </a:t>
            </a:r>
            <a:endParaRPr lang="th-TH"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1143000"/>
          </a:xfrm>
        </p:spPr>
        <p:txBody>
          <a:bodyPr>
            <a:normAutofit fontScale="90000"/>
          </a:bodyPr>
          <a:lstStyle/>
          <a:p>
            <a:r>
              <a:rPr lang="en-US" dirty="0" smtClean="0"/>
              <a:t>Component of </a:t>
            </a:r>
            <a:br>
              <a:rPr lang="en-US" dirty="0" smtClean="0"/>
            </a:br>
            <a:r>
              <a:rPr lang="en-US" dirty="0" smtClean="0"/>
              <a:t>NCD surveillance </a:t>
            </a:r>
            <a:endParaRPr lang="th-TH" dirty="0"/>
          </a:p>
        </p:txBody>
      </p:sp>
      <p:sp>
        <p:nvSpPr>
          <p:cNvPr id="4" name="TextBox 3"/>
          <p:cNvSpPr txBox="1"/>
          <p:nvPr/>
        </p:nvSpPr>
        <p:spPr>
          <a:xfrm>
            <a:off x="2857488" y="1857364"/>
            <a:ext cx="2857520" cy="523220"/>
          </a:xfrm>
          <a:prstGeom prst="rect">
            <a:avLst/>
          </a:prstGeom>
          <a:noFill/>
        </p:spPr>
        <p:txBody>
          <a:bodyPr wrap="square" rtlCol="0">
            <a:spAutoFit/>
          </a:bodyPr>
          <a:lstStyle/>
          <a:p>
            <a:pPr algn="ctr"/>
            <a:r>
              <a:rPr lang="en-US" sz="2400" dirty="0" smtClean="0"/>
              <a:t>Health Information</a:t>
            </a:r>
            <a:r>
              <a:rPr lang="en-US" dirty="0" smtClean="0"/>
              <a:t> </a:t>
            </a:r>
            <a:endParaRPr lang="th-TH" dirty="0"/>
          </a:p>
        </p:txBody>
      </p:sp>
      <p:sp>
        <p:nvSpPr>
          <p:cNvPr id="5" name="TextBox 4"/>
          <p:cNvSpPr txBox="1"/>
          <p:nvPr/>
        </p:nvSpPr>
        <p:spPr>
          <a:xfrm>
            <a:off x="357158" y="2857496"/>
            <a:ext cx="2786082" cy="369332"/>
          </a:xfrm>
          <a:prstGeom prst="rect">
            <a:avLst/>
          </a:prstGeom>
          <a:noFill/>
        </p:spPr>
        <p:txBody>
          <a:bodyPr wrap="square" rtlCol="0">
            <a:spAutoFit/>
          </a:bodyPr>
          <a:lstStyle/>
          <a:p>
            <a:r>
              <a:rPr lang="en-US" sz="1800" b="1" dirty="0" smtClean="0"/>
              <a:t>Risk /protecting factors</a:t>
            </a:r>
            <a:endParaRPr lang="th-TH" sz="1800" b="1" dirty="0"/>
          </a:p>
        </p:txBody>
      </p:sp>
      <p:sp>
        <p:nvSpPr>
          <p:cNvPr id="6" name="TextBox 5"/>
          <p:cNvSpPr txBox="1"/>
          <p:nvPr/>
        </p:nvSpPr>
        <p:spPr>
          <a:xfrm>
            <a:off x="3571868" y="3071810"/>
            <a:ext cx="1928826" cy="369332"/>
          </a:xfrm>
          <a:prstGeom prst="rect">
            <a:avLst/>
          </a:prstGeom>
          <a:noFill/>
        </p:spPr>
        <p:txBody>
          <a:bodyPr wrap="square" rtlCol="0">
            <a:spAutoFit/>
          </a:bodyPr>
          <a:lstStyle/>
          <a:p>
            <a:r>
              <a:rPr lang="en-US" sz="1800" b="1" dirty="0" smtClean="0"/>
              <a:t>Morbidity </a:t>
            </a:r>
            <a:endParaRPr lang="th-TH" sz="1800" b="1" dirty="0"/>
          </a:p>
        </p:txBody>
      </p:sp>
      <p:sp>
        <p:nvSpPr>
          <p:cNvPr id="7" name="TextBox 6"/>
          <p:cNvSpPr txBox="1"/>
          <p:nvPr/>
        </p:nvSpPr>
        <p:spPr>
          <a:xfrm>
            <a:off x="6857984" y="2928934"/>
            <a:ext cx="2286016" cy="523220"/>
          </a:xfrm>
          <a:prstGeom prst="rect">
            <a:avLst/>
          </a:prstGeom>
          <a:noFill/>
        </p:spPr>
        <p:txBody>
          <a:bodyPr wrap="square" rtlCol="0">
            <a:spAutoFit/>
          </a:bodyPr>
          <a:lstStyle/>
          <a:p>
            <a:r>
              <a:rPr lang="en-US" sz="1800" b="1" dirty="0" smtClean="0"/>
              <a:t>Mortality</a:t>
            </a:r>
            <a:r>
              <a:rPr lang="en-US" b="1" dirty="0" smtClean="0"/>
              <a:t> </a:t>
            </a:r>
            <a:endParaRPr lang="th-TH" b="1" dirty="0"/>
          </a:p>
        </p:txBody>
      </p:sp>
      <p:cxnSp>
        <p:nvCxnSpPr>
          <p:cNvPr id="9" name="Straight Connector 8"/>
          <p:cNvCxnSpPr/>
          <p:nvPr/>
        </p:nvCxnSpPr>
        <p:spPr>
          <a:xfrm rot="5400000">
            <a:off x="1214811" y="2714223"/>
            <a:ext cx="5722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858414" y="3142454"/>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7287438" y="2928140"/>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286248" y="2714620"/>
            <a:ext cx="321471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500166" y="2428868"/>
            <a:ext cx="35719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4894265" y="2606669"/>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4037009" y="2320917"/>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0" y="3643314"/>
            <a:ext cx="3000396" cy="646331"/>
          </a:xfrm>
          <a:prstGeom prst="rect">
            <a:avLst/>
          </a:prstGeom>
          <a:noFill/>
        </p:spPr>
        <p:txBody>
          <a:bodyPr wrap="square" rtlCol="0">
            <a:spAutoFit/>
          </a:bodyPr>
          <a:lstStyle/>
          <a:p>
            <a:r>
              <a:rPr lang="en-US" sz="1800" dirty="0" smtClean="0"/>
              <a:t>National Health survey (physical exam. + interview)  </a:t>
            </a:r>
            <a:endParaRPr lang="th-TH" sz="1800" dirty="0"/>
          </a:p>
        </p:txBody>
      </p:sp>
      <p:sp>
        <p:nvSpPr>
          <p:cNvPr id="35" name="TextBox 34"/>
          <p:cNvSpPr txBox="1"/>
          <p:nvPr/>
        </p:nvSpPr>
        <p:spPr>
          <a:xfrm>
            <a:off x="0" y="4357694"/>
            <a:ext cx="2857488" cy="369332"/>
          </a:xfrm>
          <a:prstGeom prst="rect">
            <a:avLst/>
          </a:prstGeom>
          <a:noFill/>
        </p:spPr>
        <p:txBody>
          <a:bodyPr wrap="square" rtlCol="0">
            <a:spAutoFit/>
          </a:bodyPr>
          <a:lstStyle/>
          <a:p>
            <a:r>
              <a:rPr lang="en-US" sz="1800" dirty="0" smtClean="0"/>
              <a:t>Household Survey  (NSO)</a:t>
            </a:r>
            <a:endParaRPr lang="th-TH" sz="1800" dirty="0"/>
          </a:p>
        </p:txBody>
      </p:sp>
      <p:sp>
        <p:nvSpPr>
          <p:cNvPr id="37" name="TextBox 36"/>
          <p:cNvSpPr txBox="1"/>
          <p:nvPr/>
        </p:nvSpPr>
        <p:spPr>
          <a:xfrm>
            <a:off x="0" y="4857760"/>
            <a:ext cx="3143240" cy="369332"/>
          </a:xfrm>
          <a:prstGeom prst="rect">
            <a:avLst/>
          </a:prstGeom>
          <a:noFill/>
        </p:spPr>
        <p:txBody>
          <a:bodyPr wrap="square" rtlCol="0">
            <a:spAutoFit/>
          </a:bodyPr>
          <a:lstStyle/>
          <a:p>
            <a:r>
              <a:rPr lang="en-US" sz="1800" dirty="0" smtClean="0"/>
              <a:t>Behavior risk survey (BRFSS ) </a:t>
            </a:r>
            <a:endParaRPr lang="th-TH" sz="1800" dirty="0"/>
          </a:p>
        </p:txBody>
      </p:sp>
      <p:sp>
        <p:nvSpPr>
          <p:cNvPr id="38" name="TextBox 37"/>
          <p:cNvSpPr txBox="1"/>
          <p:nvPr/>
        </p:nvSpPr>
        <p:spPr>
          <a:xfrm>
            <a:off x="0" y="5286388"/>
            <a:ext cx="3071802" cy="369332"/>
          </a:xfrm>
          <a:prstGeom prst="rect">
            <a:avLst/>
          </a:prstGeom>
          <a:noFill/>
        </p:spPr>
        <p:txBody>
          <a:bodyPr wrap="square" rtlCol="0">
            <a:spAutoFit/>
          </a:bodyPr>
          <a:lstStyle/>
          <a:p>
            <a:r>
              <a:rPr lang="en-US" sz="1800" dirty="0" smtClean="0"/>
              <a:t>Global Youth Tobacco survey </a:t>
            </a:r>
            <a:endParaRPr lang="th-TH" sz="1800" dirty="0"/>
          </a:p>
        </p:txBody>
      </p:sp>
      <p:cxnSp>
        <p:nvCxnSpPr>
          <p:cNvPr id="42" name="Straight Connector 41"/>
          <p:cNvCxnSpPr>
            <a:endCxn id="34" idx="0"/>
          </p:cNvCxnSpPr>
          <p:nvPr/>
        </p:nvCxnSpPr>
        <p:spPr>
          <a:xfrm rot="16200000" flipH="1">
            <a:off x="1250149" y="3393265"/>
            <a:ext cx="500066" cy="32"/>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000364" y="3786190"/>
            <a:ext cx="1857388" cy="646331"/>
          </a:xfrm>
          <a:prstGeom prst="rect">
            <a:avLst/>
          </a:prstGeom>
          <a:noFill/>
        </p:spPr>
        <p:txBody>
          <a:bodyPr wrap="square" rtlCol="0">
            <a:spAutoFit/>
          </a:bodyPr>
          <a:lstStyle/>
          <a:p>
            <a:r>
              <a:rPr lang="en-US" sz="1800" dirty="0" smtClean="0"/>
              <a:t>Disease registry (cancer) </a:t>
            </a:r>
            <a:endParaRPr lang="th-TH" sz="1800" dirty="0"/>
          </a:p>
        </p:txBody>
      </p:sp>
      <p:sp>
        <p:nvSpPr>
          <p:cNvPr id="45" name="TextBox 44"/>
          <p:cNvSpPr txBox="1"/>
          <p:nvPr/>
        </p:nvSpPr>
        <p:spPr>
          <a:xfrm>
            <a:off x="3143240" y="4429132"/>
            <a:ext cx="1714512" cy="369332"/>
          </a:xfrm>
          <a:prstGeom prst="rect">
            <a:avLst/>
          </a:prstGeom>
          <a:noFill/>
        </p:spPr>
        <p:txBody>
          <a:bodyPr wrap="square" rtlCol="0">
            <a:spAutoFit/>
          </a:bodyPr>
          <a:lstStyle/>
          <a:p>
            <a:r>
              <a:rPr lang="en-US" sz="1800" dirty="0" smtClean="0"/>
              <a:t> Hospital based </a:t>
            </a:r>
            <a:endParaRPr lang="th-TH" sz="1800" dirty="0"/>
          </a:p>
        </p:txBody>
      </p:sp>
      <p:sp>
        <p:nvSpPr>
          <p:cNvPr id="46" name="TextBox 45"/>
          <p:cNvSpPr txBox="1"/>
          <p:nvPr/>
        </p:nvSpPr>
        <p:spPr>
          <a:xfrm>
            <a:off x="3214678" y="4786322"/>
            <a:ext cx="1928826" cy="369332"/>
          </a:xfrm>
          <a:prstGeom prst="rect">
            <a:avLst/>
          </a:prstGeom>
          <a:noFill/>
        </p:spPr>
        <p:txBody>
          <a:bodyPr wrap="square" rtlCol="0">
            <a:spAutoFit/>
          </a:bodyPr>
          <a:lstStyle/>
          <a:p>
            <a:r>
              <a:rPr lang="en-US" sz="1800" dirty="0" smtClean="0"/>
              <a:t>Population based </a:t>
            </a:r>
            <a:endParaRPr lang="th-TH" sz="1800" dirty="0"/>
          </a:p>
        </p:txBody>
      </p:sp>
      <p:cxnSp>
        <p:nvCxnSpPr>
          <p:cNvPr id="48" name="Straight Connector 47"/>
          <p:cNvCxnSpPr/>
          <p:nvPr/>
        </p:nvCxnSpPr>
        <p:spPr>
          <a:xfrm rot="5400000">
            <a:off x="3251191" y="3749677"/>
            <a:ext cx="500066" cy="1588"/>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857752" y="3857628"/>
            <a:ext cx="4286248" cy="646331"/>
          </a:xfrm>
          <a:prstGeom prst="rect">
            <a:avLst/>
          </a:prstGeom>
          <a:noFill/>
        </p:spPr>
        <p:txBody>
          <a:bodyPr wrap="square" rtlCol="0">
            <a:spAutoFit/>
          </a:bodyPr>
          <a:lstStyle/>
          <a:p>
            <a:r>
              <a:rPr lang="en-US" sz="1800" dirty="0" smtClean="0"/>
              <a:t>Health service administration information </a:t>
            </a:r>
            <a:endParaRPr lang="th-TH" sz="1800" dirty="0"/>
          </a:p>
        </p:txBody>
      </p:sp>
      <p:cxnSp>
        <p:nvCxnSpPr>
          <p:cNvPr id="51" name="Straight Connector 50"/>
          <p:cNvCxnSpPr/>
          <p:nvPr/>
        </p:nvCxnSpPr>
        <p:spPr>
          <a:xfrm>
            <a:off x="3500430" y="3571876"/>
            <a:ext cx="328614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6608777" y="3749677"/>
            <a:ext cx="356396" cy="794"/>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6786578" y="3286124"/>
            <a:ext cx="2000264" cy="369332"/>
          </a:xfrm>
          <a:prstGeom prst="rect">
            <a:avLst/>
          </a:prstGeom>
          <a:noFill/>
        </p:spPr>
        <p:txBody>
          <a:bodyPr wrap="square" rtlCol="0">
            <a:spAutoFit/>
          </a:bodyPr>
          <a:lstStyle/>
          <a:p>
            <a:r>
              <a:rPr lang="en-US" sz="1800" dirty="0" smtClean="0"/>
              <a:t>Vital registry </a:t>
            </a:r>
            <a:endParaRPr lang="th-TH" sz="1800" dirty="0"/>
          </a:p>
        </p:txBody>
      </p:sp>
      <p:sp>
        <p:nvSpPr>
          <p:cNvPr id="33" name="Rounded Rectangle 32"/>
          <p:cNvSpPr/>
          <p:nvPr/>
        </p:nvSpPr>
        <p:spPr>
          <a:xfrm>
            <a:off x="5643538" y="0"/>
            <a:ext cx="3500462" cy="21431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rgbClr val="00B050"/>
                </a:solidFill>
              </a:rPr>
              <a:t>Economic </a:t>
            </a:r>
          </a:p>
          <a:p>
            <a:pPr algn="ctr"/>
            <a:r>
              <a:rPr lang="en-US" dirty="0" smtClean="0">
                <a:solidFill>
                  <a:srgbClr val="00B050"/>
                </a:solidFill>
              </a:rPr>
              <a:t>Social </a:t>
            </a:r>
          </a:p>
          <a:p>
            <a:pPr algn="ctr"/>
            <a:r>
              <a:rPr lang="en-US" dirty="0" smtClean="0">
                <a:solidFill>
                  <a:srgbClr val="00B050"/>
                </a:solidFill>
              </a:rPr>
              <a:t>Law </a:t>
            </a:r>
          </a:p>
          <a:p>
            <a:pPr algn="ctr"/>
            <a:r>
              <a:rPr lang="en-US" dirty="0" smtClean="0">
                <a:solidFill>
                  <a:srgbClr val="00B050"/>
                </a:solidFill>
              </a:rPr>
              <a:t>Ecology  </a:t>
            </a:r>
            <a:endParaRPr lang="th-TH" dirty="0">
              <a:solidFill>
                <a:srgbClr val="00B050"/>
              </a:solidFill>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data  </a:t>
            </a:r>
            <a:endParaRPr lang="th-TH" dirty="0"/>
          </a:p>
        </p:txBody>
      </p:sp>
      <p:sp>
        <p:nvSpPr>
          <p:cNvPr id="3" name="Content Placeholder 2"/>
          <p:cNvSpPr>
            <a:spLocks noGrp="1"/>
          </p:cNvSpPr>
          <p:nvPr>
            <p:ph idx="1"/>
          </p:nvPr>
        </p:nvSpPr>
        <p:spPr/>
        <p:txBody>
          <a:bodyPr/>
          <a:lstStyle/>
          <a:p>
            <a:pPr marL="514350" indent="-514350">
              <a:buAutoNum type="arabicPeriod"/>
            </a:pPr>
            <a:r>
              <a:rPr lang="en-US" dirty="0" smtClean="0"/>
              <a:t>Vital  registration </a:t>
            </a:r>
          </a:p>
          <a:p>
            <a:pPr marL="514350" indent="-514350">
              <a:buAutoNum type="arabicPeriod"/>
            </a:pPr>
            <a:r>
              <a:rPr lang="en-US" dirty="0" smtClean="0"/>
              <a:t>Disease Registries  (cancer   etc.)</a:t>
            </a:r>
          </a:p>
          <a:p>
            <a:pPr marL="514350" indent="-514350">
              <a:buAutoNum type="arabicPeriod"/>
            </a:pPr>
            <a:r>
              <a:rPr lang="en-US" dirty="0" smtClean="0"/>
              <a:t>Routine surveys</a:t>
            </a:r>
          </a:p>
          <a:p>
            <a:pPr marL="514350" indent="-514350">
              <a:buAutoNum type="arabicPeriod"/>
            </a:pPr>
            <a:r>
              <a:rPr lang="en-US" dirty="0" smtClean="0"/>
              <a:t>Sentinel surveillance sites   </a:t>
            </a:r>
          </a:p>
          <a:p>
            <a:pPr marL="514350" indent="-514350">
              <a:buAutoNum type="arabicPeriod"/>
            </a:pPr>
            <a:r>
              <a:rPr lang="en-US" dirty="0" smtClean="0"/>
              <a:t>Administrative hospital data  </a:t>
            </a:r>
          </a:p>
          <a:p>
            <a:pPr marL="514350" indent="-514350">
              <a:buAutoNum type="arabicPeriod"/>
            </a:pPr>
            <a:r>
              <a:rPr lang="en-US" dirty="0" smtClean="0"/>
              <a:t>Census </a:t>
            </a:r>
            <a:endParaRPr lang="th-TH"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Vital registration </a:t>
            </a:r>
            <a:r>
              <a:rPr lang="th-TH" dirty="0" smtClean="0"/>
              <a:t>สถิติชีพ</a:t>
            </a:r>
            <a:endParaRPr lang="th-TH" dirty="0"/>
          </a:p>
        </p:txBody>
      </p:sp>
      <p:sp>
        <p:nvSpPr>
          <p:cNvPr id="3" name="Content Placeholder 2"/>
          <p:cNvSpPr>
            <a:spLocks noGrp="1"/>
          </p:cNvSpPr>
          <p:nvPr>
            <p:ph idx="1"/>
          </p:nvPr>
        </p:nvSpPr>
        <p:spPr>
          <a:xfrm>
            <a:off x="457200" y="1935480"/>
            <a:ext cx="8401080" cy="4389120"/>
          </a:xfrm>
        </p:spPr>
        <p:txBody>
          <a:bodyPr>
            <a:normAutofit fontScale="92500" lnSpcReduction="10000"/>
          </a:bodyPr>
          <a:lstStyle/>
          <a:p>
            <a:r>
              <a:rPr lang="th-TH" sz="3200" dirty="0" smtClean="0"/>
              <a:t>ข้อมูล จากสำนักทะเบียนราษฏร์ (การเกิด- การตาย)</a:t>
            </a:r>
          </a:p>
          <a:p>
            <a:r>
              <a:rPr lang="th-TH" sz="3200" dirty="0" smtClean="0"/>
              <a:t>ทะเบียนการตาย ให้ จำนวนและสาเหตุการเสียชีวิต จาก </a:t>
            </a:r>
            <a:r>
              <a:rPr lang="en-US" sz="3200" dirty="0" smtClean="0"/>
              <a:t>death certificate</a:t>
            </a:r>
            <a:endParaRPr lang="th-TH" sz="3200" dirty="0" smtClean="0"/>
          </a:p>
          <a:p>
            <a:r>
              <a:rPr lang="th-TH" sz="3200" dirty="0" smtClean="0"/>
              <a:t>ได้ข้อมูลลักษณะประชากร  เพศ อายุ พื้นที่ (จังหวัด, ประเทศ) </a:t>
            </a:r>
          </a:p>
          <a:p>
            <a:r>
              <a:rPr lang="th-TH" sz="3200" dirty="0" smtClean="0"/>
              <a:t>ข้อมูลระดับประชากร </a:t>
            </a:r>
            <a:r>
              <a:rPr lang="en-US" sz="3200" dirty="0" smtClean="0"/>
              <a:t>(pop-based) </a:t>
            </a:r>
            <a:r>
              <a:rPr lang="th-TH" sz="3200" dirty="0" smtClean="0"/>
              <a:t>ตามพื้นที่ </a:t>
            </a:r>
          </a:p>
          <a:p>
            <a:r>
              <a:rPr lang="th-TH" sz="3200" dirty="0" smtClean="0"/>
              <a:t>ประโยชน์ข้อมูล - ติดตามปัญหาสุขภาพ, จัดสรรงบประมาณ, วางแผนระบบบริการสุขภาพ</a:t>
            </a:r>
          </a:p>
          <a:p>
            <a:r>
              <a:rPr lang="th-TH" sz="3200" dirty="0" smtClean="0"/>
              <a:t>ข้อจำกัด – ความถูกต้องสาเหตุการตาย, ความครบถ้วน, ความล่าช้าออกผล และไม่มีข้อมูลเกี่ยวกับปัจจัยเกี่ยวข้อง </a:t>
            </a:r>
            <a:r>
              <a:rPr lang="en-US" sz="3200" dirty="0" smtClean="0"/>
              <a:t>(factor influencing) </a:t>
            </a:r>
            <a:endParaRPr lang="th-TH" sz="3200"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Disease registry  </a:t>
            </a:r>
            <a:r>
              <a:rPr lang="th-TH" dirty="0" smtClean="0"/>
              <a:t>ทะเบียนโรค(รพ.) </a:t>
            </a:r>
            <a:endParaRPr lang="th-TH" dirty="0"/>
          </a:p>
        </p:txBody>
      </p:sp>
      <p:sp>
        <p:nvSpPr>
          <p:cNvPr id="3" name="Content Placeholder 2"/>
          <p:cNvSpPr>
            <a:spLocks noGrp="1"/>
          </p:cNvSpPr>
          <p:nvPr>
            <p:ph idx="1"/>
          </p:nvPr>
        </p:nvSpPr>
        <p:spPr/>
        <p:txBody>
          <a:bodyPr/>
          <a:lstStyle/>
          <a:p>
            <a:r>
              <a:rPr lang="en-US" dirty="0" smtClean="0"/>
              <a:t>Cancer  Registry (Hop. Based and Pop. Based)</a:t>
            </a:r>
          </a:p>
          <a:p>
            <a:r>
              <a:rPr lang="th-TH" dirty="0" smtClean="0"/>
              <a:t>ข้อมูลโรคมีความถูกต้องสูง </a:t>
            </a:r>
            <a:r>
              <a:rPr lang="en-US" dirty="0" smtClean="0"/>
              <a:t>(stage of diagnosis, lab, tissue diagnosis, treatment) </a:t>
            </a:r>
          </a:p>
          <a:p>
            <a:r>
              <a:rPr lang="th-TH" dirty="0" smtClean="0"/>
              <a:t>ได้ข้อมูลประวัติการเจ็บป่วย, ปัจจัยเสี่ยงที่เกี่ยวข้องกับการเกิดโรค</a:t>
            </a:r>
          </a:p>
          <a:p>
            <a:r>
              <a:rPr lang="th-TH" dirty="0" smtClean="0"/>
              <a:t>ถ้ามีความครอบคลุมสูง สามารถบอกแนวโน้ม, อุบัต้การณ์โรค, อัตราตาย ของประเทศได้ </a:t>
            </a:r>
          </a:p>
          <a:p>
            <a:r>
              <a:rPr lang="th-TH" dirty="0" smtClean="0"/>
              <a:t> ประโยชน์ ศึกษา - หา </a:t>
            </a:r>
            <a:r>
              <a:rPr lang="en-US" dirty="0" smtClean="0"/>
              <a:t>incidence rate, </a:t>
            </a:r>
            <a:r>
              <a:rPr lang="th-TH" dirty="0" smtClean="0"/>
              <a:t>การศึกษาวิจัยทางคลีนิด หรือปัจจัยเสี่ยงแตกต่างกันแต่ละ</a:t>
            </a:r>
            <a:r>
              <a:rPr lang="en-US" dirty="0" smtClean="0"/>
              <a:t>area, </a:t>
            </a:r>
          </a:p>
          <a:p>
            <a:r>
              <a:rPr lang="th-TH" dirty="0" smtClean="0"/>
              <a:t>ข้อจำกัด </a:t>
            </a:r>
            <a:r>
              <a:rPr lang="en-US" dirty="0" smtClean="0"/>
              <a:t> - </a:t>
            </a:r>
            <a:r>
              <a:rPr lang="th-TH" dirty="0" smtClean="0"/>
              <a:t>ลงทุนสูง, </a:t>
            </a:r>
            <a:r>
              <a:rPr lang="en-US" dirty="0" smtClean="0"/>
              <a:t>loss case </a:t>
            </a:r>
            <a:r>
              <a:rPr lang="th-TH" dirty="0" smtClean="0"/>
              <a:t>เมื่อผู้ป่วยย้ายออกจากพื้นที่</a:t>
            </a:r>
            <a:endParaRPr lang="en-US" dirty="0" smtClean="0"/>
          </a:p>
          <a:p>
            <a:endParaRPr lang="th-TH"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Routine Survey </a:t>
            </a:r>
            <a:r>
              <a:rPr lang="th-TH" dirty="0" smtClean="0"/>
              <a:t>การสำรวจสุขภาพ </a:t>
            </a:r>
            <a:endParaRPr lang="th-TH" dirty="0"/>
          </a:p>
        </p:txBody>
      </p:sp>
      <p:sp>
        <p:nvSpPr>
          <p:cNvPr id="3" name="Content Placeholder 2"/>
          <p:cNvSpPr>
            <a:spLocks noGrp="1"/>
          </p:cNvSpPr>
          <p:nvPr>
            <p:ph idx="1"/>
          </p:nvPr>
        </p:nvSpPr>
        <p:spPr/>
        <p:txBody>
          <a:bodyPr>
            <a:normAutofit lnSpcReduction="10000"/>
          </a:bodyPr>
          <a:lstStyle/>
          <a:p>
            <a:r>
              <a:rPr lang="th-TH" dirty="0" smtClean="0"/>
              <a:t>ใช้วิธีการทางสถิติ  </a:t>
            </a:r>
            <a:r>
              <a:rPr lang="en-US" dirty="0" smtClean="0"/>
              <a:t>Sample survey</a:t>
            </a:r>
          </a:p>
          <a:p>
            <a:r>
              <a:rPr lang="th-TH" dirty="0" smtClean="0"/>
              <a:t>ข้อมูล </a:t>
            </a:r>
            <a:r>
              <a:rPr lang="en-US" dirty="0" smtClean="0"/>
              <a:t>population-based </a:t>
            </a:r>
            <a:r>
              <a:rPr lang="th-TH" dirty="0" smtClean="0"/>
              <a:t>ในระดับประเทศ, ภาค, หรือจังหวัดได้ </a:t>
            </a:r>
          </a:p>
          <a:p>
            <a:r>
              <a:rPr lang="th-TH" dirty="0" smtClean="0"/>
              <a:t>การก็บข้อมูลทำได้ทั้ง </a:t>
            </a:r>
            <a:r>
              <a:rPr lang="en-US" dirty="0" smtClean="0"/>
              <a:t>physical examination, interview, telephone  </a:t>
            </a:r>
            <a:r>
              <a:rPr lang="th-TH" dirty="0" smtClean="0"/>
              <a:t>ฯลฯ</a:t>
            </a:r>
          </a:p>
          <a:p>
            <a:r>
              <a:rPr lang="th-TH" dirty="0" smtClean="0"/>
              <a:t>ต้องมีการสำรวจเป็นช่วงๆ (</a:t>
            </a:r>
            <a:r>
              <a:rPr lang="en-US" dirty="0" smtClean="0"/>
              <a:t>periodic survey</a:t>
            </a:r>
            <a:r>
              <a:rPr lang="th-TH" dirty="0" smtClean="0"/>
              <a:t>) </a:t>
            </a:r>
          </a:p>
          <a:p>
            <a:r>
              <a:rPr lang="th-TH" dirty="0" smtClean="0"/>
              <a:t>ได้ข้อมูลบอกสถานการณ์สุขภาพ, พฤติกรรมเสี่ยง, การใช้ระบบบริการสุขภาพ ฯลฯ </a:t>
            </a:r>
          </a:p>
          <a:p>
            <a:r>
              <a:rPr lang="th-TH" dirty="0" smtClean="0"/>
              <a:t>ประโยชน์ – ติดตามแนวโน้ม, ออกแบบเพื่อประเมินโครงการได้เป็นระยะ, บอกความต้องการทางสุขภาพของประชากร </a:t>
            </a:r>
          </a:p>
          <a:p>
            <a:r>
              <a:rPr lang="th-TH" dirty="0" smtClean="0"/>
              <a:t>ข้อจำกัด ใช้ทุนสูง, ต้องมี </a:t>
            </a:r>
            <a:r>
              <a:rPr lang="en-US" dirty="0" smtClean="0"/>
              <a:t>standardized questionnaire/tool, </a:t>
            </a:r>
            <a:r>
              <a:rPr lang="th-TH" dirty="0" smtClean="0"/>
              <a:t>ความรู้ทางสถิติการเลือกตัวอย่างดี, อาจมีเปัญหาเรื่อง </a:t>
            </a:r>
            <a:r>
              <a:rPr lang="en-US" dirty="0" smtClean="0"/>
              <a:t>self-report </a:t>
            </a:r>
          </a:p>
          <a:p>
            <a:endParaRPr lang="th-TH" dirty="0" smtClean="0"/>
          </a:p>
          <a:p>
            <a:pPr>
              <a:buNone/>
            </a:pPr>
            <a:endParaRPr lang="th-TH"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Sentinel Surveillance Sites  </a:t>
            </a:r>
            <a:endParaRPr lang="th-TH" dirty="0"/>
          </a:p>
        </p:txBody>
      </p:sp>
      <p:sp>
        <p:nvSpPr>
          <p:cNvPr id="3" name="Content Placeholder 2"/>
          <p:cNvSpPr>
            <a:spLocks noGrp="1"/>
          </p:cNvSpPr>
          <p:nvPr>
            <p:ph idx="1"/>
          </p:nvPr>
        </p:nvSpPr>
        <p:spPr/>
        <p:txBody>
          <a:bodyPr/>
          <a:lstStyle/>
          <a:p>
            <a:r>
              <a:rPr lang="th-TH" dirty="0" smtClean="0"/>
              <a:t>จัดเก็บข้อมูลในพื้นที่สำคัญ หรือที่เสี่ยงสูง (บางจุด)</a:t>
            </a:r>
          </a:p>
          <a:p>
            <a:r>
              <a:rPr lang="th-TH" dirty="0" smtClean="0"/>
              <a:t>เฝ้าระวังสุขภาพบางประเด็นที่สำคัญ สามารถนำมาจัดทำมาตราการป้องกันหรือนโยบาย ได้รวดเร็ว </a:t>
            </a:r>
          </a:p>
          <a:p>
            <a:r>
              <a:rPr lang="th-TH" dirty="0" smtClean="0"/>
              <a:t>ต้นทุนต่ำกว่าการปลูกพรมทั้งหมด </a:t>
            </a:r>
          </a:p>
          <a:p>
            <a:r>
              <a:rPr lang="th-TH" dirty="0" smtClean="0"/>
              <a:t>ประโยชน์  - สามารถได้ข้อมูลทั้งโรคและพฤติกรรมเสี่ยง, ข้อมูลทันเวลา, </a:t>
            </a:r>
          </a:p>
          <a:p>
            <a:r>
              <a:rPr lang="th-TH" dirty="0" smtClean="0"/>
              <a:t>ข้อจำกัด -  ข้อมูลจำนวนน้อยไม่เป็นตัวแทน, </a:t>
            </a:r>
          </a:p>
          <a:p>
            <a:endParaRPr lang="th-TH"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143000"/>
          </a:xfrm>
        </p:spPr>
        <p:txBody>
          <a:bodyPr/>
          <a:lstStyle/>
          <a:p>
            <a:r>
              <a:rPr lang="en-US" dirty="0" smtClean="0"/>
              <a:t>5. Administrative data  </a:t>
            </a:r>
            <a:endParaRPr lang="th-TH" dirty="0"/>
          </a:p>
        </p:txBody>
      </p:sp>
      <p:sp>
        <p:nvSpPr>
          <p:cNvPr id="3" name="Content Placeholder 2"/>
          <p:cNvSpPr>
            <a:spLocks noGrp="1"/>
          </p:cNvSpPr>
          <p:nvPr>
            <p:ph idx="1"/>
          </p:nvPr>
        </p:nvSpPr>
        <p:spPr>
          <a:xfrm>
            <a:off x="428596" y="1785926"/>
            <a:ext cx="8229600" cy="4786346"/>
          </a:xfrm>
        </p:spPr>
        <p:txBody>
          <a:bodyPr>
            <a:normAutofit/>
          </a:bodyPr>
          <a:lstStyle/>
          <a:p>
            <a:r>
              <a:rPr lang="th-TH" dirty="0" smtClean="0"/>
              <a:t>อยู่ในระบบ </a:t>
            </a:r>
            <a:r>
              <a:rPr lang="en-US" dirty="0" smtClean="0"/>
              <a:t>health service (hospital, </a:t>
            </a:r>
            <a:r>
              <a:rPr lang="th-TH" dirty="0" smtClean="0"/>
              <a:t>รพส</a:t>
            </a:r>
            <a:r>
              <a:rPr lang="en-US" dirty="0" smtClean="0"/>
              <a:t>. , </a:t>
            </a:r>
            <a:r>
              <a:rPr lang="th-TH" dirty="0" smtClean="0"/>
              <a:t>รัฐ, เอกชน, ฯลฯ</a:t>
            </a:r>
            <a:r>
              <a:rPr lang="en-US" dirty="0" smtClean="0"/>
              <a:t>) </a:t>
            </a:r>
          </a:p>
          <a:p>
            <a:r>
              <a:rPr lang="th-TH" dirty="0" smtClean="0"/>
              <a:t>ข้อมูล</a:t>
            </a:r>
            <a:r>
              <a:rPr lang="en-US" dirty="0" smtClean="0"/>
              <a:t> Individual record (outpatient, inpatient, diagnosis, procedure, cost of service, treatment, EPI, nutrition, ANC, MCH, FP, population data etc.)</a:t>
            </a:r>
          </a:p>
          <a:p>
            <a:r>
              <a:rPr lang="en-US" dirty="0" smtClean="0"/>
              <a:t>Vertical system </a:t>
            </a:r>
            <a:r>
              <a:rPr lang="th-TH" dirty="0" smtClean="0"/>
              <a:t>ประสบปัญหา การจัดการข้อมูล และการใช้ป.ย. ในพื้นที่ </a:t>
            </a:r>
            <a:endParaRPr lang="en-US" dirty="0" smtClean="0"/>
          </a:p>
          <a:p>
            <a:r>
              <a:rPr lang="th-TH" dirty="0" smtClean="0"/>
              <a:t>ปัญหาคุณภาพข้อมูล (</a:t>
            </a:r>
            <a:r>
              <a:rPr lang="en-US" dirty="0" smtClean="0"/>
              <a:t>data missing, error coding, under-recoding)</a:t>
            </a:r>
            <a:endParaRPr lang="th-TH" dirty="0" smtClean="0"/>
          </a:p>
          <a:p>
            <a:r>
              <a:rPr lang="th-TH" dirty="0" smtClean="0"/>
              <a:t>ประโยชน์ – </a:t>
            </a:r>
            <a:r>
              <a:rPr lang="en-US" dirty="0" smtClean="0"/>
              <a:t>area-based information </a:t>
            </a:r>
            <a:r>
              <a:rPr lang="th-TH" dirty="0" smtClean="0"/>
              <a:t>สำหรับการวางแผนแก้ไขปัญหาสุขภาพ, จัดสรรงบประมาณ</a:t>
            </a:r>
            <a:endParaRPr lang="en-US" dirty="0" smtClean="0"/>
          </a:p>
          <a:p>
            <a:r>
              <a:rPr lang="th-TH" dirty="0" smtClean="0"/>
              <a:t>ข้อจำกัด </a:t>
            </a:r>
            <a:r>
              <a:rPr lang="en-US" dirty="0" smtClean="0"/>
              <a:t>– </a:t>
            </a:r>
            <a:r>
              <a:rPr lang="th-TH" dirty="0" smtClean="0"/>
              <a:t>ขาดความครอบคลุม, ไม่มีการประเมินข้อมูล </a:t>
            </a:r>
            <a:r>
              <a:rPr lang="en-US" dirty="0" smtClean="0"/>
              <a:t>feed back </a:t>
            </a:r>
            <a:r>
              <a:rPr lang="th-TH" dirty="0" smtClean="0"/>
              <a:t> </a:t>
            </a:r>
            <a:endParaRPr lang="en-US" dirty="0" smtClean="0"/>
          </a:p>
          <a:p>
            <a:endParaRPr lang="en-US" dirty="0" smtClean="0"/>
          </a:p>
          <a:p>
            <a:endParaRPr lang="th-TH"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Census </a:t>
            </a:r>
            <a:r>
              <a:rPr lang="th-TH" dirty="0" smtClean="0"/>
              <a:t>สำมะโนประชากร </a:t>
            </a:r>
            <a:endParaRPr lang="th-TH" dirty="0"/>
          </a:p>
        </p:txBody>
      </p:sp>
      <p:sp>
        <p:nvSpPr>
          <p:cNvPr id="3" name="Content Placeholder 2"/>
          <p:cNvSpPr>
            <a:spLocks noGrp="1"/>
          </p:cNvSpPr>
          <p:nvPr>
            <p:ph idx="1"/>
          </p:nvPr>
        </p:nvSpPr>
        <p:spPr/>
        <p:txBody>
          <a:bodyPr/>
          <a:lstStyle/>
          <a:p>
            <a:r>
              <a:rPr lang="th-TH" dirty="0" smtClean="0"/>
              <a:t>จัดทำสำมะโนประชากรทุก </a:t>
            </a:r>
            <a:r>
              <a:rPr lang="en-US" dirty="0" smtClean="0"/>
              <a:t>10 </a:t>
            </a:r>
            <a:r>
              <a:rPr lang="th-TH" dirty="0" smtClean="0"/>
              <a:t>ปี  ( เช่น สำมะโนประชากรและเคหะ (</a:t>
            </a:r>
            <a:r>
              <a:rPr lang="en-US" dirty="0" smtClean="0"/>
              <a:t>2553)</a:t>
            </a:r>
            <a:r>
              <a:rPr lang="th-TH" dirty="0" smtClean="0"/>
              <a:t>, </a:t>
            </a:r>
          </a:p>
          <a:p>
            <a:pPr>
              <a:buNone/>
            </a:pPr>
            <a:r>
              <a:rPr lang="th-TH" dirty="0" smtClean="0"/>
              <a:t>     สำมะโนธุรกิจและอุตสาหกรรม </a:t>
            </a:r>
            <a:r>
              <a:rPr lang="en-US" dirty="0" smtClean="0"/>
              <a:t>(2555)</a:t>
            </a:r>
            <a:r>
              <a:rPr lang="th-TH" dirty="0" smtClean="0"/>
              <a:t>, สำมะโนการเกษตร </a:t>
            </a:r>
            <a:r>
              <a:rPr lang="en-US" dirty="0" smtClean="0"/>
              <a:t>(2556) </a:t>
            </a:r>
            <a:r>
              <a:rPr lang="th-TH" dirty="0" smtClean="0"/>
              <a:t>เป็นต้น)</a:t>
            </a:r>
            <a:endParaRPr lang="en-US" dirty="0" smtClean="0"/>
          </a:p>
          <a:p>
            <a:r>
              <a:rPr lang="th-TH" dirty="0" smtClean="0"/>
              <a:t>จัดเก็บข้อมูลทุกหน่วยสำรวจ เช่น ครัวเรือน, หน่วนเศารฐกิจ ฯลฯ </a:t>
            </a:r>
          </a:p>
          <a:p>
            <a:r>
              <a:rPr lang="th-TH" dirty="0" smtClean="0"/>
              <a:t>ได้แจงนับจำนวนประชากร / คุณลักษณะ (อายุ, เพศ, พื้นที่, รายได้, การศึกษา ฯลฯ</a:t>
            </a:r>
          </a:p>
          <a:p>
            <a:r>
              <a:rPr lang="th-TH" dirty="0" smtClean="0"/>
              <a:t>ประโยชน์ </a:t>
            </a:r>
            <a:r>
              <a:rPr lang="en-US" dirty="0" smtClean="0"/>
              <a:t>- </a:t>
            </a:r>
            <a:r>
              <a:rPr lang="th-TH" dirty="0" smtClean="0"/>
              <a:t> ได้ข้อมูลจำนวนมาก เช่น ฐานประชากร หรือเศารฐกิจ, ติดตามแนวโน้ม และ แสดงภาพปัญหาระดับประชากร, กำหนดนโยบายสำคัญประเทศ </a:t>
            </a:r>
          </a:p>
          <a:p>
            <a:r>
              <a:rPr lang="th-TH" dirty="0" smtClean="0"/>
              <a:t>ข้อจำกัด – ลงทุนสูง, ระยะเวลารอบการสำรวจนาน (ทุก  </a:t>
            </a:r>
            <a:r>
              <a:rPr lang="en-US" dirty="0" smtClean="0"/>
              <a:t>10 </a:t>
            </a:r>
            <a:r>
              <a:rPr lang="th-TH" dirty="0" smtClean="0"/>
              <a:t>ปี)</a:t>
            </a:r>
            <a:endParaRPr lang="en-US" dirty="0" smtClean="0"/>
          </a:p>
          <a:p>
            <a:endParaRPr lang="en-US" dirty="0" smtClean="0"/>
          </a:p>
          <a:p>
            <a:pPr>
              <a:buNone/>
            </a:pPr>
            <a:endParaRPr lang="th-TH"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571612"/>
            <a:ext cx="8358246" cy="3857652"/>
          </a:xfrm>
        </p:spPr>
        <p:txBody>
          <a:bodyPr>
            <a:normAutofit fontScale="92500" lnSpcReduction="20000"/>
          </a:bodyPr>
          <a:lstStyle/>
          <a:p>
            <a:pPr>
              <a:buNone/>
            </a:pPr>
            <a:r>
              <a:rPr lang="th-TH" sz="4800" b="1" dirty="0" smtClean="0">
                <a:solidFill>
                  <a:srgbClr val="663300"/>
                </a:solidFill>
              </a:rPr>
              <a:t>   การแก้ไขปัญหาสุขภาพ ต้องการข้อมูลบนพื้นฐานความจริง ที่ถูกมองอย่างเชื่อมโยงกับส่วนเกี่ยวข้องต่างๆ เข้าด้วยกัน </a:t>
            </a:r>
          </a:p>
          <a:p>
            <a:pPr>
              <a:buNone/>
            </a:pPr>
            <a:endParaRPr lang="th-TH" sz="4800" b="1" dirty="0" smtClean="0">
              <a:solidFill>
                <a:srgbClr val="663300"/>
              </a:solidFill>
            </a:endParaRPr>
          </a:p>
          <a:p>
            <a:pPr>
              <a:buNone/>
            </a:pPr>
            <a:r>
              <a:rPr lang="th-TH" sz="4800" b="1" dirty="0" smtClean="0">
                <a:solidFill>
                  <a:srgbClr val="663300"/>
                </a:solidFill>
              </a:rPr>
              <a:t>               </a:t>
            </a:r>
          </a:p>
          <a:p>
            <a:pPr>
              <a:buNone/>
            </a:pPr>
            <a:r>
              <a:rPr lang="th-TH" sz="4800" b="1" dirty="0" smtClean="0">
                <a:solidFill>
                  <a:srgbClr val="663300"/>
                </a:solidFill>
              </a:rPr>
              <a:t>                ขอขอบคุณทุกท่านที่ให้ความสนใจ</a:t>
            </a:r>
          </a:p>
          <a:p>
            <a:endParaRPr lang="th-TH" sz="4800" b="1" dirty="0" smtClean="0">
              <a:solidFill>
                <a:srgbClr val="663300"/>
              </a:solidFill>
            </a:endParaRPr>
          </a:p>
          <a:p>
            <a:endParaRPr lang="th-TH" sz="4800" b="1" dirty="0">
              <a:solidFill>
                <a:srgbClr val="6633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picture\รูปภาพ2.emf"/>
          <p:cNvPicPr>
            <a:picLocks noGrp="1" noChangeAspect="1" noChangeArrowheads="1"/>
          </p:cNvPicPr>
          <p:nvPr>
            <p:ph idx="1"/>
          </p:nvPr>
        </p:nvPicPr>
        <p:blipFill>
          <a:blip r:embed="rId2" cstate="print"/>
          <a:srcRect/>
          <a:stretch>
            <a:fillRect/>
          </a:stretch>
        </p:blipFill>
        <p:spPr bwMode="auto">
          <a:xfrm>
            <a:off x="357158" y="2000240"/>
            <a:ext cx="6801948" cy="4389437"/>
          </a:xfrm>
          <a:prstGeom prst="rect">
            <a:avLst/>
          </a:prstGeom>
          <a:noFill/>
        </p:spPr>
      </p:pic>
      <p:pic>
        <p:nvPicPr>
          <p:cNvPr id="3075" name="Picture 3" descr="G:\picture\รูปภาพ1.png"/>
          <p:cNvPicPr>
            <a:picLocks noChangeAspect="1" noChangeArrowheads="1"/>
          </p:cNvPicPr>
          <p:nvPr/>
        </p:nvPicPr>
        <p:blipFill>
          <a:blip r:embed="rId3" cstate="print"/>
          <a:srcRect/>
          <a:stretch>
            <a:fillRect/>
          </a:stretch>
        </p:blipFill>
        <p:spPr bwMode="auto">
          <a:xfrm>
            <a:off x="0" y="1071546"/>
            <a:ext cx="8978900" cy="725487"/>
          </a:xfrm>
          <a:prstGeom prst="rect">
            <a:avLst/>
          </a:prstGeom>
          <a:noFill/>
        </p:spPr>
      </p:pic>
      <p:sp>
        <p:nvSpPr>
          <p:cNvPr id="4" name="TextBox 3"/>
          <p:cNvSpPr txBox="1"/>
          <p:nvPr/>
        </p:nvSpPr>
        <p:spPr>
          <a:xfrm>
            <a:off x="6429388" y="5286388"/>
            <a:ext cx="1857356" cy="338554"/>
          </a:xfrm>
          <a:prstGeom prst="rect">
            <a:avLst/>
          </a:prstGeom>
          <a:noFill/>
        </p:spPr>
        <p:txBody>
          <a:bodyPr wrap="square" rtlCol="0">
            <a:spAutoFit/>
          </a:bodyPr>
          <a:lstStyle/>
          <a:p>
            <a:r>
              <a:rPr lang="en-US" sz="1600" dirty="0" smtClean="0"/>
              <a:t> </a:t>
            </a:r>
            <a:r>
              <a:rPr lang="en-US" sz="1600" dirty="0" err="1" smtClean="0"/>
              <a:t>HIV,TB,Malaria</a:t>
            </a:r>
            <a:endParaRPr lang="th-TH" sz="1600" dirty="0"/>
          </a:p>
        </p:txBody>
      </p:sp>
      <p:sp>
        <p:nvSpPr>
          <p:cNvPr id="5" name="TextBox 4"/>
          <p:cNvSpPr txBox="1"/>
          <p:nvPr/>
        </p:nvSpPr>
        <p:spPr>
          <a:xfrm>
            <a:off x="6500826" y="5000636"/>
            <a:ext cx="1643074" cy="338554"/>
          </a:xfrm>
          <a:prstGeom prst="rect">
            <a:avLst/>
          </a:prstGeom>
          <a:noFill/>
        </p:spPr>
        <p:txBody>
          <a:bodyPr wrap="square" rtlCol="0">
            <a:spAutoFit/>
          </a:bodyPr>
          <a:lstStyle/>
          <a:p>
            <a:r>
              <a:rPr lang="en-US" sz="1600" dirty="0" smtClean="0"/>
              <a:t>Other infection </a:t>
            </a:r>
            <a:endParaRPr lang="th-TH" sz="1600" dirty="0"/>
          </a:p>
        </p:txBody>
      </p:sp>
      <p:sp>
        <p:nvSpPr>
          <p:cNvPr id="6" name="TextBox 5"/>
          <p:cNvSpPr txBox="1"/>
          <p:nvPr/>
        </p:nvSpPr>
        <p:spPr>
          <a:xfrm>
            <a:off x="6500794" y="4786322"/>
            <a:ext cx="2643206" cy="338554"/>
          </a:xfrm>
          <a:prstGeom prst="rect">
            <a:avLst/>
          </a:prstGeom>
          <a:noFill/>
        </p:spPr>
        <p:txBody>
          <a:bodyPr wrap="square" rtlCol="0">
            <a:spAutoFit/>
          </a:bodyPr>
          <a:lstStyle/>
          <a:p>
            <a:r>
              <a:rPr lang="en-US" sz="1600" dirty="0" smtClean="0"/>
              <a:t>Maternal2peri/nutritional/</a:t>
            </a:r>
            <a:endParaRPr lang="th-TH" sz="1600" dirty="0"/>
          </a:p>
        </p:txBody>
      </p:sp>
      <p:sp>
        <p:nvSpPr>
          <p:cNvPr id="7" name="TextBox 6"/>
          <p:cNvSpPr txBox="1"/>
          <p:nvPr/>
        </p:nvSpPr>
        <p:spPr>
          <a:xfrm>
            <a:off x="6572264" y="4286256"/>
            <a:ext cx="1785950" cy="338554"/>
          </a:xfrm>
          <a:prstGeom prst="rect">
            <a:avLst/>
          </a:prstGeom>
          <a:noFill/>
        </p:spPr>
        <p:txBody>
          <a:bodyPr wrap="square" rtlCol="0">
            <a:spAutoFit/>
          </a:bodyPr>
          <a:lstStyle/>
          <a:p>
            <a:r>
              <a:rPr lang="en-US" sz="1600" dirty="0" smtClean="0"/>
              <a:t>CVD</a:t>
            </a:r>
            <a:endParaRPr lang="th-TH" sz="1600" dirty="0"/>
          </a:p>
        </p:txBody>
      </p:sp>
      <p:sp>
        <p:nvSpPr>
          <p:cNvPr id="8" name="TextBox 7"/>
          <p:cNvSpPr txBox="1"/>
          <p:nvPr/>
        </p:nvSpPr>
        <p:spPr>
          <a:xfrm>
            <a:off x="6429388" y="3714752"/>
            <a:ext cx="1928826" cy="338554"/>
          </a:xfrm>
          <a:prstGeom prst="rect">
            <a:avLst/>
          </a:prstGeom>
          <a:noFill/>
        </p:spPr>
        <p:txBody>
          <a:bodyPr wrap="square" rtlCol="0">
            <a:spAutoFit/>
          </a:bodyPr>
          <a:lstStyle/>
          <a:p>
            <a:r>
              <a:rPr lang="en-US" sz="1600" dirty="0" smtClean="0"/>
              <a:t>  Cancers</a:t>
            </a:r>
            <a:endParaRPr lang="th-TH" sz="1600" dirty="0"/>
          </a:p>
        </p:txBody>
      </p:sp>
      <p:sp>
        <p:nvSpPr>
          <p:cNvPr id="9" name="TextBox 8"/>
          <p:cNvSpPr txBox="1"/>
          <p:nvPr/>
        </p:nvSpPr>
        <p:spPr>
          <a:xfrm>
            <a:off x="6429388" y="3214686"/>
            <a:ext cx="1357322" cy="338554"/>
          </a:xfrm>
          <a:prstGeom prst="rect">
            <a:avLst/>
          </a:prstGeom>
          <a:noFill/>
        </p:spPr>
        <p:txBody>
          <a:bodyPr wrap="square" rtlCol="0">
            <a:spAutoFit/>
          </a:bodyPr>
          <a:lstStyle/>
          <a:p>
            <a:r>
              <a:rPr lang="en-US" sz="1600" dirty="0" smtClean="0"/>
              <a:t> Other NCD </a:t>
            </a:r>
            <a:endParaRPr lang="th-TH" sz="1600" dirty="0"/>
          </a:p>
        </p:txBody>
      </p:sp>
      <p:sp>
        <p:nvSpPr>
          <p:cNvPr id="10" name="TextBox 9"/>
          <p:cNvSpPr txBox="1"/>
          <p:nvPr/>
        </p:nvSpPr>
        <p:spPr>
          <a:xfrm>
            <a:off x="6429388" y="2857496"/>
            <a:ext cx="2428860" cy="338554"/>
          </a:xfrm>
          <a:prstGeom prst="rect">
            <a:avLst/>
          </a:prstGeom>
          <a:noFill/>
        </p:spPr>
        <p:txBody>
          <a:bodyPr wrap="square" rtlCol="0">
            <a:spAutoFit/>
          </a:bodyPr>
          <a:lstStyle/>
          <a:p>
            <a:r>
              <a:rPr lang="en-US" sz="1600" dirty="0" smtClean="0"/>
              <a:t> Road traffic accidents</a:t>
            </a:r>
            <a:endParaRPr lang="th-TH" sz="1600" dirty="0"/>
          </a:p>
        </p:txBody>
      </p:sp>
      <p:sp>
        <p:nvSpPr>
          <p:cNvPr id="11" name="TextBox 10"/>
          <p:cNvSpPr txBox="1"/>
          <p:nvPr/>
        </p:nvSpPr>
        <p:spPr>
          <a:xfrm>
            <a:off x="6429388" y="2643182"/>
            <a:ext cx="2071702" cy="338554"/>
          </a:xfrm>
          <a:prstGeom prst="rect">
            <a:avLst/>
          </a:prstGeom>
          <a:noFill/>
        </p:spPr>
        <p:txBody>
          <a:bodyPr wrap="square" rtlCol="0">
            <a:spAutoFit/>
          </a:bodyPr>
          <a:lstStyle/>
          <a:p>
            <a:r>
              <a:rPr lang="en-US" sz="1600" dirty="0" smtClean="0"/>
              <a:t> Other unintentional </a:t>
            </a:r>
            <a:endParaRPr lang="th-TH" sz="1600" dirty="0"/>
          </a:p>
        </p:txBody>
      </p:sp>
      <p:sp>
        <p:nvSpPr>
          <p:cNvPr id="12" name="TextBox 11"/>
          <p:cNvSpPr txBox="1"/>
          <p:nvPr/>
        </p:nvSpPr>
        <p:spPr>
          <a:xfrm>
            <a:off x="6500826" y="2428868"/>
            <a:ext cx="2143140" cy="338554"/>
          </a:xfrm>
          <a:prstGeom prst="rect">
            <a:avLst/>
          </a:prstGeom>
          <a:noFill/>
        </p:spPr>
        <p:txBody>
          <a:bodyPr wrap="square" rtlCol="0">
            <a:spAutoFit/>
          </a:bodyPr>
          <a:lstStyle/>
          <a:p>
            <a:r>
              <a:rPr lang="en-US" sz="1600" dirty="0" smtClean="0"/>
              <a:t>Intentional injuries </a:t>
            </a:r>
            <a:endParaRPr lang="th-TH" sz="16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endParaRPr lang="th-TH"/>
          </a:p>
        </p:txBody>
      </p:sp>
      <p:pic>
        <p:nvPicPr>
          <p:cNvPr id="3074" name="Picture 2" descr="G:\20292_9643_100603111102_f1.jpg"/>
          <p:cNvPicPr>
            <a:picLocks noChangeAspect="1" noChangeArrowheads="1"/>
          </p:cNvPicPr>
          <p:nvPr/>
        </p:nvPicPr>
        <p:blipFill>
          <a:blip r:embed="rId2" cstate="print"/>
          <a:srcRect/>
          <a:stretch>
            <a:fillRect/>
          </a:stretch>
        </p:blipFill>
        <p:spPr bwMode="auto">
          <a:xfrm>
            <a:off x="-304800" y="-228600"/>
            <a:ext cx="9753600" cy="7315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1143000"/>
          </a:xfrm>
        </p:spPr>
        <p:txBody>
          <a:bodyPr/>
          <a:lstStyle/>
          <a:p>
            <a:r>
              <a:rPr lang="th-TH" dirty="0" smtClean="0"/>
              <a:t>สถานการณ์โรคไม่ติดต่อของประเทศไทย </a:t>
            </a:r>
            <a:endParaRPr lang="th-TH" dirty="0"/>
          </a:p>
        </p:txBody>
      </p:sp>
      <p:pic>
        <p:nvPicPr>
          <p:cNvPr id="1026" name="Picture 2" descr="G:\2006.jpg"/>
          <p:cNvPicPr>
            <a:picLocks noGrp="1" noChangeAspect="1" noChangeArrowheads="1"/>
          </p:cNvPicPr>
          <p:nvPr>
            <p:ph idx="1"/>
          </p:nvPr>
        </p:nvPicPr>
        <p:blipFill>
          <a:blip r:embed="rId2" cstate="print"/>
          <a:srcRect/>
          <a:stretch>
            <a:fillRect/>
          </a:stretch>
        </p:blipFill>
        <p:spPr bwMode="auto">
          <a:xfrm>
            <a:off x="4786282" y="1357298"/>
            <a:ext cx="4357718" cy="2143140"/>
          </a:xfrm>
          <a:prstGeom prst="rect">
            <a:avLst/>
          </a:prstGeom>
          <a:noFill/>
        </p:spPr>
      </p:pic>
      <p:pic>
        <p:nvPicPr>
          <p:cNvPr id="1027" name="Picture 3" descr="G:\1997.jpg"/>
          <p:cNvPicPr>
            <a:picLocks noChangeAspect="1" noChangeArrowheads="1"/>
          </p:cNvPicPr>
          <p:nvPr/>
        </p:nvPicPr>
        <p:blipFill>
          <a:blip r:embed="rId3" cstate="print"/>
          <a:srcRect/>
          <a:stretch>
            <a:fillRect/>
          </a:stretch>
        </p:blipFill>
        <p:spPr bwMode="auto">
          <a:xfrm>
            <a:off x="0" y="1357298"/>
            <a:ext cx="4357686" cy="2143140"/>
          </a:xfrm>
          <a:prstGeom prst="rect">
            <a:avLst/>
          </a:prstGeom>
          <a:noFill/>
        </p:spPr>
      </p:pic>
      <p:graphicFrame>
        <p:nvGraphicFramePr>
          <p:cNvPr id="7" name="Table 6"/>
          <p:cNvGraphicFramePr>
            <a:graphicFrameLocks noGrp="1"/>
          </p:cNvGraphicFramePr>
          <p:nvPr/>
        </p:nvGraphicFramePr>
        <p:xfrm>
          <a:off x="285720" y="3500438"/>
          <a:ext cx="3429024" cy="2857525"/>
        </p:xfrm>
        <a:graphic>
          <a:graphicData uri="http://schemas.openxmlformats.org/drawingml/2006/table">
            <a:tbl>
              <a:tblPr firstRow="1" bandRow="1">
                <a:tableStyleId>{5C22544A-7EE6-4342-B048-85BDC9FD1C3A}</a:tableStyleId>
              </a:tblPr>
              <a:tblGrid>
                <a:gridCol w="2176112"/>
                <a:gridCol w="1252912"/>
              </a:tblGrid>
              <a:tr h="259775">
                <a:tc>
                  <a:txBody>
                    <a:bodyPr/>
                    <a:lstStyle/>
                    <a:p>
                      <a:r>
                        <a:rPr lang="en-US" sz="1050" dirty="0" smtClean="0"/>
                        <a:t>Leading</a:t>
                      </a:r>
                      <a:r>
                        <a:rPr lang="en-US" sz="1050" baseline="0" dirty="0" smtClean="0"/>
                        <a:t> cause  1997</a:t>
                      </a:r>
                      <a:endParaRPr lang="th-TH" sz="1050" dirty="0"/>
                    </a:p>
                  </a:txBody>
                  <a:tcPr/>
                </a:tc>
                <a:tc>
                  <a:txBody>
                    <a:bodyPr/>
                    <a:lstStyle/>
                    <a:p>
                      <a:r>
                        <a:rPr lang="en-US" sz="1050" dirty="0" smtClean="0"/>
                        <a:t>% of total  death</a:t>
                      </a:r>
                      <a:endParaRPr lang="th-TH" sz="1050" dirty="0"/>
                    </a:p>
                  </a:txBody>
                  <a:tcPr/>
                </a:tc>
              </a:tr>
              <a:tr h="259775">
                <a:tc>
                  <a:txBody>
                    <a:bodyPr/>
                    <a:lstStyle/>
                    <a:p>
                      <a:r>
                        <a:rPr lang="en-US" sz="1050" dirty="0" smtClean="0"/>
                        <a:t>1. HIV </a:t>
                      </a:r>
                      <a:endParaRPr lang="th-TH" sz="1050" dirty="0"/>
                    </a:p>
                  </a:txBody>
                  <a:tcPr/>
                </a:tc>
                <a:tc>
                  <a:txBody>
                    <a:bodyPr/>
                    <a:lstStyle/>
                    <a:p>
                      <a:r>
                        <a:rPr lang="en-US" sz="1050" dirty="0" smtClean="0"/>
                        <a:t>14.6</a:t>
                      </a:r>
                      <a:endParaRPr lang="th-TH" sz="1050" dirty="0"/>
                    </a:p>
                  </a:txBody>
                  <a:tcPr/>
                </a:tc>
              </a:tr>
              <a:tr h="259775">
                <a:tc>
                  <a:txBody>
                    <a:bodyPr/>
                    <a:lstStyle/>
                    <a:p>
                      <a:r>
                        <a:rPr lang="en-US" sz="1050" dirty="0" smtClean="0"/>
                        <a:t>2. Road traffic injury </a:t>
                      </a:r>
                      <a:endParaRPr lang="th-TH" sz="1050" dirty="0"/>
                    </a:p>
                  </a:txBody>
                  <a:tcPr/>
                </a:tc>
                <a:tc>
                  <a:txBody>
                    <a:bodyPr/>
                    <a:lstStyle/>
                    <a:p>
                      <a:r>
                        <a:rPr lang="en-US" sz="1050" dirty="0" smtClean="0"/>
                        <a:t>9.6</a:t>
                      </a:r>
                      <a:endParaRPr lang="th-TH" sz="1050" dirty="0"/>
                    </a:p>
                  </a:txBody>
                  <a:tcPr/>
                </a:tc>
              </a:tr>
              <a:tr h="259775">
                <a:tc>
                  <a:txBody>
                    <a:bodyPr/>
                    <a:lstStyle/>
                    <a:p>
                      <a:r>
                        <a:rPr lang="en-US" sz="1050" dirty="0" smtClean="0"/>
                        <a:t>3. </a:t>
                      </a:r>
                      <a:r>
                        <a:rPr lang="en-US" sz="1050" dirty="0" err="1" smtClean="0"/>
                        <a:t>Cerebrovascular</a:t>
                      </a:r>
                      <a:r>
                        <a:rPr lang="en-US" sz="1050" dirty="0" smtClean="0"/>
                        <a:t> dis.</a:t>
                      </a:r>
                      <a:endParaRPr lang="th-TH" sz="1050" dirty="0"/>
                    </a:p>
                  </a:txBody>
                  <a:tcPr/>
                </a:tc>
                <a:tc>
                  <a:txBody>
                    <a:bodyPr/>
                    <a:lstStyle/>
                    <a:p>
                      <a:r>
                        <a:rPr lang="en-US" sz="1050" dirty="0" smtClean="0"/>
                        <a:t>7.5</a:t>
                      </a:r>
                      <a:endParaRPr lang="th-TH" sz="1050" dirty="0"/>
                    </a:p>
                  </a:txBody>
                  <a:tcPr/>
                </a:tc>
              </a:tr>
              <a:tr h="259775">
                <a:tc>
                  <a:txBody>
                    <a:bodyPr/>
                    <a:lstStyle/>
                    <a:p>
                      <a:r>
                        <a:rPr lang="en-US" sz="1050" dirty="0" smtClean="0"/>
                        <a:t>4. Liver cancer</a:t>
                      </a:r>
                      <a:endParaRPr lang="th-TH" sz="1050" dirty="0"/>
                    </a:p>
                  </a:txBody>
                  <a:tcPr/>
                </a:tc>
                <a:tc>
                  <a:txBody>
                    <a:bodyPr/>
                    <a:lstStyle/>
                    <a:p>
                      <a:r>
                        <a:rPr lang="en-US" sz="1050" dirty="0" smtClean="0"/>
                        <a:t>5.4</a:t>
                      </a:r>
                      <a:endParaRPr lang="th-TH" sz="1050" dirty="0"/>
                    </a:p>
                  </a:txBody>
                  <a:tcPr/>
                </a:tc>
              </a:tr>
              <a:tr h="259775">
                <a:tc>
                  <a:txBody>
                    <a:bodyPr/>
                    <a:lstStyle/>
                    <a:p>
                      <a:r>
                        <a:rPr lang="en-US" sz="1050" dirty="0" smtClean="0"/>
                        <a:t>5. COPD</a:t>
                      </a:r>
                      <a:endParaRPr lang="th-TH" sz="1050" dirty="0"/>
                    </a:p>
                  </a:txBody>
                  <a:tcPr/>
                </a:tc>
                <a:tc>
                  <a:txBody>
                    <a:bodyPr/>
                    <a:lstStyle/>
                    <a:p>
                      <a:r>
                        <a:rPr lang="en-US" sz="1050" dirty="0" smtClean="0"/>
                        <a:t>4.1</a:t>
                      </a:r>
                      <a:endParaRPr lang="th-TH" sz="1050" dirty="0"/>
                    </a:p>
                  </a:txBody>
                  <a:tcPr/>
                </a:tc>
              </a:tr>
              <a:tr h="259775">
                <a:tc>
                  <a:txBody>
                    <a:bodyPr/>
                    <a:lstStyle/>
                    <a:p>
                      <a:r>
                        <a:rPr lang="en-US" sz="1050" dirty="0" smtClean="0"/>
                        <a:t>6. Ischemic heart dis.</a:t>
                      </a:r>
                      <a:endParaRPr lang="th-TH" sz="1050" dirty="0"/>
                    </a:p>
                  </a:txBody>
                  <a:tcPr/>
                </a:tc>
                <a:tc>
                  <a:txBody>
                    <a:bodyPr/>
                    <a:lstStyle/>
                    <a:p>
                      <a:r>
                        <a:rPr lang="en-US" sz="1050" dirty="0" smtClean="0"/>
                        <a:t>4.0</a:t>
                      </a:r>
                      <a:endParaRPr lang="th-TH" sz="1050" dirty="0"/>
                    </a:p>
                  </a:txBody>
                  <a:tcPr/>
                </a:tc>
              </a:tr>
              <a:tr h="259775">
                <a:tc>
                  <a:txBody>
                    <a:bodyPr/>
                    <a:lstStyle/>
                    <a:p>
                      <a:r>
                        <a:rPr lang="en-US" sz="1050" dirty="0" smtClean="0"/>
                        <a:t>7. DM</a:t>
                      </a:r>
                      <a:endParaRPr lang="th-TH" sz="1050" dirty="0"/>
                    </a:p>
                  </a:txBody>
                  <a:tcPr/>
                </a:tc>
                <a:tc>
                  <a:txBody>
                    <a:bodyPr/>
                    <a:lstStyle/>
                    <a:p>
                      <a:r>
                        <a:rPr lang="en-US" sz="1050" dirty="0" smtClean="0"/>
                        <a:t>3.1</a:t>
                      </a:r>
                      <a:endParaRPr lang="th-TH" sz="1050" dirty="0"/>
                    </a:p>
                  </a:txBody>
                  <a:tcPr/>
                </a:tc>
              </a:tr>
              <a:tr h="259775">
                <a:tc>
                  <a:txBody>
                    <a:bodyPr/>
                    <a:lstStyle/>
                    <a:p>
                      <a:r>
                        <a:rPr lang="en-US" sz="1050" dirty="0" smtClean="0"/>
                        <a:t>8.  Cirrhosis</a:t>
                      </a:r>
                      <a:r>
                        <a:rPr lang="en-US" sz="1050" baseline="0" dirty="0" smtClean="0"/>
                        <a:t> liver </a:t>
                      </a:r>
                      <a:endParaRPr lang="th-TH" sz="1050" dirty="0"/>
                    </a:p>
                  </a:txBody>
                  <a:tcPr/>
                </a:tc>
                <a:tc>
                  <a:txBody>
                    <a:bodyPr/>
                    <a:lstStyle/>
                    <a:p>
                      <a:r>
                        <a:rPr lang="en-US" sz="1050" dirty="0" smtClean="0"/>
                        <a:t>3.1</a:t>
                      </a:r>
                      <a:endParaRPr lang="th-TH" sz="1050" dirty="0"/>
                    </a:p>
                  </a:txBody>
                  <a:tcPr/>
                </a:tc>
              </a:tr>
              <a:tr h="259775">
                <a:tc>
                  <a:txBody>
                    <a:bodyPr/>
                    <a:lstStyle/>
                    <a:p>
                      <a:r>
                        <a:rPr lang="en-US" sz="1050" dirty="0" smtClean="0"/>
                        <a:t>9.Self-inflicted</a:t>
                      </a:r>
                      <a:r>
                        <a:rPr lang="en-US" sz="1050" baseline="0" dirty="0" smtClean="0"/>
                        <a:t> injury </a:t>
                      </a:r>
                      <a:endParaRPr lang="th-TH" sz="1050" dirty="0"/>
                    </a:p>
                  </a:txBody>
                  <a:tcPr/>
                </a:tc>
                <a:tc>
                  <a:txBody>
                    <a:bodyPr/>
                    <a:lstStyle/>
                    <a:p>
                      <a:r>
                        <a:rPr lang="en-US" sz="1050" dirty="0" smtClean="0"/>
                        <a:t>3.0</a:t>
                      </a:r>
                      <a:endParaRPr lang="th-TH" sz="1050" dirty="0"/>
                    </a:p>
                  </a:txBody>
                  <a:tcPr/>
                </a:tc>
              </a:tr>
              <a:tr h="259775">
                <a:tc>
                  <a:txBody>
                    <a:bodyPr/>
                    <a:lstStyle/>
                    <a:p>
                      <a:r>
                        <a:rPr lang="en-US" sz="1050" dirty="0" smtClean="0"/>
                        <a:t>10. Pancreas</a:t>
                      </a:r>
                      <a:r>
                        <a:rPr lang="en-US" sz="1050" baseline="0" dirty="0" smtClean="0"/>
                        <a:t> liver</a:t>
                      </a:r>
                      <a:endParaRPr lang="th-TH" sz="1050" dirty="0"/>
                    </a:p>
                  </a:txBody>
                  <a:tcPr/>
                </a:tc>
                <a:tc>
                  <a:txBody>
                    <a:bodyPr/>
                    <a:lstStyle/>
                    <a:p>
                      <a:r>
                        <a:rPr lang="en-US" sz="1050" dirty="0" smtClean="0"/>
                        <a:t>2.9 </a:t>
                      </a:r>
                      <a:endParaRPr lang="th-TH" sz="1050" dirty="0"/>
                    </a:p>
                  </a:txBody>
                  <a:tcPr/>
                </a:tc>
              </a:tr>
            </a:tbl>
          </a:graphicData>
        </a:graphic>
      </p:graphicFrame>
      <p:graphicFrame>
        <p:nvGraphicFramePr>
          <p:cNvPr id="9" name="Table 8"/>
          <p:cNvGraphicFramePr>
            <a:graphicFrameLocks noGrp="1"/>
          </p:cNvGraphicFramePr>
          <p:nvPr/>
        </p:nvGraphicFramePr>
        <p:xfrm>
          <a:off x="5357818" y="3500438"/>
          <a:ext cx="3214710" cy="2876733"/>
        </p:xfrm>
        <a:graphic>
          <a:graphicData uri="http://schemas.openxmlformats.org/drawingml/2006/table">
            <a:tbl>
              <a:tblPr firstRow="1" bandRow="1">
                <a:tableStyleId>{5C22544A-7EE6-4342-B048-85BDC9FD1C3A}</a:tableStyleId>
              </a:tblPr>
              <a:tblGrid>
                <a:gridCol w="1997725"/>
                <a:gridCol w="1216985"/>
              </a:tblGrid>
              <a:tr h="362133">
                <a:tc>
                  <a:txBody>
                    <a:bodyPr/>
                    <a:lstStyle/>
                    <a:p>
                      <a:r>
                        <a:rPr lang="en-US" sz="1050" dirty="0" smtClean="0"/>
                        <a:t>Leading cause 2006</a:t>
                      </a:r>
                      <a:r>
                        <a:rPr lang="en-US" sz="1050" baseline="0" dirty="0" smtClean="0"/>
                        <a:t> </a:t>
                      </a:r>
                      <a:endParaRPr lang="th-TH" sz="1050" dirty="0"/>
                    </a:p>
                  </a:txBody>
                  <a:tcPr/>
                </a:tc>
                <a:tc>
                  <a:txBody>
                    <a:bodyPr/>
                    <a:lstStyle/>
                    <a:p>
                      <a:r>
                        <a:rPr lang="en-US" sz="1050" dirty="0" smtClean="0"/>
                        <a:t>%</a:t>
                      </a:r>
                      <a:r>
                        <a:rPr lang="en-US" sz="1050" baseline="0" dirty="0" smtClean="0"/>
                        <a:t> of total death</a:t>
                      </a:r>
                      <a:endParaRPr lang="th-TH" sz="1050" dirty="0"/>
                    </a:p>
                  </a:txBody>
                  <a:tcPr/>
                </a:tc>
              </a:tr>
              <a:tr h="243499">
                <a:tc>
                  <a:txBody>
                    <a:bodyPr/>
                    <a:lstStyle/>
                    <a:p>
                      <a:r>
                        <a:rPr lang="en-US" sz="1050" dirty="0" smtClean="0"/>
                        <a:t>1. </a:t>
                      </a:r>
                      <a:r>
                        <a:rPr lang="en-US" sz="1050" dirty="0" err="1" smtClean="0"/>
                        <a:t>Cerebrovascualr</a:t>
                      </a:r>
                      <a:r>
                        <a:rPr lang="en-US" sz="1050" dirty="0" smtClean="0"/>
                        <a:t> dis.</a:t>
                      </a:r>
                      <a:r>
                        <a:rPr lang="en-US" sz="1050" baseline="0" dirty="0" smtClean="0"/>
                        <a:t> </a:t>
                      </a:r>
                      <a:endParaRPr lang="th-TH" sz="1050" dirty="0"/>
                    </a:p>
                  </a:txBody>
                  <a:tcPr/>
                </a:tc>
                <a:tc>
                  <a:txBody>
                    <a:bodyPr/>
                    <a:lstStyle/>
                    <a:p>
                      <a:r>
                        <a:rPr lang="en-US" sz="1050" dirty="0" smtClean="0"/>
                        <a:t>8.8</a:t>
                      </a:r>
                      <a:endParaRPr lang="th-TH" sz="1050" dirty="0"/>
                    </a:p>
                  </a:txBody>
                  <a:tcPr/>
                </a:tc>
              </a:tr>
              <a:tr h="243499">
                <a:tc>
                  <a:txBody>
                    <a:bodyPr/>
                    <a:lstStyle/>
                    <a:p>
                      <a:r>
                        <a:rPr lang="en-US" sz="1050" dirty="0" smtClean="0"/>
                        <a:t>2. Road traffic injury</a:t>
                      </a:r>
                      <a:endParaRPr lang="th-TH" sz="1050" dirty="0"/>
                    </a:p>
                  </a:txBody>
                  <a:tcPr/>
                </a:tc>
                <a:tc>
                  <a:txBody>
                    <a:bodyPr/>
                    <a:lstStyle/>
                    <a:p>
                      <a:r>
                        <a:rPr lang="en-US" sz="1050" dirty="0" smtClean="0"/>
                        <a:t>8.0</a:t>
                      </a:r>
                      <a:endParaRPr lang="th-TH" sz="1050" dirty="0"/>
                    </a:p>
                  </a:txBody>
                  <a:tcPr/>
                </a:tc>
              </a:tr>
              <a:tr h="243499">
                <a:tc>
                  <a:txBody>
                    <a:bodyPr/>
                    <a:lstStyle/>
                    <a:p>
                      <a:r>
                        <a:rPr lang="en-US" sz="1050" dirty="0" smtClean="0"/>
                        <a:t>3. HIV</a:t>
                      </a:r>
                      <a:endParaRPr lang="th-TH" sz="1050" dirty="0"/>
                    </a:p>
                  </a:txBody>
                  <a:tcPr/>
                </a:tc>
                <a:tc>
                  <a:txBody>
                    <a:bodyPr/>
                    <a:lstStyle/>
                    <a:p>
                      <a:r>
                        <a:rPr lang="en-US" sz="1050" dirty="0" smtClean="0"/>
                        <a:t>7.7</a:t>
                      </a:r>
                      <a:endParaRPr lang="th-TH" sz="1050" dirty="0"/>
                    </a:p>
                  </a:txBody>
                  <a:tcPr/>
                </a:tc>
              </a:tr>
              <a:tr h="243499">
                <a:tc>
                  <a:txBody>
                    <a:bodyPr/>
                    <a:lstStyle/>
                    <a:p>
                      <a:r>
                        <a:rPr lang="en-US" sz="1050" dirty="0" smtClean="0"/>
                        <a:t>4. Ischemic heart dis.</a:t>
                      </a:r>
                      <a:endParaRPr lang="th-TH" sz="1050" dirty="0"/>
                    </a:p>
                  </a:txBody>
                  <a:tcPr/>
                </a:tc>
                <a:tc>
                  <a:txBody>
                    <a:bodyPr/>
                    <a:lstStyle/>
                    <a:p>
                      <a:r>
                        <a:rPr lang="en-US" sz="1050" dirty="0" smtClean="0"/>
                        <a:t>6.8</a:t>
                      </a:r>
                      <a:endParaRPr lang="th-TH" sz="1050" dirty="0"/>
                    </a:p>
                  </a:txBody>
                  <a:tcPr/>
                </a:tc>
              </a:tr>
              <a:tr h="243499">
                <a:tc>
                  <a:txBody>
                    <a:bodyPr/>
                    <a:lstStyle/>
                    <a:p>
                      <a:r>
                        <a:rPr lang="en-US" sz="1050" dirty="0" smtClean="0"/>
                        <a:t>5. COPD</a:t>
                      </a:r>
                      <a:endParaRPr lang="th-TH" sz="1050" dirty="0"/>
                    </a:p>
                  </a:txBody>
                  <a:tcPr/>
                </a:tc>
                <a:tc>
                  <a:txBody>
                    <a:bodyPr/>
                    <a:lstStyle/>
                    <a:p>
                      <a:r>
                        <a:rPr lang="en-US" sz="1050" dirty="0" smtClean="0"/>
                        <a:t>5.6</a:t>
                      </a:r>
                      <a:endParaRPr lang="th-TH" sz="1050" dirty="0"/>
                    </a:p>
                  </a:txBody>
                  <a:tcPr/>
                </a:tc>
              </a:tr>
              <a:tr h="243499">
                <a:tc>
                  <a:txBody>
                    <a:bodyPr/>
                    <a:lstStyle/>
                    <a:p>
                      <a:r>
                        <a:rPr lang="en-US" sz="1050" dirty="0" smtClean="0"/>
                        <a:t>6. Cirrhosis liver</a:t>
                      </a:r>
                      <a:endParaRPr lang="th-TH" sz="1050" dirty="0"/>
                    </a:p>
                  </a:txBody>
                  <a:tcPr/>
                </a:tc>
                <a:tc>
                  <a:txBody>
                    <a:bodyPr/>
                    <a:lstStyle/>
                    <a:p>
                      <a:r>
                        <a:rPr lang="en-US" sz="1050" dirty="0" smtClean="0"/>
                        <a:t>5.0</a:t>
                      </a:r>
                      <a:endParaRPr lang="th-TH" sz="1050" dirty="0"/>
                    </a:p>
                  </a:txBody>
                  <a:tcPr/>
                </a:tc>
              </a:tr>
              <a:tr h="243499">
                <a:tc>
                  <a:txBody>
                    <a:bodyPr/>
                    <a:lstStyle/>
                    <a:p>
                      <a:r>
                        <a:rPr lang="en-US" sz="1050" dirty="0" smtClean="0"/>
                        <a:t>7. Liver</a:t>
                      </a:r>
                      <a:r>
                        <a:rPr lang="en-US" sz="1050" baseline="0" dirty="0" smtClean="0"/>
                        <a:t> cancer </a:t>
                      </a:r>
                      <a:endParaRPr lang="th-TH" sz="1050" dirty="0"/>
                    </a:p>
                  </a:txBody>
                  <a:tcPr/>
                </a:tc>
                <a:tc>
                  <a:txBody>
                    <a:bodyPr/>
                    <a:lstStyle/>
                    <a:p>
                      <a:r>
                        <a:rPr lang="en-US" sz="1050" dirty="0" smtClean="0"/>
                        <a:t>4.4</a:t>
                      </a:r>
                      <a:endParaRPr lang="th-TH" sz="1050" dirty="0"/>
                    </a:p>
                  </a:txBody>
                  <a:tcPr/>
                </a:tc>
              </a:tr>
              <a:tr h="243499">
                <a:tc>
                  <a:txBody>
                    <a:bodyPr/>
                    <a:lstStyle/>
                    <a:p>
                      <a:r>
                        <a:rPr lang="en-US" sz="1050" dirty="0" smtClean="0"/>
                        <a:t>8. Lower respiration infection</a:t>
                      </a:r>
                      <a:endParaRPr lang="th-TH" sz="1050" dirty="0"/>
                    </a:p>
                  </a:txBody>
                  <a:tcPr/>
                </a:tc>
                <a:tc>
                  <a:txBody>
                    <a:bodyPr/>
                    <a:lstStyle/>
                    <a:p>
                      <a:r>
                        <a:rPr lang="en-US" sz="1050" dirty="0" smtClean="0"/>
                        <a:t>3.4</a:t>
                      </a:r>
                      <a:endParaRPr lang="th-TH" sz="1050" dirty="0"/>
                    </a:p>
                  </a:txBody>
                  <a:tcPr/>
                </a:tc>
              </a:tr>
              <a:tr h="232459">
                <a:tc>
                  <a:txBody>
                    <a:bodyPr/>
                    <a:lstStyle/>
                    <a:p>
                      <a:r>
                        <a:rPr lang="en-US" sz="1050" dirty="0" smtClean="0"/>
                        <a:t>9. Self-inflicted</a:t>
                      </a:r>
                      <a:r>
                        <a:rPr lang="en-US" sz="1050" baseline="0" dirty="0" smtClean="0"/>
                        <a:t> injuries </a:t>
                      </a:r>
                      <a:endParaRPr lang="th-TH" sz="1050" dirty="0"/>
                    </a:p>
                  </a:txBody>
                  <a:tcPr/>
                </a:tc>
                <a:tc>
                  <a:txBody>
                    <a:bodyPr/>
                    <a:lstStyle/>
                    <a:p>
                      <a:r>
                        <a:rPr lang="en-US" sz="1050" dirty="0" smtClean="0"/>
                        <a:t>2.8</a:t>
                      </a:r>
                      <a:endParaRPr lang="th-TH" sz="1050" dirty="0"/>
                    </a:p>
                  </a:txBody>
                  <a:tcPr/>
                </a:tc>
              </a:tr>
              <a:tr h="243499">
                <a:tc>
                  <a:txBody>
                    <a:bodyPr/>
                    <a:lstStyle/>
                    <a:p>
                      <a:r>
                        <a:rPr lang="en-US" sz="1050" dirty="0" smtClean="0"/>
                        <a:t>10. </a:t>
                      </a:r>
                      <a:r>
                        <a:rPr lang="en-US" sz="1050" dirty="0" err="1" smtClean="0"/>
                        <a:t>Nepritis</a:t>
                      </a:r>
                      <a:r>
                        <a:rPr lang="en-US" sz="1050" dirty="0" smtClean="0"/>
                        <a:t> and </a:t>
                      </a:r>
                      <a:r>
                        <a:rPr lang="en-US" sz="1050" dirty="0" err="1" smtClean="0"/>
                        <a:t>nephrosis</a:t>
                      </a:r>
                      <a:r>
                        <a:rPr lang="en-US" sz="1050" dirty="0" smtClean="0"/>
                        <a:t> </a:t>
                      </a:r>
                      <a:endParaRPr lang="th-TH" sz="1050" dirty="0"/>
                    </a:p>
                  </a:txBody>
                  <a:tcPr/>
                </a:tc>
                <a:tc>
                  <a:txBody>
                    <a:bodyPr/>
                    <a:lstStyle/>
                    <a:p>
                      <a:r>
                        <a:rPr lang="en-US" sz="1050" dirty="0" smtClean="0"/>
                        <a:t>2.3</a:t>
                      </a:r>
                      <a:endParaRPr lang="th-TH" sz="1050"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2006</TotalTime>
  <Words>3672</Words>
  <Application>Microsoft Office PowerPoint</Application>
  <PresentationFormat>นำเสนอทางหน้าจอ (4:3)</PresentationFormat>
  <Paragraphs>803</Paragraphs>
  <Slides>80</Slides>
  <Notes>8</Notes>
  <HiddenSlides>1</HiddenSlides>
  <MMClips>0</MMClips>
  <ScaleCrop>false</ScaleCrop>
  <HeadingPairs>
    <vt:vector size="4" baseType="variant">
      <vt:variant>
        <vt:lpstr>ชุดรูปแบบ</vt:lpstr>
      </vt:variant>
      <vt:variant>
        <vt:i4>1</vt:i4>
      </vt:variant>
      <vt:variant>
        <vt:lpstr>ชื่อเรื่องภาพนิ่ง</vt:lpstr>
      </vt:variant>
      <vt:variant>
        <vt:i4>80</vt:i4>
      </vt:variant>
    </vt:vector>
  </HeadingPairs>
  <TitlesOfParts>
    <vt:vector size="81" baseType="lpstr">
      <vt:lpstr>Flow</vt:lpstr>
      <vt:lpstr>ระบาดวิทยาโรคไม่ติดต่อ</vt:lpstr>
      <vt:lpstr>วัตถุประสงค์ </vt:lpstr>
      <vt:lpstr>สถานการณ์โรคไม่ติดต่อ -ระดับโลก </vt:lpstr>
      <vt:lpstr>Noncommunicable diseases  Burden of diseases in disability adjusted life year (2004)</vt:lpstr>
      <vt:lpstr>ประเด็นที่ WHOเน้นหนัก </vt:lpstr>
      <vt:lpstr>การคาดทำนาย : โรคไม่ติดต่อ</vt:lpstr>
      <vt:lpstr>ภาพนิ่ง 7</vt:lpstr>
      <vt:lpstr>ภาพนิ่ง 8</vt:lpstr>
      <vt:lpstr>สถานการณ์โรคไม่ติดต่อของประเทศไทย </vt:lpstr>
      <vt:lpstr>               การสำรวจพฤติกรรมเสี่ยงโรคไม่ติดต่อและการบาดเจ็บ        ในประเทศไทย พ.ศ. 2548 และ พ.ศ. 2553</vt:lpstr>
      <vt:lpstr>     วัตถุประสงค์ที่  1   ขอบเขตโรคและสาเหตุการเปลี่ยนแปลง </vt:lpstr>
      <vt:lpstr>ขอบเขตของโรค</vt:lpstr>
      <vt:lpstr>  ขอบเขตของโรค</vt:lpstr>
      <vt:lpstr>ขอบเขตของโรค</vt:lpstr>
      <vt:lpstr>Communicable dis. Vs Non-communicable dis. </vt:lpstr>
      <vt:lpstr>ภาพนิ่ง 16</vt:lpstr>
      <vt:lpstr>โรคเรื้อรัง Chronic diseases </vt:lpstr>
      <vt:lpstr>Communicable  Dis. VS  Non-communicable Dis. Acute Dis.  VS  Chronic  Dis.</vt:lpstr>
      <vt:lpstr>เหตุการณ์สำคัญที่นำไปสู่เปลี่ยนแปลง </vt:lpstr>
      <vt:lpstr>Demographic Transition (Notestein 1953)</vt:lpstr>
      <vt:lpstr> Demographic Transition (Notestein 1953) </vt:lpstr>
      <vt:lpstr>ภาพนิ่ง 22</vt:lpstr>
      <vt:lpstr>                   Demographic Transition  เป็นผลให้สัดส่วนประชากรสูงอายุสูงขึ้น และสัดส่วนเด็กลดลง   </vt:lpstr>
      <vt:lpstr>       Epidemiologic Transition  Omran (1971)  </vt:lpstr>
      <vt:lpstr> Epidemiologic Transition </vt:lpstr>
      <vt:lpstr>ภาพนิ่ง 26</vt:lpstr>
      <vt:lpstr>Complete Transition ? </vt:lpstr>
      <vt:lpstr>ภาพนิ่ง 28</vt:lpstr>
      <vt:lpstr>Health Transition (Frenk;1989)</vt:lpstr>
      <vt:lpstr>          ปัจจัยสำคัญสู่ปัญหาโรคไม่ติดต่อ</vt:lpstr>
      <vt:lpstr>       ผลกระทบการเพิ่มโรคไม่ติดต่อ </vt:lpstr>
      <vt:lpstr>      วัตถุประสงค์ที่ 2  ระบาดวิทยาโรคไม่ติดต่อ</vt:lpstr>
      <vt:lpstr>คำถาม </vt:lpstr>
      <vt:lpstr>ระบาดวิทยาโรคไม่ติดต่อ</vt:lpstr>
      <vt:lpstr>ภาพนิ่ง 35</vt:lpstr>
      <vt:lpstr>Design used in epidemiology  </vt:lpstr>
      <vt:lpstr>Natural History of  Diseases </vt:lpstr>
      <vt:lpstr>               Triag of factors </vt:lpstr>
      <vt:lpstr>ระบาดวิทยาโรคไม่ติดต่อ</vt:lpstr>
      <vt:lpstr>Gap in the Natural of NCD diseases </vt:lpstr>
      <vt:lpstr>    Risk Factors</vt:lpstr>
      <vt:lpstr>   Risk Factors</vt:lpstr>
      <vt:lpstr>ภาพนิ่ง 43</vt:lpstr>
      <vt:lpstr>ภาพนิ่ง 44</vt:lpstr>
      <vt:lpstr>Gap in the Natural of NCD diseases </vt:lpstr>
      <vt:lpstr>Gap in the Natural of NCD diseases </vt:lpstr>
      <vt:lpstr>             Tip of  Iceberg </vt:lpstr>
      <vt:lpstr>ภาพนิ่ง 48</vt:lpstr>
      <vt:lpstr>     Leavell’s Level of Prevention</vt:lpstr>
      <vt:lpstr>ภาพนิ่ง 50</vt:lpstr>
      <vt:lpstr>Measurements  Frequency - Rate- Risk </vt:lpstr>
      <vt:lpstr>ภาพนิ่ง 52</vt:lpstr>
      <vt:lpstr> </vt:lpstr>
      <vt:lpstr>Example of Intervention  </vt:lpstr>
      <vt:lpstr>ภาพนิ่ง 55</vt:lpstr>
      <vt:lpstr>ภาพนิ่ง 56</vt:lpstr>
      <vt:lpstr>ภาพนิ่ง 57</vt:lpstr>
      <vt:lpstr>ภาพนิ่ง 58</vt:lpstr>
      <vt:lpstr>ภาพนิ่ง 59</vt:lpstr>
      <vt:lpstr>วัตถุประสงค์ที่ 3 Surveillance </vt:lpstr>
      <vt:lpstr>Surveillance system (Introduction) </vt:lpstr>
      <vt:lpstr>Surveillance system </vt:lpstr>
      <vt:lpstr>Surveillance system </vt:lpstr>
      <vt:lpstr>Surveillance system </vt:lpstr>
      <vt:lpstr>Goal of Surveillance </vt:lpstr>
      <vt:lpstr>Cycle of Surveillance </vt:lpstr>
      <vt:lpstr>Purpose of Public Health Surveillance </vt:lpstr>
      <vt:lpstr> Acute and Chronic Surveillance </vt:lpstr>
      <vt:lpstr>ระบบเฝ้าระวังทางสุขภาพ เริ่มต้นเมื่อไร </vt:lpstr>
      <vt:lpstr>Establishing a surveillance system </vt:lpstr>
      <vt:lpstr>Component of  NCD surveillance </vt:lpstr>
      <vt:lpstr>Sources of data  </vt:lpstr>
      <vt:lpstr>1. Vital registration สถิติชีพ</vt:lpstr>
      <vt:lpstr>2. Disease registry  ทะเบียนโรค(รพ.) </vt:lpstr>
      <vt:lpstr>3. Routine Survey การสำรวจสุขภาพ </vt:lpstr>
      <vt:lpstr>4. Sentinel Surveillance Sites  </vt:lpstr>
      <vt:lpstr>5. Administrative data  </vt:lpstr>
      <vt:lpstr>6. Census สำมะโนประชากร </vt:lpstr>
      <vt:lpstr>ภาพนิ่ง 79</vt:lpstr>
      <vt:lpstr>ภาพนิ่ง 80</vt:lpstr>
    </vt:vector>
  </TitlesOfParts>
  <Company>nzn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ระบาดวิทยาโรคไม่ติดต่อ</dc:title>
  <dc:creator>WincoolV5</dc:creator>
  <cp:lastModifiedBy>DarkUser</cp:lastModifiedBy>
  <cp:revision>274</cp:revision>
  <dcterms:created xsi:type="dcterms:W3CDTF">2013-03-09T14:09:07Z</dcterms:created>
  <dcterms:modified xsi:type="dcterms:W3CDTF">2013-04-10T02:14:12Z</dcterms:modified>
</cp:coreProperties>
</file>